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74" r:id="rId3"/>
    <p:sldId id="257" r:id="rId4"/>
    <p:sldId id="288" r:id="rId5"/>
    <p:sldId id="278" r:id="rId6"/>
    <p:sldId id="282" r:id="rId7"/>
    <p:sldId id="281" r:id="rId8"/>
    <p:sldId id="279" r:id="rId9"/>
    <p:sldId id="283" r:id="rId10"/>
    <p:sldId id="284" r:id="rId11"/>
    <p:sldId id="287" r:id="rId12"/>
    <p:sldId id="286" r:id="rId13"/>
    <p:sldId id="290" r:id="rId14"/>
    <p:sldId id="289" r:id="rId15"/>
    <p:sldId id="269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ita Téringer" initials="AT" lastIdx="0" clrIdx="0">
    <p:extLst>
      <p:ext uri="{19B8F6BF-5375-455C-9EA6-DF929625EA0E}">
        <p15:presenceInfo xmlns:p15="http://schemas.microsoft.com/office/powerpoint/2012/main" xmlns="" userId="24111c61a6c7cd7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75946" autoAdjust="0"/>
  </p:normalViewPr>
  <p:slideViewPr>
    <p:cSldViewPr snapToGrid="0">
      <p:cViewPr>
        <p:scale>
          <a:sx n="66" d="100"/>
          <a:sy n="66" d="100"/>
        </p:scale>
        <p:origin x="-23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17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35BCD4-BB9A-432B-ACC1-C890B190560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F16FBC-B889-46D3-9FCD-77A3DF2055F0}">
      <dgm:prSet phldrT="[Text]"/>
      <dgm:spPr>
        <a:solidFill>
          <a:srgbClr val="C00000"/>
        </a:solidFill>
      </dgm:spPr>
      <dgm:t>
        <a:bodyPr/>
        <a:lstStyle/>
        <a:p>
          <a:r>
            <a:rPr lang="hu-HU" dirty="0" smtClean="0"/>
            <a:t>Gracias</a:t>
          </a:r>
          <a:endParaRPr lang="en-US" dirty="0"/>
        </a:p>
      </dgm:t>
    </dgm:pt>
    <dgm:pt modelId="{4C389829-9152-4A80-A2CB-378F89B5F598}" type="parTrans" cxnId="{3F5ACF69-FD1C-420B-AB72-6F077240E8B3}">
      <dgm:prSet/>
      <dgm:spPr/>
      <dgm:t>
        <a:bodyPr/>
        <a:lstStyle/>
        <a:p>
          <a:endParaRPr lang="en-US"/>
        </a:p>
      </dgm:t>
    </dgm:pt>
    <dgm:pt modelId="{1E8F4764-A019-4551-9C74-C0524134198C}" type="sibTrans" cxnId="{3F5ACF69-FD1C-420B-AB72-6F077240E8B3}">
      <dgm:prSet/>
      <dgm:spPr/>
      <dgm:t>
        <a:bodyPr/>
        <a:lstStyle/>
        <a:p>
          <a:endParaRPr lang="en-US"/>
        </a:p>
      </dgm:t>
    </dgm:pt>
    <dgm:pt modelId="{D9D7E2E4-687E-4A47-9319-497607D36984}">
      <dgm:prSet phldrT="[Text]"/>
      <dgm:spPr>
        <a:solidFill>
          <a:srgbClr val="C00000"/>
        </a:solidFill>
      </dgm:spPr>
      <dgm:t>
        <a:bodyPr/>
        <a:lstStyle/>
        <a:p>
          <a:r>
            <a:rPr lang="hu-HU" dirty="0" smtClean="0"/>
            <a:t>Thank you</a:t>
          </a:r>
          <a:endParaRPr lang="en-US" dirty="0"/>
        </a:p>
      </dgm:t>
    </dgm:pt>
    <dgm:pt modelId="{C2B9E876-D7E2-419C-9A6A-A923DCF71B48}" type="parTrans" cxnId="{AA50794F-7249-479B-9035-2CF5BF6264CD}">
      <dgm:prSet/>
      <dgm:spPr/>
      <dgm:t>
        <a:bodyPr/>
        <a:lstStyle/>
        <a:p>
          <a:endParaRPr lang="en-US"/>
        </a:p>
      </dgm:t>
    </dgm:pt>
    <dgm:pt modelId="{225FDE44-84B5-47C1-B826-67DD67EAE96F}" type="sibTrans" cxnId="{AA50794F-7249-479B-9035-2CF5BF6264CD}">
      <dgm:prSet/>
      <dgm:spPr/>
      <dgm:t>
        <a:bodyPr/>
        <a:lstStyle/>
        <a:p>
          <a:endParaRPr lang="en-US"/>
        </a:p>
      </dgm:t>
    </dgm:pt>
    <dgm:pt modelId="{C8A0A59B-84AD-45C1-8B9A-5D1FDCA1525E}">
      <dgm:prSet phldrT="[Text]"/>
      <dgm:spPr>
        <a:solidFill>
          <a:srgbClr val="C00000"/>
        </a:solidFill>
      </dgm:spPr>
      <dgm:t>
        <a:bodyPr/>
        <a:lstStyle/>
        <a:p>
          <a:r>
            <a:rPr lang="cs-CZ" dirty="0" smtClean="0"/>
            <a:t>Děkuji</a:t>
          </a:r>
          <a:endParaRPr lang="en-US" dirty="0"/>
        </a:p>
      </dgm:t>
    </dgm:pt>
    <dgm:pt modelId="{55ABB3DD-0DB1-456E-A139-CF8A8C07AC78}" type="parTrans" cxnId="{31BB9570-8DA1-400D-B068-ECB51EBC6535}">
      <dgm:prSet/>
      <dgm:spPr/>
      <dgm:t>
        <a:bodyPr/>
        <a:lstStyle/>
        <a:p>
          <a:endParaRPr lang="en-US"/>
        </a:p>
      </dgm:t>
    </dgm:pt>
    <dgm:pt modelId="{5D1B8593-515F-491F-8FA3-9FC89391FEFF}" type="sibTrans" cxnId="{31BB9570-8DA1-400D-B068-ECB51EBC6535}">
      <dgm:prSet/>
      <dgm:spPr/>
      <dgm:t>
        <a:bodyPr/>
        <a:lstStyle/>
        <a:p>
          <a:endParaRPr lang="en-US"/>
        </a:p>
      </dgm:t>
    </dgm:pt>
    <dgm:pt modelId="{FA964F43-A468-4541-A649-75E1DDA44B09}" type="pres">
      <dgm:prSet presAssocID="{F035BCD4-BB9A-432B-ACC1-C890B190560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1E9FD9-4890-41F3-A1EA-34CC66CDC94C}" type="pres">
      <dgm:prSet presAssocID="{D1F16FBC-B889-46D3-9FCD-77A3DF2055F0}" presName="node" presStyleLbl="node1" presStyleIdx="0" presStyleCnt="3" custLinFactNeighborX="-26" custLinFactNeighborY="28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06225E-C56A-48AF-82CB-50594CB7934F}" type="pres">
      <dgm:prSet presAssocID="{1E8F4764-A019-4551-9C74-C0524134198C}" presName="sibTrans" presStyleCnt="0"/>
      <dgm:spPr/>
    </dgm:pt>
    <dgm:pt modelId="{FC1DE994-29A7-4B44-BBCE-89A5C3B0ACCD}" type="pres">
      <dgm:prSet presAssocID="{D9D7E2E4-687E-4A47-9319-497607D36984}" presName="node" presStyleLbl="node1" presStyleIdx="1" presStyleCnt="3" custScaleX="159039" custLinFactNeighborX="396" custLinFactNeighborY="36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07E77-8136-487D-A98C-DD142011B371}" type="pres">
      <dgm:prSet presAssocID="{225FDE44-84B5-47C1-B826-67DD67EAE96F}" presName="sibTrans" presStyleCnt="0"/>
      <dgm:spPr/>
    </dgm:pt>
    <dgm:pt modelId="{92164C1B-A074-43B3-8300-143D79431038}" type="pres">
      <dgm:prSet presAssocID="{C8A0A59B-84AD-45C1-8B9A-5D1FDCA1525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50794F-7249-479B-9035-2CF5BF6264CD}" srcId="{F035BCD4-BB9A-432B-ACC1-C890B1905605}" destId="{D9D7E2E4-687E-4A47-9319-497607D36984}" srcOrd="1" destOrd="0" parTransId="{C2B9E876-D7E2-419C-9A6A-A923DCF71B48}" sibTransId="{225FDE44-84B5-47C1-B826-67DD67EAE96F}"/>
    <dgm:cxn modelId="{8BEAC290-2D28-432B-8D7D-362F90EC34E8}" type="presOf" srcId="{C8A0A59B-84AD-45C1-8B9A-5D1FDCA1525E}" destId="{92164C1B-A074-43B3-8300-143D79431038}" srcOrd="0" destOrd="0" presId="urn:microsoft.com/office/officeart/2005/8/layout/default"/>
    <dgm:cxn modelId="{31BB9570-8DA1-400D-B068-ECB51EBC6535}" srcId="{F035BCD4-BB9A-432B-ACC1-C890B1905605}" destId="{C8A0A59B-84AD-45C1-8B9A-5D1FDCA1525E}" srcOrd="2" destOrd="0" parTransId="{55ABB3DD-0DB1-456E-A139-CF8A8C07AC78}" sibTransId="{5D1B8593-515F-491F-8FA3-9FC89391FEFF}"/>
    <dgm:cxn modelId="{602BC9A3-4F06-4080-B130-C284876CBF6E}" type="presOf" srcId="{F035BCD4-BB9A-432B-ACC1-C890B1905605}" destId="{FA964F43-A468-4541-A649-75E1DDA44B09}" srcOrd="0" destOrd="0" presId="urn:microsoft.com/office/officeart/2005/8/layout/default"/>
    <dgm:cxn modelId="{69DDE9A1-D1A1-442B-92C6-DF7A5FC362FA}" type="presOf" srcId="{D9D7E2E4-687E-4A47-9319-497607D36984}" destId="{FC1DE994-29A7-4B44-BBCE-89A5C3B0ACCD}" srcOrd="0" destOrd="0" presId="urn:microsoft.com/office/officeart/2005/8/layout/default"/>
    <dgm:cxn modelId="{38CB96C3-51C3-4A89-9EF7-48091B89F2B9}" type="presOf" srcId="{D1F16FBC-B889-46D3-9FCD-77A3DF2055F0}" destId="{0F1E9FD9-4890-41F3-A1EA-34CC66CDC94C}" srcOrd="0" destOrd="0" presId="urn:microsoft.com/office/officeart/2005/8/layout/default"/>
    <dgm:cxn modelId="{3F5ACF69-FD1C-420B-AB72-6F077240E8B3}" srcId="{F035BCD4-BB9A-432B-ACC1-C890B1905605}" destId="{D1F16FBC-B889-46D3-9FCD-77A3DF2055F0}" srcOrd="0" destOrd="0" parTransId="{4C389829-9152-4A80-A2CB-378F89B5F598}" sibTransId="{1E8F4764-A019-4551-9C74-C0524134198C}"/>
    <dgm:cxn modelId="{1B923F20-CE2D-46D7-89B1-B8C00AA68A97}" type="presParOf" srcId="{FA964F43-A468-4541-A649-75E1DDA44B09}" destId="{0F1E9FD9-4890-41F3-A1EA-34CC66CDC94C}" srcOrd="0" destOrd="0" presId="urn:microsoft.com/office/officeart/2005/8/layout/default"/>
    <dgm:cxn modelId="{3C8638B1-E2EE-4CC2-A6A3-B2BD0A88E206}" type="presParOf" srcId="{FA964F43-A468-4541-A649-75E1DDA44B09}" destId="{7F06225E-C56A-48AF-82CB-50594CB7934F}" srcOrd="1" destOrd="0" presId="urn:microsoft.com/office/officeart/2005/8/layout/default"/>
    <dgm:cxn modelId="{058B1E70-CF0C-4496-8879-8A81FFA99250}" type="presParOf" srcId="{FA964F43-A468-4541-A649-75E1DDA44B09}" destId="{FC1DE994-29A7-4B44-BBCE-89A5C3B0ACCD}" srcOrd="2" destOrd="0" presId="urn:microsoft.com/office/officeart/2005/8/layout/default"/>
    <dgm:cxn modelId="{9291FB19-6E56-482F-B319-70A4F47BF2A0}" type="presParOf" srcId="{FA964F43-A468-4541-A649-75E1DDA44B09}" destId="{C4507E77-8136-487D-A98C-DD142011B371}" srcOrd="3" destOrd="0" presId="urn:microsoft.com/office/officeart/2005/8/layout/default"/>
    <dgm:cxn modelId="{3F7E1CC4-1FC9-4E1D-9399-0182B675D30C}" type="presParOf" srcId="{FA964F43-A468-4541-A649-75E1DDA44B09}" destId="{92164C1B-A074-43B3-8300-143D7943103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E9FD9-4890-41F3-A1EA-34CC66CDC94C}">
      <dsp:nvSpPr>
        <dsp:cNvPr id="0" name=""/>
        <dsp:cNvSpPr/>
      </dsp:nvSpPr>
      <dsp:spPr>
        <a:xfrm>
          <a:off x="2512" y="820865"/>
          <a:ext cx="2986702" cy="1792021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5600" kern="1200" dirty="0" smtClean="0"/>
            <a:t>Gracias</a:t>
          </a:r>
          <a:endParaRPr lang="en-US" sz="5600" kern="1200" dirty="0"/>
        </a:p>
      </dsp:txBody>
      <dsp:txXfrm>
        <a:off x="2512" y="820865"/>
        <a:ext cx="2986702" cy="1792021"/>
      </dsp:txXfrm>
    </dsp:sp>
    <dsp:sp modelId="{FC1DE994-29A7-4B44-BBCE-89A5C3B0ACCD}">
      <dsp:nvSpPr>
        <dsp:cNvPr id="0" name=""/>
        <dsp:cNvSpPr/>
      </dsp:nvSpPr>
      <dsp:spPr>
        <a:xfrm>
          <a:off x="3300489" y="835918"/>
          <a:ext cx="4750021" cy="1792021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5600" kern="1200" dirty="0" smtClean="0"/>
            <a:t>Thank you</a:t>
          </a:r>
          <a:endParaRPr lang="en-US" sz="5600" kern="1200" dirty="0"/>
        </a:p>
      </dsp:txBody>
      <dsp:txXfrm>
        <a:off x="3300489" y="835918"/>
        <a:ext cx="4750021" cy="1792021"/>
      </dsp:txXfrm>
    </dsp:sp>
    <dsp:sp modelId="{92164C1B-A074-43B3-8300-143D79431038}">
      <dsp:nvSpPr>
        <dsp:cNvPr id="0" name=""/>
        <dsp:cNvSpPr/>
      </dsp:nvSpPr>
      <dsp:spPr>
        <a:xfrm>
          <a:off x="8337354" y="770240"/>
          <a:ext cx="2986702" cy="1792021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600" kern="1200" dirty="0" smtClean="0"/>
            <a:t>Děkuji</a:t>
          </a:r>
          <a:endParaRPr lang="en-US" sz="5600" kern="1200" dirty="0"/>
        </a:p>
      </dsp:txBody>
      <dsp:txXfrm>
        <a:off x="8337354" y="770240"/>
        <a:ext cx="2986702" cy="17920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02B7E-73E5-4898-86B4-0FDD816EEFFC}" type="datetimeFigureOut">
              <a:rPr lang="hu-HU" smtClean="0"/>
              <a:t>2018.06.12.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8F168-09AE-41C3-8E39-F9F3E6074D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067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Personal introduction</a:t>
            </a:r>
          </a:p>
          <a:p>
            <a:r>
              <a:rPr lang="hu-HU" dirty="0" smtClean="0"/>
              <a:t>Online course running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F168-09AE-41C3-8E39-F9F3E6074D35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8187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F168-09AE-41C3-8E39-F9F3E6074D35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7301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F168-09AE-41C3-8E39-F9F3E6074D35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3494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Variability</a:t>
            </a:r>
            <a:r>
              <a:rPr lang="hu-HU" baseline="0" dirty="0" smtClean="0"/>
              <a:t> -  comfort level with technology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F168-09AE-41C3-8E39-F9F3E6074D35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9210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F168-09AE-41C3-8E39-F9F3E6074D35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4744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099C-EC63-4C13-8B31-998E823891D2}" type="datetimeFigureOut">
              <a:rPr lang="hu-HU" smtClean="0"/>
              <a:t>2018.06.12.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0D8BAB8-17D2-48A2-B103-D710525664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691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099C-EC63-4C13-8B31-998E823891D2}" type="datetimeFigureOut">
              <a:rPr lang="hu-HU" smtClean="0"/>
              <a:t>2018.06.12.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BAB8-17D2-48A2-B103-D710525664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4242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099C-EC63-4C13-8B31-998E823891D2}" type="datetimeFigureOut">
              <a:rPr lang="hu-HU" smtClean="0"/>
              <a:t>2018.06.12.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BAB8-17D2-48A2-B103-D710525664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0863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099C-EC63-4C13-8B31-998E823891D2}" type="datetimeFigureOut">
              <a:rPr lang="hu-HU" smtClean="0"/>
              <a:t>2018.06.12.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BAB8-17D2-48A2-B103-D710525664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2493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64B7099C-EC63-4C13-8B31-998E823891D2}" type="datetimeFigureOut">
              <a:rPr lang="hu-HU" smtClean="0"/>
              <a:t>2018.06.12.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hu-H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0D8BAB8-17D2-48A2-B103-D710525664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0785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099C-EC63-4C13-8B31-998E823891D2}" type="datetimeFigureOut">
              <a:rPr lang="hu-HU" smtClean="0"/>
              <a:t>2018.06.12.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BAB8-17D2-48A2-B103-D710525664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9647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099C-EC63-4C13-8B31-998E823891D2}" type="datetimeFigureOut">
              <a:rPr lang="hu-HU" smtClean="0"/>
              <a:t>2018.06.12.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BAB8-17D2-48A2-B103-D710525664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9832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099C-EC63-4C13-8B31-998E823891D2}" type="datetimeFigureOut">
              <a:rPr lang="hu-HU" smtClean="0"/>
              <a:t>2018.06.12.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BAB8-17D2-48A2-B103-D710525664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8210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099C-EC63-4C13-8B31-998E823891D2}" type="datetimeFigureOut">
              <a:rPr lang="hu-HU" smtClean="0"/>
              <a:t>2018.06.12.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BAB8-17D2-48A2-B103-D710525664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148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099C-EC63-4C13-8B31-998E823891D2}" type="datetimeFigureOut">
              <a:rPr lang="hu-HU" smtClean="0"/>
              <a:t>2018.06.12.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BAB8-17D2-48A2-B103-D710525664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975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099C-EC63-4C13-8B31-998E823891D2}" type="datetimeFigureOut">
              <a:rPr lang="hu-HU" smtClean="0"/>
              <a:t>2018.06.12.</a:t>
            </a:fld>
            <a:endParaRPr lang="hu-H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BAB8-17D2-48A2-B103-D710525664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5865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4B7099C-EC63-4C13-8B31-998E823891D2}" type="datetimeFigureOut">
              <a:rPr lang="hu-HU" smtClean="0"/>
              <a:t>2018.06.12.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0D8BAB8-17D2-48A2-B103-D710525664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92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jpg"/><Relationship Id="rId10" Type="http://schemas.openxmlformats.org/officeDocument/2006/relationships/image" Target="../media/image37.jpg"/><Relationship Id="rId4" Type="http://schemas.openxmlformats.org/officeDocument/2006/relationships/image" Target="../media/image31.png"/><Relationship Id="rId9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oFOPaKrqEQ" TargetMode="External"/><Relationship Id="rId4" Type="http://schemas.openxmlformats.org/officeDocument/2006/relationships/hyperlink" Target="https://biteable.com/watch/flipped-classroom-184193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Flipped classroom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0696" y="4588965"/>
            <a:ext cx="9948673" cy="696447"/>
          </a:xfrm>
        </p:spPr>
        <p:txBody>
          <a:bodyPr>
            <a:noAutofit/>
          </a:bodyPr>
          <a:lstStyle/>
          <a:p>
            <a:r>
              <a:rPr lang="hu-HU" sz="2400" dirty="0" smtClean="0"/>
              <a:t>Az online kurzus tapasztalatai –    </a:t>
            </a:r>
            <a:r>
              <a:rPr lang="hu-HU" sz="2400" dirty="0" smtClean="0">
                <a:latin typeface="Lucida Handwriting" panose="03010101010101010101" pitchFamily="66" charset="0"/>
              </a:rPr>
              <a:t>Téringer Anita</a:t>
            </a:r>
            <a:endParaRPr lang="hu-HU" sz="2400" dirty="0">
              <a:latin typeface="Lucida Handwriting" panose="03010101010101010101" pitchFamily="66" charset="0"/>
            </a:endParaRPr>
          </a:p>
          <a:p>
            <a:endParaRPr lang="hu-HU" sz="2400" dirty="0" smtClean="0"/>
          </a:p>
          <a:p>
            <a:endParaRPr lang="hu-HU" sz="14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74742" y="260691"/>
            <a:ext cx="2643776" cy="18923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96" y="389326"/>
            <a:ext cx="3504762" cy="634921"/>
          </a:xfrm>
          <a:prstGeom prst="rect">
            <a:avLst/>
          </a:prstGeom>
        </p:spPr>
      </p:pic>
      <p:pic>
        <p:nvPicPr>
          <p:cNvPr id="7" name="Content Placeholder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754" y="5130121"/>
            <a:ext cx="2586446" cy="5576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794" y="6228949"/>
            <a:ext cx="87173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 smtClean="0">
                <a:solidFill>
                  <a:srgbClr val="C00000"/>
                </a:solidFill>
              </a:rPr>
              <a:t>Project:  </a:t>
            </a:r>
            <a:r>
              <a:rPr lang="hu-HU" sz="1600" dirty="0"/>
              <a:t>Erasmus</a:t>
            </a:r>
            <a:r>
              <a:rPr lang="hu-HU" sz="1600" dirty="0" smtClean="0"/>
              <a:t>+ </a:t>
            </a:r>
            <a:r>
              <a:rPr lang="hu-HU" sz="1600" dirty="0"/>
              <a:t>2015-1-HU01-KA202-013555</a:t>
            </a:r>
            <a:endParaRPr lang="en-US" sz="1600" dirty="0"/>
          </a:p>
          <a:p>
            <a:r>
              <a:rPr lang="en-US" sz="1600" dirty="0" smtClean="0"/>
              <a:t>Flip </a:t>
            </a:r>
            <a:r>
              <a:rPr lang="en-US" sz="1600" dirty="0"/>
              <a:t>IT! – Flipped Classroom in the European Vocational Education</a:t>
            </a:r>
            <a:r>
              <a:rPr lang="hu-HU" sz="1600" dirty="0"/>
              <a:t> </a:t>
            </a:r>
            <a:r>
              <a:rPr lang="hu-HU" sz="1600" dirty="0" smtClean="0"/>
              <a:t> </a:t>
            </a:r>
            <a:endParaRPr lang="hu-HU" sz="1600" dirty="0"/>
          </a:p>
          <a:p>
            <a:endParaRPr lang="hu-HU" sz="1600" dirty="0"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07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Jellemezze az Ön fordított óráját!</a:t>
            </a:r>
            <a:endParaRPr lang="hu-HU" sz="3600" dirty="0"/>
          </a:p>
        </p:txBody>
      </p:sp>
      <p:pic>
        <p:nvPicPr>
          <p:cNvPr id="4" name="Picture 3" descr="Dear Lissy: 20 Minute Bible Word Study Metho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4546600"/>
            <a:ext cx="3143250" cy="209550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521621" y="2330572"/>
            <a:ext cx="2684207" cy="1307690"/>
          </a:xfrm>
          <a:prstGeom prst="wedgeRoundRectCallout">
            <a:avLst>
              <a:gd name="adj1" fmla="val -12774"/>
              <a:gd name="adj2" fmla="val 10836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333E48"/>
                </a:solidFill>
                <a:latin typeface="National2"/>
              </a:rPr>
              <a:t>…</a:t>
            </a:r>
            <a:r>
              <a:rPr lang="nb-NO" i="1" dirty="0">
                <a:solidFill>
                  <a:srgbClr val="333E48"/>
                </a:solidFill>
                <a:latin typeface="National2"/>
              </a:rPr>
              <a:t>többet tanultak</a:t>
            </a:r>
            <a:r>
              <a:rPr lang="nb-NO" dirty="0">
                <a:solidFill>
                  <a:srgbClr val="333E48"/>
                </a:solidFill>
                <a:latin typeface="National2"/>
              </a:rPr>
              <a:t>, mint a frontális munkánál.</a:t>
            </a:r>
            <a:endParaRPr lang="hu-HU" dirty="0"/>
          </a:p>
          <a:p>
            <a:pPr algn="ctr"/>
            <a:endParaRPr lang="hu-HU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4355690" y="2015614"/>
            <a:ext cx="3063261" cy="1509577"/>
          </a:xfrm>
          <a:prstGeom prst="wedgeRoundRectCallout">
            <a:avLst>
              <a:gd name="adj1" fmla="val -74401"/>
              <a:gd name="adj2" fmla="val 12725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333E48"/>
                </a:solidFill>
                <a:latin typeface="National2"/>
              </a:rPr>
              <a:t>Szeretném a későbbiekben, </a:t>
            </a:r>
            <a:r>
              <a:rPr lang="hu-HU" i="1" dirty="0">
                <a:solidFill>
                  <a:srgbClr val="333E48"/>
                </a:solidFill>
                <a:latin typeface="National2"/>
              </a:rPr>
              <a:t>egyre több órán</a:t>
            </a:r>
            <a:r>
              <a:rPr lang="hu-HU" dirty="0">
                <a:solidFill>
                  <a:srgbClr val="333E48"/>
                </a:solidFill>
                <a:latin typeface="National2"/>
              </a:rPr>
              <a:t> alkalmazni a módszert.</a:t>
            </a:r>
          </a:p>
          <a:p>
            <a:pPr algn="ctr"/>
            <a:endParaRPr lang="hu-HU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6217035" y="3731669"/>
            <a:ext cx="4744065" cy="2030034"/>
          </a:xfrm>
          <a:prstGeom prst="wedgeRoundRectCallout">
            <a:avLst>
              <a:gd name="adj1" fmla="val -84349"/>
              <a:gd name="adj2" fmla="val 3259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333E48"/>
                </a:solidFill>
                <a:latin typeface="National2"/>
              </a:rPr>
              <a:t>Jó hangulatú, kicsit </a:t>
            </a:r>
            <a:r>
              <a:rPr lang="hu-HU" i="1" dirty="0" smtClean="0">
                <a:solidFill>
                  <a:srgbClr val="333E48"/>
                </a:solidFill>
                <a:latin typeface="National2"/>
              </a:rPr>
              <a:t>zajosabb,</a:t>
            </a:r>
            <a:r>
              <a:rPr lang="hu-HU" dirty="0" smtClean="0">
                <a:solidFill>
                  <a:srgbClr val="333E48"/>
                </a:solidFill>
                <a:latin typeface="National2"/>
              </a:rPr>
              <a:t> </a:t>
            </a:r>
            <a:r>
              <a:rPr lang="hu-HU" dirty="0">
                <a:solidFill>
                  <a:srgbClr val="333E48"/>
                </a:solidFill>
                <a:latin typeface="National2"/>
              </a:rPr>
              <a:t>mint a hagyományos, </a:t>
            </a:r>
            <a:r>
              <a:rPr lang="hu-HU" i="1" dirty="0">
                <a:solidFill>
                  <a:srgbClr val="333E48"/>
                </a:solidFill>
                <a:latin typeface="National2"/>
              </a:rPr>
              <a:t>sok </a:t>
            </a:r>
          </a:p>
          <a:p>
            <a:r>
              <a:rPr lang="hu-HU" i="1" dirty="0">
                <a:solidFill>
                  <a:srgbClr val="333E48"/>
                </a:solidFill>
                <a:latin typeface="National2"/>
              </a:rPr>
              <a:t>interakció</a:t>
            </a:r>
            <a:r>
              <a:rPr lang="hu-HU" dirty="0">
                <a:solidFill>
                  <a:srgbClr val="333E48"/>
                </a:solidFill>
                <a:latin typeface="National2"/>
              </a:rPr>
              <a:t>val tarkítva, az online számonkérést/tudásfelmérést (Kahoot!) </a:t>
            </a:r>
          </a:p>
          <a:p>
            <a:r>
              <a:rPr lang="hu-HU" dirty="0">
                <a:solidFill>
                  <a:srgbClr val="333E48"/>
                </a:solidFill>
                <a:latin typeface="National2"/>
              </a:rPr>
              <a:t>pedig kifejezetten várják, és követelik. :)</a:t>
            </a:r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6058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0489" y="505482"/>
            <a:ext cx="10058400" cy="1609344"/>
          </a:xfrm>
        </p:spPr>
        <p:txBody>
          <a:bodyPr/>
          <a:lstStyle/>
          <a:p>
            <a:r>
              <a:rPr lang="hu-HU" dirty="0" smtClean="0"/>
              <a:t>Kihívások</a:t>
            </a:r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39" y="2283142"/>
            <a:ext cx="2228850" cy="2047875"/>
          </a:xfrm>
          <a:prstGeom prst="rect">
            <a:avLst/>
          </a:prstGeom>
        </p:spPr>
      </p:pic>
      <p:pic>
        <p:nvPicPr>
          <p:cNvPr id="5" name="Picture 4" descr="File:Red &lt;strong&gt;clock&lt;/strong&gt;.png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407" y="587751"/>
            <a:ext cx="1501795" cy="1501795"/>
          </a:xfrm>
          <a:prstGeom prst="rect">
            <a:avLst/>
          </a:prstGeom>
        </p:spPr>
      </p:pic>
      <p:pic>
        <p:nvPicPr>
          <p:cNvPr id="6" name="Picture 5" descr="August | 2013 | Hopes and Dreams: My Writing and My S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606" y="2642344"/>
            <a:ext cx="2293684" cy="1819656"/>
          </a:xfrm>
          <a:prstGeom prst="rect">
            <a:avLst/>
          </a:prstGeom>
        </p:spPr>
      </p:pic>
      <p:pic>
        <p:nvPicPr>
          <p:cNvPr id="7" name="Picture 6" descr="E-learning &lt;strong&gt;quality&lt;/strong&gt; assurance standards, organizations and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594" y="2462259"/>
            <a:ext cx="1715638" cy="1710547"/>
          </a:xfrm>
          <a:prstGeom prst="rect">
            <a:avLst/>
          </a:prstGeom>
        </p:spPr>
      </p:pic>
      <p:sp>
        <p:nvSpPr>
          <p:cNvPr id="3" name="Folded Corner 2"/>
          <p:cNvSpPr/>
          <p:nvPr/>
        </p:nvSpPr>
        <p:spPr>
          <a:xfrm>
            <a:off x="921640" y="4520183"/>
            <a:ext cx="2228850" cy="513933"/>
          </a:xfrm>
          <a:prstGeom prst="foldedCorne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</a:t>
            </a:r>
            <a:r>
              <a:rPr lang="hu-H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készségek</a:t>
            </a:r>
            <a:endParaRPr lang="hu-H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lded Corner 8"/>
          <p:cNvSpPr/>
          <p:nvPr/>
        </p:nvSpPr>
        <p:spPr>
          <a:xfrm>
            <a:off x="4366023" y="5010369"/>
            <a:ext cx="2228850" cy="513933"/>
          </a:xfrm>
          <a:prstGeom prst="foldedCorne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Diákok motiválása</a:t>
            </a:r>
            <a:endParaRPr lang="hu-H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lded Corner 9"/>
          <p:cNvSpPr/>
          <p:nvPr/>
        </p:nvSpPr>
        <p:spPr>
          <a:xfrm>
            <a:off x="7810407" y="4496436"/>
            <a:ext cx="2397496" cy="513933"/>
          </a:xfrm>
          <a:prstGeom prst="foldedCorne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Tananyag minősége</a:t>
            </a:r>
            <a:endParaRPr lang="hu-H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 descr="Thrilling Days of Yesteryear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17" y="520751"/>
            <a:ext cx="2049472" cy="153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4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Tanulságok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In-Flip</a:t>
            </a:r>
          </a:p>
          <a:p>
            <a:pPr>
              <a:lnSpc>
                <a:spcPct val="150000"/>
              </a:lnSpc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Más alkalmazások (h5p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, OpenShot)</a:t>
            </a:r>
          </a:p>
          <a:p>
            <a:pPr>
              <a:lnSpc>
                <a:spcPct val="150000"/>
              </a:lnSpc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Személyes kontaktus</a:t>
            </a: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Nagyobb hangsúly az aktív tanulási módszerekre</a:t>
            </a:r>
          </a:p>
          <a:p>
            <a:pPr>
              <a:lnSpc>
                <a:spcPct val="150000"/>
              </a:lnSpc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Időzítés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Wendt WisCEL: &lt;strong&gt;group work&lt;/strong&gt; | Students &lt;strong&gt;work&lt;/strong&gt; on problem set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3266">
            <a:off x="7460251" y="1393289"/>
            <a:ext cx="4161267" cy="277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0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902" y="468688"/>
            <a:ext cx="10058400" cy="1609344"/>
          </a:xfrm>
        </p:spPr>
        <p:txBody>
          <a:bodyPr/>
          <a:lstStyle/>
          <a:p>
            <a:r>
              <a:rPr lang="hu-HU" dirty="0" smtClean="0"/>
              <a:t>Alkalmazások</a:t>
            </a:r>
            <a:endParaRPr lang="hu-H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90" y="1895688"/>
            <a:ext cx="1314295" cy="73967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99" y="4885866"/>
            <a:ext cx="1514475" cy="1133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342" y="3038688"/>
            <a:ext cx="1152525" cy="1152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867" y="1808517"/>
            <a:ext cx="2019300" cy="1133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01" y="4912997"/>
            <a:ext cx="1257433" cy="976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386" y="2305263"/>
            <a:ext cx="2266950" cy="7334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798" y="3525443"/>
            <a:ext cx="2414588" cy="6213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602" y="1895688"/>
            <a:ext cx="1143000" cy="1143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12" y="4885866"/>
            <a:ext cx="1003491" cy="1003491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40606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5619" y="2055658"/>
            <a:ext cx="10058400" cy="1609344"/>
          </a:xfrm>
        </p:spPr>
        <p:txBody>
          <a:bodyPr/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Személyes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1676" y="2246376"/>
            <a:ext cx="4593772" cy="4050792"/>
          </a:xfrm>
        </p:spPr>
        <p:txBody>
          <a:bodyPr/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pPr>
              <a:lnSpc>
                <a:spcPct val="150000"/>
              </a:lnSpc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Lelkesedés</a:t>
            </a:r>
          </a:p>
          <a:p>
            <a:pPr>
              <a:lnSpc>
                <a:spcPct val="150000"/>
              </a:lnSpc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Folyamatos önfejlesztésre igény</a:t>
            </a:r>
            <a:endParaRPr lang="hu-HU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Bátorság</a:t>
            </a: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Diákok munkáltatása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22248" y="6370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>
                <a:latin typeface="Arial" pitchFamily="34" charset="0"/>
                <a:cs typeface="Arial" pitchFamily="34" charset="0"/>
              </a:rPr>
              <a:t>Jövőbeli tervek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22248" y="1925030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E-könyv kiadása</a:t>
            </a:r>
          </a:p>
          <a:p>
            <a:pPr>
              <a:lnSpc>
                <a:spcPct val="150000"/>
              </a:lnSpc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Következő kurzus szeptemberben</a:t>
            </a:r>
          </a:p>
          <a:p>
            <a:pPr>
              <a:lnSpc>
                <a:spcPct val="150000"/>
              </a:lnSpc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Lekövetés</a:t>
            </a:r>
          </a:p>
          <a:p>
            <a:pPr>
              <a:lnSpc>
                <a:spcPct val="150000"/>
              </a:lnSpc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Nyitva marad a kurzus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2140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7" y="484632"/>
            <a:ext cx="10328838" cy="1609344"/>
          </a:xfrm>
        </p:spPr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5" name="Rectangle 4"/>
          <p:cNvSpPr/>
          <p:nvPr/>
        </p:nvSpPr>
        <p:spPr>
          <a:xfrm>
            <a:off x="6982133" y="581493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>
                <a:latin typeface="Lucida Handwriting" panose="03010101010101010101" pitchFamily="66" charset="0"/>
              </a:rPr>
              <a:t>Téringer Anita</a:t>
            </a:r>
            <a:endParaRPr lang="hu-HU" dirty="0">
              <a:latin typeface="Lucida Handwriting" panose="03010101010101010101" pitchFamily="66" charset="0"/>
            </a:endParaRPr>
          </a:p>
          <a:p>
            <a:r>
              <a:rPr lang="hu-HU" dirty="0"/>
              <a:t>anita.teringer@itstudy.hu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5814932"/>
            <a:ext cx="2562225" cy="552450"/>
          </a:xfr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633094717"/>
              </p:ext>
            </p:extLst>
          </p:nvPr>
        </p:nvGraphicFramePr>
        <p:xfrm>
          <a:off x="215725" y="2093976"/>
          <a:ext cx="11327346" cy="3332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69847" y="2093049"/>
            <a:ext cx="6213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Találkozzunk egy újabb kurzuson vagy projektben!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6919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Flipped classroom</a:t>
            </a:r>
            <a:endParaRPr lang="hu-HU" dirty="0"/>
          </a:p>
        </p:txBody>
      </p:sp>
      <p:pic>
        <p:nvPicPr>
          <p:cNvPr id="4" name="hoFOPaKrqE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79529" y="1655180"/>
            <a:ext cx="6914367" cy="41759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3175" y="5829792"/>
            <a:ext cx="3626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hlinkClick r:id="rId4"/>
              </a:rPr>
              <a:t>Flipped Classroom animation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6372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Áttekintés </a:t>
            </a:r>
            <a:endParaRPr lang="hu-HU" dirty="0"/>
          </a:p>
        </p:txBody>
      </p:sp>
      <p:sp useBgFill="1"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69848" y="1803748"/>
            <a:ext cx="10058400" cy="43684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smtClean="0">
                <a:latin typeface="Arial" pitchFamily="34" charset="0"/>
                <a:cs typeface="Arial" pitchFamily="34" charset="0"/>
              </a:rPr>
              <a:t>Néhány adat a kurzusról, kurzus értékelés</a:t>
            </a:r>
          </a:p>
          <a:p>
            <a:pPr>
              <a:lnSpc>
                <a:spcPct val="100000"/>
              </a:lnSpc>
            </a:pPr>
            <a:r>
              <a:rPr lang="hu-HU" sz="2800" dirty="0" smtClean="0">
                <a:latin typeface="Arial" pitchFamily="34" charset="0"/>
                <a:cs typeface="Arial" pitchFamily="34" charset="0"/>
              </a:rPr>
              <a:t>A tanulók visszajelzései</a:t>
            </a:r>
          </a:p>
          <a:p>
            <a:pPr>
              <a:lnSpc>
                <a:spcPct val="100000"/>
              </a:lnSpc>
            </a:pPr>
            <a:r>
              <a:rPr lang="hu-HU" sz="2800" dirty="0" smtClean="0">
                <a:latin typeface="Arial" pitchFamily="34" charset="0"/>
                <a:cs typeface="Arial" pitchFamily="34" charset="0"/>
              </a:rPr>
              <a:t>Tanári vélemények</a:t>
            </a:r>
          </a:p>
          <a:p>
            <a:pPr>
              <a:lnSpc>
                <a:spcPct val="100000"/>
              </a:lnSpc>
            </a:pPr>
            <a:r>
              <a:rPr lang="hu-HU" sz="2800" dirty="0" smtClean="0">
                <a:latin typeface="Arial" pitchFamily="34" charset="0"/>
                <a:cs typeface="Arial" pitchFamily="34" charset="0"/>
              </a:rPr>
              <a:t>Tapasztalatok</a:t>
            </a:r>
          </a:p>
          <a:p>
            <a:pPr>
              <a:lnSpc>
                <a:spcPct val="100000"/>
              </a:lnSpc>
            </a:pPr>
            <a:r>
              <a:rPr lang="hu-HU" sz="2800" dirty="0" smtClean="0">
                <a:latin typeface="Arial" pitchFamily="34" charset="0"/>
                <a:cs typeface="Arial" pitchFamily="34" charset="0"/>
              </a:rPr>
              <a:t>Tanulságok a jövőre nézve</a:t>
            </a:r>
          </a:p>
          <a:p>
            <a:pPr>
              <a:lnSpc>
                <a:spcPct val="100000"/>
              </a:lnSpc>
            </a:pPr>
            <a:r>
              <a:rPr lang="hu-HU" sz="2800" dirty="0" smtClean="0">
                <a:latin typeface="Arial" pitchFamily="34" charset="0"/>
                <a:cs typeface="Arial" pitchFamily="34" charset="0"/>
              </a:rPr>
              <a:t>Jövőbeli tervek</a:t>
            </a:r>
            <a:endParaRPr lang="hu-H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LASSI 2.0 E “DIDATTICA ROVESCIATA”: A CHE PUNTO SIAMO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1626">
            <a:off x="8104928" y="2093977"/>
            <a:ext cx="2465694" cy="1651661"/>
          </a:xfrm>
          <a:prstGeom prst="rect">
            <a:avLst/>
          </a:prstGeom>
        </p:spPr>
      </p:pic>
      <p:pic>
        <p:nvPicPr>
          <p:cNvPr id="6" name="Picture 5" descr="OMS-New-Literacies - The &lt;strong&gt;Flipped Classroom&lt;/strong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1059">
            <a:off x="7281949" y="4088359"/>
            <a:ext cx="1522693" cy="154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6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383" y="494169"/>
            <a:ext cx="10058400" cy="1609344"/>
          </a:xfrm>
        </p:spPr>
        <p:txBody>
          <a:bodyPr/>
          <a:lstStyle/>
          <a:p>
            <a:r>
              <a:rPr lang="hu-HU" dirty="0" smtClean="0"/>
              <a:t>A kurzus felépítése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7100" y="2103513"/>
            <a:ext cx="10058400" cy="4050792"/>
          </a:xfrm>
        </p:spPr>
        <p:txBody>
          <a:bodyPr/>
          <a:lstStyle/>
          <a:p>
            <a:r>
              <a:rPr lang="hu-HU" dirty="0" smtClean="0"/>
              <a:t>3 modul</a:t>
            </a:r>
          </a:p>
          <a:p>
            <a:r>
              <a:rPr lang="hu-HU" dirty="0" smtClean="0"/>
              <a:t>Fórum</a:t>
            </a:r>
          </a:p>
          <a:p>
            <a:r>
              <a:rPr lang="hu-HU" dirty="0" smtClean="0"/>
              <a:t>Cél, témakörök</a:t>
            </a:r>
          </a:p>
          <a:p>
            <a:r>
              <a:rPr lang="hu-HU" dirty="0" smtClean="0"/>
              <a:t>Tanulási útmutató </a:t>
            </a:r>
          </a:p>
          <a:p>
            <a:r>
              <a:rPr lang="hu-HU" dirty="0" smtClean="0"/>
              <a:t>Digitális tananyag</a:t>
            </a:r>
          </a:p>
          <a:p>
            <a:r>
              <a:rPr lang="hu-HU" dirty="0" smtClean="0"/>
              <a:t>Gyakorló feladat</a:t>
            </a:r>
          </a:p>
          <a:p>
            <a:r>
              <a:rPr lang="hu-HU" dirty="0" smtClean="0"/>
              <a:t>Beadandó feladat (pontozott)</a:t>
            </a:r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73" y="894440"/>
            <a:ext cx="1589727" cy="47493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520" y="2103513"/>
            <a:ext cx="5262126" cy="132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8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7" y="176363"/>
            <a:ext cx="7264492" cy="51711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132" y="2009010"/>
            <a:ext cx="7289344" cy="27018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5"/>
          <p:cNvSpPr txBox="1"/>
          <p:nvPr/>
        </p:nvSpPr>
        <p:spPr>
          <a:xfrm>
            <a:off x="3731132" y="806851"/>
            <a:ext cx="8290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latin typeface="Arial" pitchFamily="34" charset="0"/>
                <a:cs typeface="Arial" pitchFamily="34" charset="0"/>
              </a:rPr>
              <a:t>40% </a:t>
            </a:r>
            <a:r>
              <a:rPr lang="hu-HU" sz="3600" dirty="0" smtClean="0">
                <a:latin typeface="Arial" pitchFamily="34" charset="0"/>
                <a:cs typeface="Arial" pitchFamily="34" charset="0"/>
              </a:rPr>
              <a:t>ugyanannyi időt tölt </a:t>
            </a:r>
            <a:r>
              <a:rPr lang="hu-HU" sz="3600" dirty="0">
                <a:latin typeface="Arial" pitchFamily="34" charset="0"/>
                <a:cs typeface="Arial" pitchFamily="34" charset="0"/>
              </a:rPr>
              <a:t>a házi feladattal</a:t>
            </a:r>
            <a:endParaRPr lang="hu-HU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48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47" y="249528"/>
            <a:ext cx="8269518" cy="6250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922" y="2031705"/>
            <a:ext cx="6114286" cy="26857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838827" y="621792"/>
            <a:ext cx="7424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latin typeface="Arial" pitchFamily="34" charset="0"/>
                <a:cs typeface="Arial" pitchFamily="34" charset="0"/>
              </a:rPr>
              <a:t>53% </a:t>
            </a:r>
            <a:r>
              <a:rPr lang="hu-HU" sz="3600" dirty="0" smtClean="0">
                <a:latin typeface="Arial" pitchFamily="34" charset="0"/>
                <a:cs typeface="Arial" pitchFamily="34" charset="0"/>
              </a:rPr>
              <a:t>kicsit többet tölt a képernyő előtt,  27%-nál mást helyettesít</a:t>
            </a:r>
            <a:endParaRPr lang="hu-HU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48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45" y="226142"/>
            <a:ext cx="9146447" cy="63614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644" y="2613360"/>
            <a:ext cx="6161905" cy="22952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613292" y="1018554"/>
            <a:ext cx="7424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latin typeface="Arial" pitchFamily="34" charset="0"/>
                <a:cs typeface="Arial" pitchFamily="34" charset="0"/>
              </a:rPr>
              <a:t>40% </a:t>
            </a:r>
            <a:r>
              <a:rPr lang="hu-HU" sz="3600" dirty="0" smtClean="0">
                <a:latin typeface="Arial" pitchFamily="34" charset="0"/>
                <a:cs typeface="Arial" pitchFamily="34" charset="0"/>
              </a:rPr>
              <a:t>10-15 percet tölt a videók megnézésével, 33</a:t>
            </a:r>
            <a:r>
              <a:rPr lang="hu-HU" sz="3600" dirty="0" smtClean="0">
                <a:latin typeface="Arial" pitchFamily="34" charset="0"/>
                <a:cs typeface="Arial" pitchFamily="34" charset="0"/>
              </a:rPr>
              <a:t>% </a:t>
            </a:r>
            <a:r>
              <a:rPr lang="hu-HU" sz="3600" dirty="0" smtClean="0">
                <a:latin typeface="Arial" pitchFamily="34" charset="0"/>
                <a:cs typeface="Arial" pitchFamily="34" charset="0"/>
              </a:rPr>
              <a:t>kevesebbet.</a:t>
            </a:r>
            <a:endParaRPr lang="hu-HU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82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61" y="109813"/>
            <a:ext cx="7763677" cy="57394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699" y="2275606"/>
            <a:ext cx="6104762" cy="23523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1"/>
          <p:cNvSpPr txBox="1"/>
          <p:nvPr/>
        </p:nvSpPr>
        <p:spPr>
          <a:xfrm>
            <a:off x="3913631" y="829056"/>
            <a:ext cx="74818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latin typeface="Arial" pitchFamily="34" charset="0"/>
                <a:cs typeface="Arial" pitchFamily="34" charset="0"/>
              </a:rPr>
              <a:t>42% </a:t>
            </a:r>
            <a:r>
              <a:rPr lang="hu-HU" sz="4400" dirty="0" smtClean="0">
                <a:latin typeface="Arial" pitchFamily="34" charset="0"/>
                <a:cs typeface="Arial" pitchFamily="34" charset="0"/>
              </a:rPr>
              <a:t>telefonon nézi meg a videót.</a:t>
            </a:r>
            <a:endParaRPr lang="hu-HU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73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229489"/>
            <a:ext cx="10058400" cy="1609344"/>
          </a:xfrm>
        </p:spPr>
        <p:txBody>
          <a:bodyPr>
            <a:normAutofit/>
          </a:bodyPr>
          <a:lstStyle/>
          <a:p>
            <a:r>
              <a:rPr lang="hu-HU" sz="4800" dirty="0" smtClean="0"/>
              <a:t>Mit szeretsz a módszerben?</a:t>
            </a:r>
            <a:endParaRPr lang="hu-HU" sz="4800" dirty="0"/>
          </a:p>
        </p:txBody>
      </p:sp>
      <p:sp>
        <p:nvSpPr>
          <p:cNvPr id="4" name="Oval Callout 3"/>
          <p:cNvSpPr/>
          <p:nvPr/>
        </p:nvSpPr>
        <p:spPr>
          <a:xfrm>
            <a:off x="4737100" y="4076700"/>
            <a:ext cx="2413000" cy="1549400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Érdekesebb az óra és aktívabb</a:t>
            </a:r>
          </a:p>
        </p:txBody>
      </p:sp>
      <p:pic>
        <p:nvPicPr>
          <p:cNvPr id="8" name="Picture 7" descr="What It Feels &lt;strong&gt;Like&lt;/strong&gt; to Discover That Your Spouse is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" y="185562"/>
            <a:ext cx="1371600" cy="1613647"/>
          </a:xfrm>
          <a:prstGeom prst="rect">
            <a:avLst/>
          </a:prstGeom>
        </p:spPr>
      </p:pic>
      <p:pic>
        <p:nvPicPr>
          <p:cNvPr id="11" name="Picture 10" descr="Flipped Classroom Remix Video | Publius Educati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829" y="2993898"/>
            <a:ext cx="5668771" cy="3761396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50800" y="2543937"/>
            <a:ext cx="3467100" cy="1939163"/>
          </a:xfrm>
          <a:prstGeom prst="wedgeEllipseCallout">
            <a:avLst>
              <a:gd name="adj1" fmla="val 45996"/>
              <a:gd name="adj2" fmla="val 3249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Hogy bárhol meg tudom nézni a videókat, csak a telefonom kell </a:t>
            </a:r>
            <a:r>
              <a:rPr lang="hu-HU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hozzá</a:t>
            </a:r>
            <a:endParaRPr lang="hu-HU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2832099" y="1535938"/>
            <a:ext cx="2765425" cy="1283462"/>
          </a:xfrm>
          <a:prstGeom prst="wedgeEllipseCallout">
            <a:avLst>
              <a:gd name="adj1" fmla="val 27588"/>
              <a:gd name="adj2" fmla="val 7561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Pozitív élmények, jobb hangulat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5886450" y="1655699"/>
            <a:ext cx="2527300" cy="1776476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Úgy dolgozhatom fel az anyagot ahogy nekem tetszik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8642352" y="2180463"/>
            <a:ext cx="3048000" cy="1982724"/>
          </a:xfrm>
          <a:prstGeom prst="wedgeEllipseCallout">
            <a:avLst>
              <a:gd name="adj1" fmla="val -79517"/>
              <a:gd name="adj2" fmla="val 4213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Hogy a Tanár(nő)t megismerhettük más </a:t>
            </a:r>
            <a:r>
              <a:rPr lang="hu-HU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helyzetben</a:t>
            </a:r>
            <a:endParaRPr lang="hu-HU" dirty="0">
              <a:solidFill>
                <a:srgbClr val="C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8267700" y="4738624"/>
            <a:ext cx="2413000" cy="1549400"/>
          </a:xfrm>
          <a:prstGeom prst="wedgeEllipseCallout">
            <a:avLst>
              <a:gd name="adj1" fmla="val -70307"/>
              <a:gd name="adj2" fmla="val 758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Sokkal kreatívabbak és pörgősebbek</a:t>
            </a:r>
            <a:r>
              <a:rPr lang="hu-HU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az </a:t>
            </a:r>
            <a:r>
              <a:rPr lang="hu-HU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órák</a:t>
            </a:r>
            <a:endParaRPr lang="hu-HU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59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919</TotalTime>
  <Words>295</Words>
  <Application>Microsoft Office PowerPoint</Application>
  <PresentationFormat>Egyéni</PresentationFormat>
  <Paragraphs>78</Paragraphs>
  <Slides>15</Slides>
  <Notes>5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Wood Type</vt:lpstr>
      <vt:lpstr>Flipped classroom</vt:lpstr>
      <vt:lpstr>Flipped classroom</vt:lpstr>
      <vt:lpstr>Áttekintés </vt:lpstr>
      <vt:lpstr>A kurzus felépítése</vt:lpstr>
      <vt:lpstr>PowerPoint bemutató</vt:lpstr>
      <vt:lpstr>PowerPoint bemutató</vt:lpstr>
      <vt:lpstr>PowerPoint bemutató</vt:lpstr>
      <vt:lpstr>PowerPoint bemutató</vt:lpstr>
      <vt:lpstr>Mit szeretsz a módszerben?</vt:lpstr>
      <vt:lpstr>Jellemezze az Ön fordított óráját!</vt:lpstr>
      <vt:lpstr>Kihívások</vt:lpstr>
      <vt:lpstr>Tanulságok</vt:lpstr>
      <vt:lpstr>Alkalmazások</vt:lpstr>
      <vt:lpstr>Személyes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Flipped Learning</dc:title>
  <dc:creator>Anita Téringer</dc:creator>
  <cp:lastModifiedBy>Lenovo</cp:lastModifiedBy>
  <cp:revision>65</cp:revision>
  <dcterms:created xsi:type="dcterms:W3CDTF">2018-04-21T11:15:02Z</dcterms:created>
  <dcterms:modified xsi:type="dcterms:W3CDTF">2018-06-12T04:42:26Z</dcterms:modified>
</cp:coreProperties>
</file>