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61" r:id="rId6"/>
    <p:sldId id="258" r:id="rId7"/>
    <p:sldId id="277" r:id="rId8"/>
    <p:sldId id="259" r:id="rId9"/>
    <p:sldId id="260" r:id="rId10"/>
    <p:sldId id="262" r:id="rId11"/>
    <p:sldId id="269" r:id="rId12"/>
    <p:sldId id="278" r:id="rId13"/>
    <p:sldId id="279" r:id="rId14"/>
    <p:sldId id="280" r:id="rId15"/>
    <p:sldId id="281" r:id="rId16"/>
    <p:sldId id="264" r:id="rId17"/>
    <p:sldId id="270" r:id="rId18"/>
    <p:sldId id="263" r:id="rId19"/>
    <p:sldId id="271" r:id="rId20"/>
    <p:sldId id="273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quipo\Downloads\ES%20Calificacion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quipo\Downloads\ES%20Calificacion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ESPACIO%20DE%20TRABAJO\1.INVESTIGACI&#211;N\2.TIC.%20Mayte%20Villalba\Flip%20it\Seguimiento%20curs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quipo\Downloads\ES%20Calificacion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ESPACIO%20DE%20TRABAJO\1.INVESTIGACI&#211;N\2.TIC.%20Mayte%20Villalba\Flip%20it\Seguimiento%20curs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Participants who have completed assessments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'[ES Calificaciones.xlsx]Hoja1'!$D$3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193406716424149"/>
                  <c:y val="9.4209261648990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B2-4D43-A213-D19850F8A8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'[ES Calificaciones.xlsx]Hoja1'!$C$4:$C$5</c:f>
              <c:strCache>
                <c:ptCount val="2"/>
                <c:pt idx="0">
                  <c:v>Complete assessments</c:v>
                </c:pt>
                <c:pt idx="1">
                  <c:v>Not complete assessments</c:v>
                </c:pt>
              </c:strCache>
            </c:strRef>
          </c:cat>
          <c:val>
            <c:numRef>
              <c:f>'[ES Calificaciones.xlsx]Hoja1'!$D$4:$D$5</c:f>
              <c:numCache>
                <c:formatCode>0.00%</c:formatCode>
                <c:ptCount val="2"/>
                <c:pt idx="0">
                  <c:v>0.29849999999999999</c:v>
                </c:pt>
                <c:pt idx="1">
                  <c:v>0.70150000000000001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B2-4D43-A213-D19850F8A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5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en-US" baseline="0">
                <a:latin typeface="Calibri" panose="020F0502020204030204" pitchFamily="34" charset="0"/>
                <a:cs typeface="Calibri" panose="020F0502020204030204" pitchFamily="34" charset="0"/>
              </a:rPr>
              <a:t> who have completed the course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'[ES Calificaciones.xlsx]Hoja2'!$D$3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>
              <c:idx val="1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'[ES Calificaciones.xlsx]Hoja2'!$C$4:$C$5</c:f>
              <c:strCache>
                <c:ptCount val="2"/>
                <c:pt idx="0">
                  <c:v>Complete the course</c:v>
                </c:pt>
                <c:pt idx="1">
                  <c:v>Not complete the course</c:v>
                </c:pt>
              </c:strCache>
            </c:strRef>
          </c:cat>
          <c:val>
            <c:numRef>
              <c:f>'[ES Calificaciones.xlsx]Hoja2'!$D$4:$D$5</c:f>
              <c:numCache>
                <c:formatCode>0.00%</c:formatCode>
                <c:ptCount val="2"/>
                <c:pt idx="0">
                  <c:v>0.11940000000000001</c:v>
                </c:pt>
                <c:pt idx="1">
                  <c:v>0.88049999999999995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E1-496B-8704-7A3496054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5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Hoja5!$B$3:$C$3</c:f>
              <c:strCache>
                <c:ptCount val="2"/>
                <c:pt idx="0">
                  <c:v>FC lesson in the clasroom</c:v>
                </c:pt>
                <c:pt idx="1">
                  <c:v>Only planning lesson FC</c:v>
                </c:pt>
              </c:strCache>
            </c:strRef>
          </c:cat>
          <c:val>
            <c:numRef>
              <c:f>Hoja5!$B$4:$C$4</c:f>
              <c:numCache>
                <c:formatCode>0.00%</c:formatCode>
                <c:ptCount val="2"/>
                <c:pt idx="0">
                  <c:v>0.875</c:v>
                </c:pt>
                <c:pt idx="1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Tools used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'[ES Calificaciones.xlsx]Hoja3'!$D$3</c:f>
              <c:strCache>
                <c:ptCount val="1"/>
                <c:pt idx="0">
                  <c:v>Users</c:v>
                </c:pt>
              </c:strCache>
            </c:strRef>
          </c:tx>
          <c:invertIfNegative val="0"/>
          <c:cat>
            <c:strRef>
              <c:f>'[ES Calificaciones.xlsx]Hoja3'!$C$4:$C$28</c:f>
              <c:strCache>
                <c:ptCount val="25"/>
                <c:pt idx="0">
                  <c:v>Youtube</c:v>
                </c:pt>
                <c:pt idx="1">
                  <c:v>Google Drive</c:v>
                </c:pt>
                <c:pt idx="2">
                  <c:v>LMS</c:v>
                </c:pt>
                <c:pt idx="3">
                  <c:v>Prezi</c:v>
                </c:pt>
                <c:pt idx="4">
                  <c:v>Google Classroom</c:v>
                </c:pt>
                <c:pt idx="5">
                  <c:v>Power Point</c:v>
                </c:pt>
                <c:pt idx="6">
                  <c:v>Google Forms</c:v>
                </c:pt>
                <c:pt idx="7">
                  <c:v>Padlet</c:v>
                </c:pt>
                <c:pt idx="8">
                  <c:v>Powtoon</c:v>
                </c:pt>
                <c:pt idx="9">
                  <c:v>Kahoot</c:v>
                </c:pt>
                <c:pt idx="10">
                  <c:v>Google Docs</c:v>
                </c:pt>
                <c:pt idx="11">
                  <c:v>Wix</c:v>
                </c:pt>
                <c:pt idx="12">
                  <c:v>Canva</c:v>
                </c:pt>
                <c:pt idx="13">
                  <c:v>Screencast-o-matic</c:v>
                </c:pt>
                <c:pt idx="14">
                  <c:v>Wordpress</c:v>
                </c:pt>
                <c:pt idx="15">
                  <c:v>Menti</c:v>
                </c:pt>
                <c:pt idx="16">
                  <c:v>Hubic</c:v>
                </c:pt>
                <c:pt idx="17">
                  <c:v>Blogspot</c:v>
                </c:pt>
                <c:pt idx="18">
                  <c:v>Exelearning</c:v>
                </c:pt>
                <c:pt idx="19">
                  <c:v>Scratch</c:v>
                </c:pt>
                <c:pt idx="20">
                  <c:v>Mindmeister</c:v>
                </c:pt>
                <c:pt idx="21">
                  <c:v>Camtasia</c:v>
                </c:pt>
                <c:pt idx="22">
                  <c:v>Join.me</c:v>
                </c:pt>
                <c:pt idx="23">
                  <c:v>Wetransfer</c:v>
                </c:pt>
                <c:pt idx="24">
                  <c:v>Photoshop</c:v>
                </c:pt>
              </c:strCache>
            </c:strRef>
          </c:cat>
          <c:val>
            <c:numRef>
              <c:f>'[ES Calificaciones.xlsx]Hoja3'!$D$4:$D$28</c:f>
              <c:numCache>
                <c:formatCode>General</c:formatCode>
                <c:ptCount val="25"/>
                <c:pt idx="0">
                  <c:v>8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EA-41EB-997A-014A9E761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734784"/>
        <c:axId val="229815936"/>
        <c:axId val="0"/>
      </c:bar3DChart>
      <c:catAx>
        <c:axId val="13573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ES"/>
          </a:p>
        </c:txPr>
        <c:crossAx val="229815936"/>
        <c:crosses val="autoZero"/>
        <c:auto val="1"/>
        <c:lblAlgn val="ctr"/>
        <c:lblOffset val="100"/>
        <c:noMultiLvlLbl val="0"/>
      </c:catAx>
      <c:valAx>
        <c:axId val="22981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734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Calibri" panose="020F0502020204030204" pitchFamily="34" charset="0"/>
              <a:cs typeface="Calibri" panose="020F05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Contexts of the FL practices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Hoja4!$G$3</c:f>
              <c:strCache>
                <c:ptCount val="1"/>
                <c:pt idx="0">
                  <c:v>Practice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Hoja4!$F$4:$F$8</c:f>
              <c:strCache>
                <c:ptCount val="5"/>
                <c:pt idx="0">
                  <c:v>Vocational education</c:v>
                </c:pt>
                <c:pt idx="1">
                  <c:v>Higher education</c:v>
                </c:pt>
                <c:pt idx="2">
                  <c:v>psycho-social rehabilitation center</c:v>
                </c:pt>
                <c:pt idx="3">
                  <c:v>Secondary education</c:v>
                </c:pt>
                <c:pt idx="4">
                  <c:v>Vocational training</c:v>
                </c:pt>
              </c:strCache>
            </c:strRef>
          </c:cat>
          <c:val>
            <c:numRef>
              <c:f>Hoja4!$G$4:$G$8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11/06/2018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A847CFC-816F-41D0-AAC0-9BF4FEBC753E}" type="datetimeFigureOut">
              <a:rPr lang="es-ES" smtClean="0"/>
              <a:t>11/06/2018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anva.com/design/DAC2Dekq-7k/camAkkhplLAJLTdf-LOuBQ/edit" TargetMode="External"/><Relationship Id="rId4" Type="http://schemas.openxmlformats.org/officeDocument/2006/relationships/hyperlink" Target="https://reyescasasnovas.wixsite.com/onlinespanish/pronunciac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73216"/>
            <a:ext cx="2521133" cy="6743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14189"/>
            <a:ext cx="72580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14B4CD8-1967-46DE-B1ED-2B6E5C2EA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77817"/>
            <a:ext cx="1609211" cy="16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participants</a:t>
            </a:r>
          </a:p>
        </p:txBody>
      </p:sp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1"/>
            <a:ext cx="1708448" cy="17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62" y="1413227"/>
            <a:ext cx="3270167" cy="322207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704943" y="476672"/>
            <a:ext cx="5440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Gamificate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-It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Badges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identify the best practices in the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Flip-it course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35880"/>
            <a:ext cx="7576812" cy="21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1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1368152" cy="13480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64704"/>
            <a:ext cx="4824536" cy="55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3117" y="6268670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4"/>
              </a:rPr>
              <a:t>https://reyescasasnovas.wixsite.com/onlinespanish/pronunciacion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851920" y="44275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Lesson map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7973" y="2132856"/>
            <a:ext cx="3197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Integrate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ariety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of technological 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resources to share the contents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23776" y="3284984"/>
            <a:ext cx="3413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Institution</a:t>
            </a:r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Universidad de Zaragoza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Department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Spanish as a Foreign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</a:p>
          <a:p>
            <a:r>
              <a:rPr lang="es-E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topic</a:t>
            </a:r>
            <a:r>
              <a:rPr lang="hu-H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Pronunciation and accents in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Spanish</a:t>
            </a:r>
          </a:p>
          <a:p>
            <a:r>
              <a:rPr lang="es-E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hu-H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schoolar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66008"/>
            <a:ext cx="381952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1368152" cy="134803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23776" y="3284984"/>
            <a:ext cx="3413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Institution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Grupo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Aula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Formación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Emergencias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VE. Nursing assistant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 topic: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pressure ulcers</a:t>
            </a: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Practice: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May 2018</a:t>
            </a:r>
          </a:p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37973" y="2132856"/>
            <a:ext cx="319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Promotion of collaborative work in the classroom</a:t>
            </a: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4788024" y="4365104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 groups, they prepare a treatment with a patient and expose this treatment to the rest of their classmates.</a:t>
            </a: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1368152" cy="134803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23776" y="3284984"/>
            <a:ext cx="3413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Institution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Universidad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Europea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3D Animation, Games and Interactive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Environments</a:t>
            </a: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 topic: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Multimedia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Practice: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May 2018</a:t>
            </a:r>
          </a:p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37973" y="2132856"/>
            <a:ext cx="319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Promotion of meaningful and functional learning</a:t>
            </a: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4788024" y="4365104"/>
            <a:ext cx="3528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 class they must develop a Pacman game following the instructions of the videos they saw at home while the teacher asks questions questioning the process as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"what would happen if I omit this order and put this one</a:t>
            </a:r>
            <a:r>
              <a:rPr lang="en-US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?”.</a:t>
            </a:r>
            <a:endParaRPr lang="es-E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64704"/>
            <a:ext cx="4788966" cy="310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2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1368152" cy="134803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23776" y="3284984"/>
            <a:ext cx="3413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Institution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Fundación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DYA Navarra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VET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 topic: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Educational Methodology. Programing VET course</a:t>
            </a: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Practice: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May 2018</a:t>
            </a:r>
          </a:p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37973" y="2132856"/>
            <a:ext cx="3197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Promotion of meaningful 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functional and collaborative learning </a:t>
            </a: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4788024" y="4365104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 groups, they analyze the job position presented in the materials seen at home and design a course for their professional training.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Each group exhibits its planning.</a:t>
            </a: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25" y="926125"/>
            <a:ext cx="4781723" cy="305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19872" y="620688"/>
            <a:ext cx="546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Video that defines the job according to the regional employment agency</a:t>
            </a: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participants </a:t>
            </a:r>
            <a:r>
              <a:rPr lang="es-ES" dirty="0" err="1"/>
              <a:t>throughout</a:t>
            </a:r>
            <a:r>
              <a:rPr lang="es-ES" dirty="0"/>
              <a:t> </a:t>
            </a:r>
            <a:r>
              <a:rPr lang="en-US" dirty="0"/>
              <a:t>the course</a:t>
            </a:r>
          </a:p>
        </p:txBody>
      </p:sp>
      <p:pic>
        <p:nvPicPr>
          <p:cNvPr id="6146" name="Picture 2" descr="Resultado de imagen de icono cit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7" y="692696"/>
            <a:ext cx="7560840" cy="156966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"From the pedagogical point of view it has been a very good experience for the users since it has allowed them to bring the contents prepared from home and so that the programs have been 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more agile and able to dedicate more time to the practice and resolution of problems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from the methodological point of view allows us a better planning of the contents of the class, 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adapting those contents to the participants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of the program and carrying out a 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continuous evaluation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".</a:t>
            </a:r>
            <a:endParaRPr lang="es-E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61404" y="2432676"/>
            <a:ext cx="7560840" cy="83099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"The benefits that I see in my usual center and in this as something new is that 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they feel more participative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they are the ones who look for and read information to finish the activity and complete it with my help."</a:t>
            </a:r>
            <a:endParaRPr lang="es-E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7690" y="3462099"/>
            <a:ext cx="7560840" cy="83099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"As a teacher it is a 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more collaborative learning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where everyone contributes to the contents, and 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less expensive as a teacher in the transmission of concepts for student learning.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es-E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5577" y="4445496"/>
            <a:ext cx="7560840" cy="58477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The proposal to work at home the material, dislocates the students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takes them out of what they have lived so far as a teaching-learning process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es-E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1404" y="5182671"/>
            <a:ext cx="7560840" cy="33855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The student is the protagonist and guides his process.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endParaRPr lang="es-E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conclusions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Flip-it</a:t>
            </a:r>
            <a:r>
              <a:rPr lang="es-ES" dirty="0"/>
              <a:t> </a:t>
            </a:r>
            <a:r>
              <a:rPr lang="es-ES" dirty="0" err="1"/>
              <a:t>course</a:t>
            </a:r>
            <a:endParaRPr lang="es-ES" dirty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1918520" cy="19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79912" y="1519915"/>
            <a:ext cx="4680519" cy="36933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active participants value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effectiveness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the flipped learning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Participants highlight the potential of the methodology for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students to be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protagonist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methodology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requires more time to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prepare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(material and planning activities)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Technology is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necessary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apply the methodology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41900" y="706931"/>
            <a:ext cx="4826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About flipped learning methodology</a:t>
            </a:r>
          </a:p>
        </p:txBody>
      </p:sp>
      <p:pic>
        <p:nvPicPr>
          <p:cNvPr id="3074" name="Picture 2" descr="Resultado de imagen de ok gif animad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5" y="1960003"/>
            <a:ext cx="2813142" cy="28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59832" y="1412776"/>
            <a:ext cx="5245968" cy="352839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Statistics of Flip-it course in Spain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Best practices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Quotes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 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87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80728"/>
            <a:ext cx="2521133" cy="674369"/>
          </a:xfrm>
          <a:prstGeom prst="rect">
            <a:avLst/>
          </a:prstGeom>
        </p:spPr>
      </p:pic>
      <p:pic>
        <p:nvPicPr>
          <p:cNvPr id="9222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688" y="24437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CDF41B2-A937-4742-AF2E-AF0107302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1609211" cy="16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53" y="-99392"/>
            <a:ext cx="2140495" cy="214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="" xmlns:a16="http://schemas.microsoft.com/office/drawing/2014/main" id="{94CD7779-1A99-44D6-BB42-9134AB30A07D}"/>
              </a:ext>
            </a:extLst>
          </p:cNvPr>
          <p:cNvSpPr txBox="1">
            <a:spLocks/>
          </p:cNvSpPr>
          <p:nvPr/>
        </p:nvSpPr>
        <p:spPr>
          <a:xfrm>
            <a:off x="3287743" y="866346"/>
            <a:ext cx="5040560" cy="43518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Pedagogue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 and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researcher at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Universidad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Europea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Madrid.Spain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Specialist in teacher training for early childhood,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primary, secondary and VET education.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Advisor of schools in technology and educational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innovation.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2088232" cy="225086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55576" y="5620598"/>
            <a:ext cx="3124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soniamrequejo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@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ueuropea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 about the course</a:t>
            </a:r>
          </a:p>
        </p:txBody>
      </p:sp>
      <p:pic>
        <p:nvPicPr>
          <p:cNvPr id="3074" name="Picture 2" descr="Resultado de imagen de icono estadistica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2212504" cy="221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Participants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3089920" cy="3886200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67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</a:p>
          <a:p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208656"/>
              </p:ext>
            </p:extLst>
          </p:nvPr>
        </p:nvGraphicFramePr>
        <p:xfrm>
          <a:off x="3891524" y="332656"/>
          <a:ext cx="52200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478735"/>
              </p:ext>
            </p:extLst>
          </p:nvPr>
        </p:nvGraphicFramePr>
        <p:xfrm>
          <a:off x="4067944" y="3140968"/>
          <a:ext cx="46805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46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FC Planning and practice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="" xmlns:a16="http://schemas.microsoft.com/office/drawing/2014/main" id="{59D7A706-5BA6-4965-86DB-DA29EF011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7554416" cy="51095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Students who delivered the activity about carrying out an FC session in the classroom VS those who did not</a:t>
            </a:r>
            <a:endParaRPr lang="es-E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="" xmlns:a16="http://schemas.microsoft.com/office/drawing/2014/main" id="{4898416D-EBC4-405C-AD98-A65B4B3BC2E2}"/>
              </a:ext>
            </a:extLst>
          </p:cNvPr>
          <p:cNvSpPr txBox="1">
            <a:spLocks/>
          </p:cNvSpPr>
          <p:nvPr/>
        </p:nvSpPr>
        <p:spPr>
          <a:xfrm>
            <a:off x="755576" y="4430216"/>
            <a:ext cx="7554416" cy="5109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Most of the teachers did not have enough time to plan and carry out a FC session this course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390281"/>
              </p:ext>
            </p:extLst>
          </p:nvPr>
        </p:nvGraphicFramePr>
        <p:xfrm>
          <a:off x="1907704" y="1340768"/>
          <a:ext cx="5472608" cy="320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99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50912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Most popular tools used</a:t>
            </a:r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815378"/>
              </p:ext>
            </p:extLst>
          </p:nvPr>
        </p:nvGraphicFramePr>
        <p:xfrm>
          <a:off x="611560" y="1052736"/>
          <a:ext cx="8058125" cy="379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539552" y="1268760"/>
            <a:ext cx="1368152" cy="331236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05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Details</a:t>
            </a:r>
            <a:r>
              <a:rPr lang="es-ES" dirty="0"/>
              <a:t> of </a:t>
            </a:r>
            <a:r>
              <a:rPr lang="es-ES" dirty="0" err="1"/>
              <a:t>activities´s</a:t>
            </a:r>
            <a:r>
              <a:rPr lang="es-ES" dirty="0"/>
              <a:t> </a:t>
            </a:r>
            <a:r>
              <a:rPr lang="es-ES" dirty="0" err="1"/>
              <a:t>context</a:t>
            </a:r>
            <a:endParaRPr lang="es-ES" dirty="0"/>
          </a:p>
        </p:txBody>
      </p:sp>
      <p:graphicFrame>
        <p:nvGraphicFramePr>
          <p:cNvPr id="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93310"/>
              </p:ext>
            </p:extLst>
          </p:nvPr>
        </p:nvGraphicFramePr>
        <p:xfrm>
          <a:off x="1547664" y="836712"/>
          <a:ext cx="58326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5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887</TotalTime>
  <Words>633</Words>
  <Application>Microsoft Office PowerPoint</Application>
  <PresentationFormat>Presentación en pantalla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NewsPrint</vt:lpstr>
      <vt:lpstr>Presentación de PowerPoint</vt:lpstr>
      <vt:lpstr>Index</vt:lpstr>
      <vt:lpstr>Introduction</vt:lpstr>
      <vt:lpstr>Presentación de PowerPoint</vt:lpstr>
      <vt:lpstr>Statistics</vt:lpstr>
      <vt:lpstr>Participants</vt:lpstr>
      <vt:lpstr>FC Planning and practice</vt:lpstr>
      <vt:lpstr>Most popular tools used</vt:lpstr>
      <vt:lpstr>Details of activities´s context</vt:lpstr>
      <vt:lpstr>Best practices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quotes</vt:lpstr>
      <vt:lpstr>Presentación de PowerPoint</vt:lpstr>
      <vt:lpstr>conclusions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Sonia</dc:creator>
  <cp:lastModifiedBy>Usuario de Windows</cp:lastModifiedBy>
  <cp:revision>38</cp:revision>
  <dcterms:created xsi:type="dcterms:W3CDTF">2018-06-06T09:29:14Z</dcterms:created>
  <dcterms:modified xsi:type="dcterms:W3CDTF">2018-06-11T22:02:23Z</dcterms:modified>
</cp:coreProperties>
</file>