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57" r:id="rId4"/>
    <p:sldId id="295" r:id="rId5"/>
    <p:sldId id="315" r:id="rId6"/>
    <p:sldId id="316" r:id="rId7"/>
    <p:sldId id="303" r:id="rId8"/>
    <p:sldId id="304" r:id="rId9"/>
    <p:sldId id="305" r:id="rId10"/>
    <p:sldId id="298" r:id="rId11"/>
    <p:sldId id="317" r:id="rId12"/>
    <p:sldId id="306" r:id="rId13"/>
    <p:sldId id="312" r:id="rId14"/>
    <p:sldId id="299" r:id="rId15"/>
    <p:sldId id="300" r:id="rId16"/>
    <p:sldId id="308" r:id="rId17"/>
    <p:sldId id="301" r:id="rId18"/>
    <p:sldId id="309" r:id="rId19"/>
    <p:sldId id="302" r:id="rId20"/>
    <p:sldId id="318" r:id="rId21"/>
    <p:sldId id="319" r:id="rId22"/>
    <p:sldId id="293" r:id="rId23"/>
    <p:sldId id="294" r:id="rId24"/>
    <p:sldId id="265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én" initials="H" lastIdx="1" clrIdx="0"/>
  <p:cmAuthor id="1" name="Hegedüs Helén" initials="He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529F"/>
    <a:srgbClr val="DC2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897" autoAdjust="0"/>
  </p:normalViewPr>
  <p:slideViewPr>
    <p:cSldViewPr>
      <p:cViewPr varScale="1">
        <p:scale>
          <a:sx n="84" d="100"/>
          <a:sy n="84" d="100"/>
        </p:scale>
        <p:origin x="9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BCAF98AC-E5CD-4B63-B0AE-DD4BD781B3A4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2998" name="Picture 6" descr="Ké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50800"/>
            <a:ext cx="730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44675" y="86756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92503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68863" y="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0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8270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0BE06233-11D1-4CB0-AA0C-8BC66163803C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0952" name="Picture 8" descr="Ké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36513"/>
            <a:ext cx="6619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89138" y="860425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5499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37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7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95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29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76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89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33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>
              <a:defRPr>
                <a:solidFill>
                  <a:srgbClr val="00356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3E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ACE8-B908-4BCA-B0D2-2F2B4B9F69E4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5626-3263-4034-AABE-E6A8B7903D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4617-5A3E-46AE-94D1-EC8B61E0CF3F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40D-ECE2-48C4-9749-F5CDA86993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4814-E5D6-478B-BFEB-3B058E46087F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6DB3-225E-42DC-8356-A0C793081D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2FE1-15C6-4379-867E-DC2F33BA7243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63E6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3BC4-C46E-4DB3-ABA1-770966218DD7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136-309F-4477-99E1-7BFBD30C70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47-A0FE-46B9-8291-14DCB3E381BD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654-F071-4C4C-A7D9-961E9CA329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6781-2A44-4AAD-BB4C-CD9C91A27BE9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02BF-B2D7-4ECA-9710-81152EA219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1C7E-F4B5-4B68-AA30-B84445760021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DED-793D-4F9A-B8B3-7DF953EA1F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A325-B8B2-4EA5-B4DC-065DE9D9C9E6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0F60-0E95-4D89-9E24-BB05CC6542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2C4-E2C5-4ADE-A4CB-ABBDF08E8EC8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DA6-C362-48FC-80E1-940F0DEEC4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D8A-E461-4925-92FA-AB2AE71C2962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F6E-48C7-4EDD-B822-5701A7F4C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953B8B21-AA05-40C7-B7DF-ACC7F8671153}" type="datetime1">
              <a:rPr lang="hu-HU" smtClean="0"/>
              <a:pPr/>
              <a:t>2018.06.12.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8287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264188" y="6356350"/>
            <a:ext cx="242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BE444141-70AE-4D6B-97D6-8B67CD6A4C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63E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5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5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5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5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5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2213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om/PgeqihXDcCXqV8U9?ref=Link" TargetMode="External"/><Relationship Id="rId2" Type="http://schemas.openxmlformats.org/officeDocument/2006/relationships/hyperlink" Target="https://animoto.com/play/TJo5616tUPTJDLIeig1yS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Y3h_aP_YG6oTEj1JOVZbGDcc1Iaww9Oh" TargetMode="External"/><Relationship Id="rId5" Type="http://schemas.openxmlformats.org/officeDocument/2006/relationships/hyperlink" Target="https://mm.tt/1068353815?t=WHxx8jrulL" TargetMode="External"/><Relationship Id="rId4" Type="http://schemas.openxmlformats.org/officeDocument/2006/relationships/hyperlink" Target="https://biteable.com/watch/projektmenedzsment-182181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Ag2sKdpL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ananyag.szamalk-szki.hu/mod/resource/view.php?id=1164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anza.tv/irodalom/klasszikus-modernseg-realizmus-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alassa@szamalk-szalezi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66337"/>
            <a:ext cx="1475656" cy="7511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„INNOVATIV TANÁR, KREATÍV OSZTÁLYTEREM” </a:t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KURZUS ÉRTÉKELÉSE </a:t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 BESZÁMOLÓ</a:t>
            </a:r>
            <a:r>
              <a:rPr lang="hu-H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hu-H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352928" cy="1008112"/>
          </a:xfrm>
        </p:spPr>
        <p:txBody>
          <a:bodyPr>
            <a:normAutofit/>
          </a:bodyPr>
          <a:lstStyle/>
          <a:p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TANULÓKÖZPONTÚ MÓDSZER A SZAKKÉPZÉSBEN</a:t>
            </a:r>
            <a:endParaRPr lang="hu-H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Budapest, 2018. VI. 12.</a:t>
            </a:r>
            <a:endParaRPr lang="hu-HU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561340" cy="561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661648" cy="46699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Fetu</a:t>
            </a: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Kinga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angol nyelv Korrektoroknak (A könyv részei)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Tananyag: </a:t>
            </a:r>
            <a:r>
              <a:rPr lang="hu-HU" sz="2400" u="sng" dirty="0" smtClean="0">
                <a:hlinkClick r:id="rId3"/>
              </a:rPr>
              <a:t>https://h5p.org/node/221340</a:t>
            </a:r>
            <a:r>
              <a:rPr lang="hu-HU" sz="2400" dirty="0" smtClean="0"/>
              <a:t> </a:t>
            </a:r>
          </a:p>
          <a:p>
            <a:pPr marL="514350" indent="-514350"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„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Csodálatos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élmény volt, amikor a videó elkészült</a:t>
            </a:r>
            <a:r>
              <a:rPr lang="hu-HU" sz="2400" dirty="0"/>
              <a:t>. Olyan </a:t>
            </a:r>
            <a:r>
              <a:rPr lang="hu-HU" sz="2400" dirty="0" smtClean="0"/>
              <a:t>büszke</a:t>
            </a:r>
          </a:p>
          <a:p>
            <a:pPr>
              <a:buNone/>
            </a:pPr>
            <a:r>
              <a:rPr lang="hu-HU" sz="2400" dirty="0" smtClean="0"/>
              <a:t> </a:t>
            </a:r>
            <a:r>
              <a:rPr lang="hu-HU" sz="2400" dirty="0"/>
              <a:t>voltam </a:t>
            </a:r>
            <a:r>
              <a:rPr lang="hu-HU" sz="2400" dirty="0" smtClean="0"/>
              <a:t>magamra</a:t>
            </a:r>
            <a:r>
              <a:rPr lang="hu-HU" sz="2400" dirty="0"/>
              <a:t>, hogy ezt csak az érti meg, aki olyat készített</a:t>
            </a:r>
            <a:r>
              <a:rPr lang="hu-HU" sz="2400" dirty="0" smtClean="0"/>
              <a:t>,</a:t>
            </a:r>
          </a:p>
          <a:p>
            <a:pPr>
              <a:buNone/>
            </a:pPr>
            <a:r>
              <a:rPr lang="hu-HU" sz="2400" dirty="0" smtClean="0"/>
              <a:t> </a:t>
            </a:r>
            <a:r>
              <a:rPr lang="hu-HU" sz="2400" dirty="0"/>
              <a:t>amit azelőtt soha</a:t>
            </a:r>
            <a:r>
              <a:rPr lang="hu-HU" sz="2400" dirty="0" smtClean="0"/>
              <a:t>...”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Hozzáadott érték</a:t>
            </a:r>
            <a:r>
              <a:rPr lang="hu-HU" sz="2400" dirty="0" smtClean="0"/>
              <a:t>: </a:t>
            </a:r>
            <a:r>
              <a:rPr lang="hu-HU" sz="2400" u="sng" dirty="0" smtClean="0"/>
              <a:t>Legjobb óraterv</a:t>
            </a:r>
            <a:r>
              <a:rPr lang="hu-HU" sz="2400" dirty="0" smtClean="0"/>
              <a:t>, </a:t>
            </a:r>
            <a:r>
              <a:rPr lang="hu-HU" sz="2400" u="sng" dirty="0" smtClean="0"/>
              <a:t>nagyon jól tervezett videó</a:t>
            </a:r>
            <a:r>
              <a:rPr lang="hu-HU" sz="2400" dirty="0" smtClean="0"/>
              <a:t>, </a:t>
            </a:r>
          </a:p>
          <a:p>
            <a:pPr>
              <a:buNone/>
            </a:pPr>
            <a:r>
              <a:rPr lang="hu-HU" sz="2400" u="sng" dirty="0" smtClean="0"/>
              <a:t>Aktív  óra</a:t>
            </a:r>
            <a:r>
              <a:rPr lang="hu-HU" sz="2400" dirty="0" smtClean="0"/>
              <a:t>, változatos eszközök, módszerek alkalmazásával </a:t>
            </a:r>
          </a:p>
          <a:p>
            <a:pPr>
              <a:buNone/>
            </a:pPr>
            <a:endParaRPr lang="hu-HU" sz="2400" dirty="0"/>
          </a:p>
          <a:p>
            <a:pPr marL="514350" indent="-514350">
              <a:buNone/>
            </a:pPr>
            <a:endParaRPr lang="hu-HU" sz="2400" dirty="0" smtClean="0"/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69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 smtClean="0"/>
              <a:t>„A </a:t>
            </a:r>
            <a:r>
              <a:rPr lang="hu-HU" sz="2400" dirty="0"/>
              <a:t>diákok együttműködtek, élvezték a feladatok sokféleségét. Aktívak </a:t>
            </a:r>
            <a:r>
              <a:rPr lang="hu-HU" sz="2400" dirty="0" smtClean="0"/>
              <a:t>voltak…</a:t>
            </a:r>
          </a:p>
          <a:p>
            <a:pPr marL="0" indent="0">
              <a:buNone/>
            </a:pPr>
            <a:r>
              <a:rPr lang="hu-HU" sz="2400" dirty="0"/>
              <a:t> </a:t>
            </a:r>
          </a:p>
          <a:p>
            <a:pPr marL="0" indent="0">
              <a:buNone/>
            </a:pPr>
            <a:r>
              <a:rPr lang="hu-HU" sz="2400" dirty="0" smtClean="0"/>
              <a:t>Ha </a:t>
            </a:r>
            <a:r>
              <a:rPr lang="hu-HU" sz="2400" dirty="0"/>
              <a:t>csak azt nézem, hogy 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diákok teljes körűen részt vettek az összes feladat elvégzésében és élv</a:t>
            </a:r>
            <a:r>
              <a:rPr lang="hu-HU" sz="2400" dirty="0"/>
              <a:t>ezték, már sikeres volt az óra. De ha ehhez még hozzáteszem, hogy a tanított anyag annyira bevésődött, hogy már a „könyökükön jön ki”, elértem a célomat.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szókincsbővítésnek az a lényege</a:t>
            </a:r>
            <a:r>
              <a:rPr lang="hu-HU" sz="2400" dirty="0"/>
              <a:t>, hogy a beépüljön a hosszú távú emlékezetbe és az új szavakat minden élethelyzetben elő tudják hívni.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Úgy </a:t>
            </a:r>
            <a:r>
              <a:rPr lang="hu-HU" sz="2400" dirty="0"/>
              <a:t>érzem, hogy ez teljességgel sikerült, hiszen a szerepjáték a „szerző” és a „szerkesztő” között ezt hivatott elérni, és szinte igazi vita alakult ki a két fél között. Ez pedig már magasabb rendű gondolkodásra utal, amely már mutatja a meggyőzés, döntés és kritikai gondolkodás magabiztos használatát, azaz készségekké fejlődését</a:t>
            </a:r>
            <a:r>
              <a:rPr lang="hu-HU" sz="2400" dirty="0" smtClean="0"/>
              <a:t>.”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 </a:t>
            </a:r>
          </a:p>
          <a:p>
            <a:pPr marL="514350" indent="-514350">
              <a:buNone/>
            </a:pPr>
            <a:endParaRPr lang="hu-HU" sz="2400" dirty="0" smtClean="0"/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466997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Hegedűs Helén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Informatika/Projektmenedzsment 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</a:p>
          <a:p>
            <a:pPr marL="514350" indent="-514350">
              <a:buNone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Tananyag: </a:t>
            </a:r>
          </a:p>
          <a:p>
            <a:r>
              <a:rPr lang="hu-HU" sz="2200" dirty="0" err="1"/>
              <a:t>Animot</a:t>
            </a:r>
            <a:r>
              <a:rPr lang="hu-HU" sz="2200" dirty="0"/>
              <a:t>: </a:t>
            </a:r>
            <a:r>
              <a:rPr lang="hu-HU" sz="2200" u="sng" dirty="0">
                <a:hlinkClick r:id="rId2"/>
              </a:rPr>
              <a:t>https://animoto.com/play/TJo5616tUPTJDLIeig1ySg</a:t>
            </a:r>
            <a:endParaRPr lang="hu-HU" sz="2200" dirty="0"/>
          </a:p>
          <a:p>
            <a:r>
              <a:rPr lang="hu-HU" sz="2200" dirty="0"/>
              <a:t>SWAY: </a:t>
            </a:r>
            <a:r>
              <a:rPr lang="hu-HU" sz="2200" u="sng" dirty="0">
                <a:hlinkClick r:id="rId3"/>
              </a:rPr>
              <a:t>https://sway.com/PgeqihXDcCXqV8U9?ref=Link</a:t>
            </a:r>
            <a:endParaRPr lang="hu-HU" sz="2200" dirty="0"/>
          </a:p>
          <a:p>
            <a:r>
              <a:rPr lang="hu-HU" sz="2200" dirty="0" err="1"/>
              <a:t>Biteable</a:t>
            </a:r>
            <a:r>
              <a:rPr lang="hu-HU" sz="2200" dirty="0"/>
              <a:t>: </a:t>
            </a:r>
            <a:r>
              <a:rPr lang="hu-HU" sz="2200" u="sng" dirty="0">
                <a:hlinkClick r:id="rId4"/>
              </a:rPr>
              <a:t>https://biteable.com/watch/projektmenedzsment-1821817</a:t>
            </a:r>
            <a:endParaRPr lang="hu-HU" sz="2200" dirty="0"/>
          </a:p>
          <a:p>
            <a:r>
              <a:rPr lang="hu-HU" sz="2200" dirty="0"/>
              <a:t>Gondolattérkép: </a:t>
            </a:r>
            <a:r>
              <a:rPr lang="hu-HU" sz="2200" u="sng" dirty="0">
                <a:hlinkClick r:id="rId5"/>
              </a:rPr>
              <a:t>https://mm.tt/1068353815?t=WHxx8jrulL</a:t>
            </a:r>
            <a:endParaRPr lang="hu-HU" sz="2200" dirty="0"/>
          </a:p>
          <a:p>
            <a:r>
              <a:rPr lang="hu-HU" sz="2200" dirty="0"/>
              <a:t>Feladatkiírás: </a:t>
            </a:r>
            <a:r>
              <a:rPr lang="hu-HU" sz="2200" u="sng" dirty="0">
                <a:hlinkClick r:id="rId6"/>
              </a:rPr>
              <a:t>https://drive.google.com/open?id=1Y3h_aP_YG6oTEj1JOVZbGDcc1Iaww9Oh</a:t>
            </a:r>
            <a:endParaRPr lang="hu-HU" sz="2200" dirty="0"/>
          </a:p>
          <a:p>
            <a:r>
              <a:rPr lang="hu-HU" sz="2200" dirty="0"/>
              <a:t> </a:t>
            </a:r>
            <a:r>
              <a:rPr lang="hu-HU" sz="2200" dirty="0" smtClean="0"/>
              <a:t>A </a:t>
            </a:r>
            <a:r>
              <a:rPr lang="hu-HU" sz="2200" dirty="0"/>
              <a:t>megosztáshoz Google osztálytermet próbáltuk ki.</a:t>
            </a:r>
          </a:p>
          <a:p>
            <a:pPr marL="514350" indent="-514350">
              <a:buNone/>
            </a:pPr>
            <a:endParaRPr lang="hu-H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6699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KIEMELKEDŐ ÉRTÉKEK:  </a:t>
            </a: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GAZDAG ESZKÖZTÁR,</a:t>
            </a: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MÓDSZERTANI IGÉNYESSÉG</a:t>
            </a: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TANÁRI TÜRELMESSÉG</a:t>
            </a:r>
          </a:p>
          <a:p>
            <a:pPr marL="514350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„Többségében gyakorlati IT (Projektmenedzsment) óráim vannak, ahol számos lehetőség nyílik a tanulóközpontúság alkalmazására. Nagyon szeretnek a tanulók csoportban dolgozni. Azokon az órákon,  úgy veszem észre,  sokkal aktívabbak, mint egy frontális órán, ahol informatikai  eszközöket alkalmazva oldják meg azt a feladatot, amelyet kivetítek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5" name="Kép 4" descr="XRjRIlwQvokSv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536" y="1252736"/>
            <a:ext cx="3739444" cy="21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46699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Kovács Anikó</a:t>
            </a:r>
          </a:p>
          <a:p>
            <a:pPr marL="514350" indent="-514350">
              <a:buNone/>
            </a:pP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Angol nyelv/feltételes mód</a:t>
            </a:r>
          </a:p>
          <a:p>
            <a:pPr marL="514350" indent="-514350">
              <a:buNone/>
            </a:pP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Tananyag: </a:t>
            </a:r>
            <a:r>
              <a:rPr lang="hu-HU" sz="2600" dirty="0" smtClean="0">
                <a:hlinkClick r:id="rId3"/>
              </a:rPr>
              <a:t>https</a:t>
            </a:r>
            <a:r>
              <a:rPr lang="hu-HU" sz="2600" dirty="0">
                <a:hlinkClick r:id="rId3"/>
              </a:rPr>
              <a:t>://</a:t>
            </a:r>
            <a:r>
              <a:rPr lang="hu-HU" sz="2600" dirty="0" smtClean="0">
                <a:hlinkClick r:id="rId3"/>
              </a:rPr>
              <a:t>www.youtube.com/watch?v=0gAg2sKdpL8</a:t>
            </a:r>
            <a:endParaRPr lang="hu-HU" sz="2600" dirty="0" smtClean="0"/>
          </a:p>
          <a:p>
            <a:pPr marL="514350" indent="-514350">
              <a:buNone/>
            </a:pPr>
            <a:endParaRPr lang="hu-HU" sz="2400" dirty="0"/>
          </a:p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Kis-Kovács Rebeka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Tematikus utak/Zarándoktúrizmus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Tananyag:  </a:t>
            </a:r>
          </a:p>
          <a:p>
            <a:pPr marL="514350" indent="-514350">
              <a:buNone/>
            </a:pPr>
            <a:r>
              <a:rPr lang="hu-HU" sz="2000" u="sng" dirty="0" smtClean="0">
                <a:hlinkClick r:id="rId4"/>
              </a:rPr>
              <a:t>https</a:t>
            </a:r>
            <a:r>
              <a:rPr lang="hu-HU" sz="2000" u="sng" dirty="0">
                <a:hlinkClick r:id="rId4"/>
              </a:rPr>
              <a:t>://</a:t>
            </a:r>
            <a:r>
              <a:rPr lang="hu-HU" sz="2000" u="sng" dirty="0" smtClean="0">
                <a:hlinkClick r:id="rId4"/>
              </a:rPr>
              <a:t>etananyag.szamalk-szki.hu/mod/resource/view.php?id=11642</a:t>
            </a:r>
            <a:endParaRPr lang="hu-HU" sz="2000" u="sng" dirty="0" smtClean="0"/>
          </a:p>
          <a:p>
            <a:pPr>
              <a:buNone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pPr algn="ctr"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KIVÁLÓK KÖZÜL A MAI BEMUTATÓK!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6997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Német nyelv/Sportágak 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ÉRTÉKEK: Kiváló saját videó, jól szervezett tudásértékelés,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változatos aktív óra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ÖNREFLEXIÓ:</a:t>
            </a:r>
          </a:p>
          <a:p>
            <a:pPr marL="0" indent="0">
              <a:buNone/>
            </a:pPr>
            <a:r>
              <a:rPr lang="hu-HU" sz="2400" dirty="0" smtClean="0"/>
              <a:t>„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Mindent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sikerült megvalósítanom</a:t>
            </a:r>
            <a:r>
              <a:rPr lang="hu-HU" sz="2400" dirty="0"/>
              <a:t>, amit elterveztem. </a:t>
            </a:r>
            <a:r>
              <a:rPr lang="hu-HU" sz="2400" dirty="0" smtClean="0"/>
              <a:t>Sikerült </a:t>
            </a:r>
            <a:r>
              <a:rPr lang="hu-HU" sz="2400" dirty="0"/>
              <a:t>netet osztanom nyolc diáknak, így volt, aki párban dolgozott. de ezt önmagában nagy eredménynek tekintem, hogy a </a:t>
            </a:r>
            <a:r>
              <a:rPr lang="hu-HU" sz="2400" dirty="0" err="1"/>
              <a:t>kahoot-os</a:t>
            </a:r>
            <a:r>
              <a:rPr lang="hu-HU" sz="2400" dirty="0"/>
              <a:t> feladatot sikerült ma a mobiltelefonok segítségével megoldani.</a:t>
            </a:r>
          </a:p>
          <a:p>
            <a:pPr marL="0" indent="0">
              <a:buNone/>
            </a:pPr>
            <a:r>
              <a:rPr lang="hu-HU" sz="2400" dirty="0"/>
              <a:t>A </a:t>
            </a:r>
            <a:r>
              <a:rPr lang="hu-HU" sz="2400" dirty="0" err="1"/>
              <a:t>learningapps-es</a:t>
            </a:r>
            <a:r>
              <a:rPr lang="hu-HU" sz="2400" dirty="0"/>
              <a:t> </a:t>
            </a:r>
            <a:r>
              <a:rPr lang="hu-HU" sz="2400" dirty="0" smtClean="0"/>
              <a:t>„Legyen </a:t>
            </a:r>
            <a:r>
              <a:rPr lang="hu-HU" sz="2400" dirty="0"/>
              <a:t>Ön is </a:t>
            </a:r>
            <a:r>
              <a:rPr lang="hu-HU" sz="2400" dirty="0" smtClean="0"/>
              <a:t>milliomos”!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játék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sikert aratott, többen kérték, legyen ilyen feladat máskor is</a:t>
            </a:r>
            <a:r>
              <a:rPr lang="hu-HU" sz="2400" dirty="0"/>
              <a:t>. Ez a alapján próbáltam kideríteni, utánanéztek-e a videóban kiadott </a:t>
            </a:r>
            <a:r>
              <a:rPr lang="hu-HU" sz="2400" dirty="0" smtClean="0"/>
              <a:t>feladatoknak”</a:t>
            </a:r>
            <a:endParaRPr lang="hu-H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sz="2400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699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Irodalom/Móricz parasztábrázolása  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Tananyag: 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választott videó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hu-HU" sz="24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hu-HU" sz="2400" dirty="0" smtClean="0">
                <a:solidFill>
                  <a:srgbClr val="0070C0"/>
                </a:solidFill>
                <a:hlinkClick r:id="rId3"/>
              </a:rPr>
              <a:t>zanza.tv/irodalom/klasszikus-modernseg-realizmus-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naturalizmus-szimbolizmus-impresszionizmus-</a:t>
            </a:r>
            <a:r>
              <a:rPr lang="hu-HU" sz="2400" dirty="0" err="1" smtClean="0">
                <a:solidFill>
                  <a:srgbClr val="0070C0"/>
                </a:solidFill>
              </a:rPr>
              <a:t>szecesszio</a:t>
            </a:r>
            <a:r>
              <a:rPr lang="hu-HU" sz="2400" dirty="0" smtClean="0">
                <a:solidFill>
                  <a:srgbClr val="0070C0"/>
                </a:solidFill>
              </a:rPr>
              <a:t>/</a:t>
            </a:r>
            <a:r>
              <a:rPr lang="hu-HU" sz="2400" dirty="0" err="1" smtClean="0">
                <a:solidFill>
                  <a:srgbClr val="0070C0"/>
                </a:solidFill>
              </a:rPr>
              <a:t>moricz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hu-H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ÉRTÉKEK: 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KIVÁLÓ TERVEZÉS, videó alkalmazás.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Jó a motiváció, 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melynek konkrét eredményei is felfedhetők</a:t>
            </a:r>
          </a:p>
          <a:p>
            <a:pPr marL="514350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Önreflexió</a:t>
            </a:r>
            <a:endParaRPr lang="hu-HU" sz="2400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hu-HU" sz="2400" dirty="0" smtClean="0"/>
              <a:t>„Előnye </a:t>
            </a:r>
            <a:r>
              <a:rPr lang="hu-HU" sz="2400" dirty="0"/>
              <a:t>volt az újdonság. Korábban még nem tanultak ezzel a </a:t>
            </a:r>
            <a:endParaRPr lang="hu-HU" sz="2400" dirty="0" smtClean="0"/>
          </a:p>
          <a:p>
            <a:pPr marL="514350" indent="-514350">
              <a:buNone/>
            </a:pPr>
            <a:r>
              <a:rPr lang="hu-HU" sz="2400" dirty="0" smtClean="0"/>
              <a:t>módszerrel</a:t>
            </a:r>
            <a:r>
              <a:rPr lang="hu-HU" sz="2400" dirty="0"/>
              <a:t>, így már az otthoni szakaszban is a 100%-</a:t>
            </a:r>
            <a:r>
              <a:rPr lang="hu-HU" sz="2400" dirty="0" err="1"/>
              <a:t>os</a:t>
            </a:r>
            <a:r>
              <a:rPr lang="hu-HU" sz="2400" dirty="0"/>
              <a:t> </a:t>
            </a:r>
            <a:r>
              <a:rPr lang="hu-HU" sz="2400" dirty="0" smtClean="0"/>
              <a:t>nézettség</a:t>
            </a:r>
          </a:p>
          <a:p>
            <a:pPr marL="514350" indent="-514350">
              <a:buNone/>
            </a:pPr>
            <a:r>
              <a:rPr lang="hu-HU" sz="2400" dirty="0" smtClean="0"/>
              <a:t> </a:t>
            </a:r>
            <a:r>
              <a:rPr lang="hu-HU" sz="2400" dirty="0"/>
              <a:t>egyértelmű pozitív visszajelzés volt számomra</a:t>
            </a:r>
            <a:r>
              <a:rPr lang="hu-HU" sz="2400" dirty="0" smtClean="0"/>
              <a:t>.” </a:t>
            </a: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sz="2400" dirty="0"/>
          </a:p>
          <a:p>
            <a:pPr marL="514350" indent="-514350">
              <a:buNone/>
            </a:pPr>
            <a:endParaRPr lang="hu-H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3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46699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Történelem/ II. András, Aranybula kiadása</a:t>
            </a:r>
          </a:p>
          <a:p>
            <a:pPr marL="514350" indent="-514350" algn="just">
              <a:buNone/>
            </a:pP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Értékek:  </a:t>
            </a:r>
            <a:r>
              <a:rPr lang="hu-HU" sz="2800" dirty="0" smtClean="0"/>
              <a:t>Motiváló, jól tervezett, a témát kiválóan</a:t>
            </a:r>
          </a:p>
          <a:p>
            <a:pPr marL="514350" indent="-514350" algn="just">
              <a:buNone/>
            </a:pPr>
            <a:r>
              <a:rPr lang="hu-HU" sz="2800" dirty="0" smtClean="0"/>
              <a:t>feldolgozó videó, jó csoport kiválasztás, sikeres aktív óra</a:t>
            </a:r>
          </a:p>
          <a:p>
            <a:pPr marL="514350" indent="-514350" algn="just">
              <a:buNone/>
            </a:pPr>
            <a:endParaRPr lang="hu-HU" sz="2800" dirty="0" smtClean="0"/>
          </a:p>
          <a:p>
            <a:pPr marL="514350" indent="-514350" algn="just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Tanári reflexió</a:t>
            </a:r>
            <a:r>
              <a:rPr lang="hu-HU" sz="2800" dirty="0" smtClean="0"/>
              <a:t>:</a:t>
            </a:r>
          </a:p>
          <a:p>
            <a:pPr marL="514350" indent="-514350" algn="just">
              <a:buNone/>
            </a:pPr>
            <a:r>
              <a:rPr lang="hu-HU" sz="2800" dirty="0" smtClean="0"/>
              <a:t>„Mindig </a:t>
            </a:r>
            <a:r>
              <a:rPr lang="hu-HU" sz="2800" dirty="0"/>
              <a:t>foglalkoztatott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mivel lehet az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órákat</a:t>
            </a:r>
          </a:p>
          <a:p>
            <a:pPr marL="514350" indent="-514350" algn="just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érdekesebbé tenni,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ezért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örülök ennek a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módszernek.”</a:t>
            </a:r>
            <a:endParaRPr lang="hu-HU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 flipH="1">
            <a:off x="9972600" y="2413338"/>
            <a:ext cx="2088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Előnye volt az újdonság. Korábban még nem tanultak ezzel a módszerrel, így már az otthoni szakaszban is a 100%-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nézettség egyértelmű pozitív visszajelzés volt számomra. Előnye volt, hogy sikerült </a:t>
            </a:r>
            <a:r>
              <a:rPr lang="hu-H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olyandiákot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szóra bírnom, aki egyébként a hagyományos órán inkább csak szemlélőként van jelen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6997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 </a:t>
            </a:r>
            <a:r>
              <a:rPr lang="hu-HU" sz="4400" dirty="0" smtClean="0"/>
              <a:t>Foglalkoztatás </a:t>
            </a:r>
            <a:r>
              <a:rPr lang="hu-HU" sz="4400" dirty="0"/>
              <a:t>I. (Idegen nyelv, német) </a:t>
            </a:r>
            <a:endParaRPr lang="hu-HU" sz="4400" dirty="0" smtClean="0"/>
          </a:p>
          <a:p>
            <a:pPr marL="514350" indent="-514350">
              <a:buNone/>
            </a:pPr>
            <a:r>
              <a:rPr lang="hu-HU" sz="4400" dirty="0" err="1" smtClean="0"/>
              <a:t>Europass</a:t>
            </a:r>
            <a:r>
              <a:rPr lang="hu-HU" sz="4400" dirty="0" smtClean="0"/>
              <a:t> elkészítése, önéletrajz megírása</a:t>
            </a:r>
          </a:p>
          <a:p>
            <a:pPr marL="514350" indent="-514350">
              <a:buNone/>
            </a:pPr>
            <a:endParaRPr lang="hu-HU" sz="3600" dirty="0" smtClean="0"/>
          </a:p>
          <a:p>
            <a:pPr marL="514350" indent="-514350">
              <a:buNone/>
            </a:pPr>
            <a:r>
              <a:rPr lang="hu-HU" sz="3600" dirty="0" smtClean="0"/>
              <a:t>A módszer előnyéről a tanár:</a:t>
            </a:r>
          </a:p>
          <a:p>
            <a:pPr marL="514350" indent="-514350"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/>
              <a:t>„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diákok számára </a:t>
            </a:r>
            <a:r>
              <a:rPr lang="hu-HU" sz="3600" dirty="0"/>
              <a:t>gyorsan eltelik az óra, mert nem csak ül, figyel és ír, </a:t>
            </a:r>
          </a:p>
          <a:p>
            <a:pPr>
              <a:buNone/>
            </a:pPr>
            <a:r>
              <a:rPr lang="hu-HU" sz="3600" dirty="0"/>
              <a:t>hanem  folyamatosan van feladata, érzi is, hogy halad,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érti , amit csinál, </a:t>
            </a:r>
          </a:p>
          <a:p>
            <a:pPr>
              <a:buNone/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alkalmazza, aktív munkával éri el a célt, </a:t>
            </a:r>
            <a:r>
              <a:rPr lang="hu-HU" sz="3600" dirty="0"/>
              <a:t>nem passzív befogadóként. </a:t>
            </a: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Otthon</a:t>
            </a:r>
            <a:r>
              <a:rPr lang="hu-HU" sz="3600" dirty="0"/>
              <a:t>, </a:t>
            </a:r>
            <a:r>
              <a:rPr lang="hu-HU" sz="3600" dirty="0" smtClean="0"/>
              <a:t>saját </a:t>
            </a:r>
            <a:r>
              <a:rPr lang="hu-HU" sz="3600" dirty="0"/>
              <a:t>ütemben, ahányszor szükségesnek érzi, megnézi az anyagot, </a:t>
            </a: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később is megnézheti </a:t>
            </a:r>
            <a:r>
              <a:rPr lang="hu-HU" sz="3600" dirty="0"/>
              <a:t>(összefoglaláskor, témazáró előtt). </a:t>
            </a: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Nem </a:t>
            </a:r>
            <a:r>
              <a:rPr lang="hu-HU" sz="3600" dirty="0"/>
              <a:t>kell sokat írni: </a:t>
            </a:r>
            <a:r>
              <a:rPr lang="hu-HU" sz="3600" dirty="0" smtClean="0"/>
              <a:t>elektronikusan </a:t>
            </a:r>
            <a:r>
              <a:rPr lang="hu-HU" sz="3600" dirty="0"/>
              <a:t>tárolt  az anyag, ami nem száraz </a:t>
            </a: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tankönyvi</a:t>
            </a:r>
            <a:r>
              <a:rPr lang="hu-HU" sz="3600" dirty="0"/>
              <a:t>, hanem </a:t>
            </a:r>
            <a:r>
              <a:rPr lang="hu-HU" sz="3600" dirty="0" smtClean="0"/>
              <a:t>tömör, lényegre </a:t>
            </a:r>
            <a:r>
              <a:rPr lang="hu-HU" sz="3600" dirty="0"/>
              <a:t>törő</a:t>
            </a:r>
            <a:r>
              <a:rPr lang="hu-HU" sz="3600" dirty="0" smtClean="0"/>
              <a:t>.”</a:t>
            </a:r>
          </a:p>
          <a:p>
            <a:pPr>
              <a:buNone/>
            </a:pPr>
            <a:endParaRPr lang="hu-HU" sz="3600" dirty="0"/>
          </a:p>
          <a:p>
            <a:pPr>
              <a:buNone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LEGJOBB ALKALMAZÁS,  LEGPRECÍZEBB TERVEZÉS, KIVÁLÓ VIDEÓ !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5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ALKALMAZÁSI TAPASZTALATOK - VÉLEMÉNYEK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NÉHÁNY – TÖBBEK ÁLTAL FELVETETT -  PROBLÉMA, MELYEK </a:t>
            </a:r>
          </a:p>
          <a:p>
            <a:pPr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HÁTRÁLTAT(HAT)JÁK AZ ALKALMAZÁST:</a:t>
            </a:r>
          </a:p>
          <a:p>
            <a:pPr>
              <a:buNone/>
            </a:pP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ISKOLA VEZETÉSE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TÁMOGATJA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NAGYON SOK TANÁRI MUNKÁT JELENT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ISMERIK A TANÁROK/NINCS MEG HOZZÁ A MEGFELELŐ TANÁRI KOMPETENCIA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PEDAGÓGUSOK NEM VÁLLALKOZNAK A MÓDSZER ELSAJÁTÍTÁSÁRA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MEGFELELŐ INFRASTRUKTÚRA AZ ALKALMAZÁS BEVEZETÉSÉHEZ</a:t>
            </a:r>
          </a:p>
          <a:p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83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„INNOVATÍV TANÁR, KREATÍV OSZTÁLYTEREM”</a:t>
            </a:r>
            <a:br>
              <a:rPr lang="hu-H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TANÁRTOVÁBBKÉPZÉS</a:t>
            </a:r>
            <a:endParaRPr lang="hu-H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ELŐNYÖK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TANULÓK FEJLŐDÉSE</a:t>
            </a:r>
          </a:p>
          <a:p>
            <a:pPr marL="0" indent="0">
              <a:buNone/>
            </a:pP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dirty="0" err="1"/>
              <a:t>Énhatékonyság</a:t>
            </a:r>
            <a:r>
              <a:rPr lang="hu-HU" sz="2800" dirty="0"/>
              <a:t> érzés, bevonódás és részvétel, kooperáció és kapcsolódás a tanárhoz, </a:t>
            </a:r>
            <a:r>
              <a:rPr lang="hu-HU" sz="2800" dirty="0" smtClean="0"/>
              <a:t>diáktársakhoz</a:t>
            </a:r>
          </a:p>
          <a:p>
            <a:r>
              <a:rPr lang="hu-HU" sz="2800" dirty="0" smtClean="0"/>
              <a:t>Önálló tanulás, önértékelés tanulása, felelősségvállalás Eredményesebb tanulás</a:t>
            </a:r>
          </a:p>
          <a:p>
            <a:r>
              <a:rPr lang="hu-HU" sz="2800" dirty="0" smtClean="0"/>
              <a:t>Kritikus </a:t>
            </a:r>
            <a:r>
              <a:rPr lang="hu-HU" sz="2800" dirty="0"/>
              <a:t>gondolkodás</a:t>
            </a:r>
          </a:p>
          <a:p>
            <a:r>
              <a:rPr lang="hu-HU" sz="2800" dirty="0"/>
              <a:t>Szakmai ismerteknél való problémamegoldás képessége</a:t>
            </a:r>
          </a:p>
          <a:p>
            <a:r>
              <a:rPr lang="hu-HU" sz="2800" dirty="0"/>
              <a:t>Kommunikációs és együttműködési képesség</a:t>
            </a:r>
          </a:p>
          <a:p>
            <a:r>
              <a:rPr lang="hu-HU" sz="2800" dirty="0"/>
              <a:t>Konfliktuskezelés, kreativitás, nyitottság, </a:t>
            </a:r>
          </a:p>
          <a:p>
            <a:endParaRPr lang="hu-HU" sz="2800" dirty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7971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ELŐNYÖK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TANÁROK SZÁMÁRA</a:t>
            </a:r>
          </a:p>
          <a:p>
            <a:r>
              <a:rPr lang="hu-HU" sz="2800" dirty="0" smtClean="0"/>
              <a:t>A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</a:t>
            </a:r>
            <a:r>
              <a:rPr lang="hu-HU" sz="2800" dirty="0"/>
              <a:t>I attitűd változik</a:t>
            </a:r>
          </a:p>
          <a:p>
            <a:r>
              <a:rPr lang="hu-HU" sz="2800" dirty="0"/>
              <a:t>A TANÁR módszertani tudása és eszközkészlete, digitális kompetenciája gazdagodik</a:t>
            </a:r>
          </a:p>
          <a:p>
            <a:r>
              <a:rPr lang="hu-HU" sz="2800" dirty="0"/>
              <a:t>A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</a:t>
            </a:r>
            <a:r>
              <a:rPr lang="hu-HU" sz="2800" dirty="0"/>
              <a:t> által létrehozott tartalmak újra felhasználhatók, archiválhatók </a:t>
            </a:r>
          </a:p>
          <a:p>
            <a:r>
              <a:rPr lang="hu-HU" sz="2800" dirty="0"/>
              <a:t>A differenciálás könnyebbé válik</a:t>
            </a:r>
          </a:p>
          <a:p>
            <a:r>
              <a:rPr lang="hu-HU" sz="2800" dirty="0"/>
              <a:t>Hatékonyabban segítheti a magas(</a:t>
            </a:r>
            <a:r>
              <a:rPr lang="hu-HU" sz="2800" dirty="0" err="1"/>
              <a:t>abb</a:t>
            </a:r>
            <a:r>
              <a:rPr lang="hu-HU" sz="2800" dirty="0"/>
              <a:t>) szintű kognitív folyamatokat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800" dirty="0" smtClean="0"/>
              <a:t>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 </a:t>
            </a:r>
            <a:r>
              <a:rPr lang="hu-HU" sz="2800" dirty="0"/>
              <a:t>EREDMÉNYE (IS)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TANULÓK </a:t>
            </a:r>
            <a:r>
              <a:rPr lang="hu-HU" sz="2800" dirty="0"/>
              <a:t>FEJLŐDÉSE, ÍGY T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ANULÓI</a:t>
            </a:r>
            <a:r>
              <a:rPr lang="hu-HU" sz="2800" dirty="0"/>
              <a:t> ELŐNYÖK JELENTŐS RÉSZBEN AZ EGYÜTTMŰKÖDÉSENEK ÉS A KÖZÖS MUNKÁNAK KÖSZÖNHETŐEK. 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800" dirty="0"/>
          </a:p>
          <a:p>
            <a:endParaRPr lang="hu-HU" sz="2800" dirty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213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ALKALMAZÁSI TAPASZTALATOK - ÖSSZEGZÉS</a:t>
            </a:r>
            <a:endParaRPr lang="hu-H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532731"/>
            <a:ext cx="8229600" cy="47085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sz="4000" dirty="0" smtClean="0"/>
              <a:t>„GYÖNGYSZEMEK” A POZITÍV TANÁRI VÉLEMÉNYEKBŐL: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000" dirty="0" smtClean="0"/>
              <a:t>„</a:t>
            </a:r>
            <a:r>
              <a:rPr lang="hu-H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Tanárként is ez az egyik fontos ELŐNY, hogy saját magam emelem</a:t>
            </a:r>
          </a:p>
          <a:p>
            <a:pPr>
              <a:buNone/>
            </a:pPr>
            <a:r>
              <a:rPr lang="hu-H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a tanulói </a:t>
            </a:r>
            <a:r>
              <a:rPr lang="hu-HU" sz="3300" dirty="0" smtClean="0"/>
              <a:t>szintnek megfelelően a lényeget (csoporttól függően).  </a:t>
            </a:r>
          </a:p>
          <a:p>
            <a:pPr>
              <a:buNone/>
            </a:pPr>
            <a:r>
              <a:rPr lang="hu-H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HÁTRÁNYA az időigény,  </a:t>
            </a:r>
            <a:r>
              <a:rPr lang="hu-HU" sz="3300" dirty="0" smtClean="0"/>
              <a:t>ami a kezdeti időszakban leküzdhetetlen, </a:t>
            </a:r>
          </a:p>
          <a:p>
            <a:pPr>
              <a:buNone/>
            </a:pPr>
            <a:r>
              <a:rPr lang="hu-HU" sz="3300" dirty="0" smtClean="0"/>
              <a:t>hiszen minden órára így felkészülni lehetetlen.”</a:t>
            </a:r>
          </a:p>
          <a:p>
            <a:pPr>
              <a:buNone/>
            </a:pPr>
            <a:endParaRPr lang="hu-HU" sz="3300" dirty="0" smtClean="0"/>
          </a:p>
          <a:p>
            <a:pPr>
              <a:buNone/>
            </a:pPr>
            <a:r>
              <a:rPr lang="hu-HU" sz="3300" dirty="0" smtClean="0"/>
              <a:t>„</a:t>
            </a:r>
            <a:r>
              <a:rPr lang="hu-H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Hálás </a:t>
            </a:r>
            <a:r>
              <a:rPr lang="hu-H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vagyok külön azért, mert egy kedves végzős csoportomnak a</a:t>
            </a:r>
          </a:p>
          <a:p>
            <a:pPr>
              <a:buNone/>
            </a:pPr>
            <a:r>
              <a:rPr lang="hu-HU" sz="3300" dirty="0"/>
              <a:t> tanulmányaik végén </a:t>
            </a:r>
            <a:r>
              <a:rPr lang="hu-H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ilyen újszerűt tudtam mutatni, és érezhettem</a:t>
            </a:r>
          </a:p>
          <a:p>
            <a:pPr>
              <a:buNone/>
            </a:pPr>
            <a:r>
              <a:rPr lang="hu-H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elismerésüket és köszönetüket ezért…” .</a:t>
            </a:r>
          </a:p>
          <a:p>
            <a:pPr>
              <a:buNone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83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ALKALMAZÁSI TAPASZTALATOK - ÖSSZEGZÉS</a:t>
            </a:r>
            <a:endParaRPr lang="hu-H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3528" y="1598870"/>
            <a:ext cx="849694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dirty="0" smtClean="0"/>
              <a:t>„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kísérleti órára meghívtam </a:t>
            </a:r>
            <a:r>
              <a:rPr lang="hu-HU" sz="2800" dirty="0" smtClean="0"/>
              <a:t>néhány kollégámat és az </a:t>
            </a:r>
          </a:p>
          <a:p>
            <a:pPr>
              <a:buNone/>
            </a:pPr>
            <a:r>
              <a:rPr lang="hu-HU" sz="2800" dirty="0" smtClean="0"/>
              <a:t>igazgatót is. Óra után lehetőségük volt kérdezni. </a:t>
            </a:r>
          </a:p>
          <a:p>
            <a:pPr>
              <a:buNone/>
            </a:pPr>
            <a:r>
              <a:rPr lang="hu-HU" sz="2800" dirty="0" smtClean="0"/>
              <a:t>Rengeteg kérdéssel és kéréssel fordultak hozzám. </a:t>
            </a:r>
          </a:p>
          <a:p>
            <a:pPr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Szeretnének Ők is megújulni</a:t>
            </a:r>
            <a:r>
              <a:rPr lang="hu-HU" sz="2800" dirty="0" smtClean="0"/>
              <a:t>, mert úgy érzik, hogy a </a:t>
            </a:r>
          </a:p>
          <a:p>
            <a:pPr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tanítási módszerük már elavult és nem köti le a mai </a:t>
            </a:r>
          </a:p>
          <a:p>
            <a:pPr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tinédzsereket. </a:t>
            </a:r>
          </a:p>
          <a:p>
            <a:pPr>
              <a:buNone/>
            </a:pPr>
            <a:r>
              <a:rPr lang="hu-HU" sz="2800" dirty="0" smtClean="0"/>
              <a:t>Tartok majd képzést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játékosságból, WEB 2.0-as </a:t>
            </a:r>
          </a:p>
          <a:p>
            <a:pPr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eszközökből és a fordított osztályteremből</a:t>
            </a:r>
            <a:r>
              <a:rPr lang="hu-HU" sz="2800" dirty="0" smtClean="0"/>
              <a:t> is.”</a:t>
            </a:r>
          </a:p>
          <a:p>
            <a:pPr>
              <a:buNone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83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FIGYELMÜKET!</a:t>
            </a:r>
          </a:p>
          <a:p>
            <a:pPr marL="0" indent="0" algn="ctr">
              <a:buNone/>
            </a:pPr>
            <a:r>
              <a:rPr lang="hu-HU" sz="2400" dirty="0" smtClean="0"/>
              <a:t>dr. Sediviné Balassa Ildikó</a:t>
            </a:r>
          </a:p>
          <a:p>
            <a:pPr marL="0" indent="0" algn="ctr">
              <a:buNone/>
            </a:pPr>
            <a:r>
              <a:rPr lang="hu-HU" sz="2400" dirty="0" err="1" smtClean="0">
                <a:hlinkClick r:id="rId2"/>
              </a:rPr>
              <a:t>balassa</a:t>
            </a:r>
            <a:r>
              <a:rPr lang="hu-HU" sz="2400" dirty="0" smtClean="0">
                <a:hlinkClick r:id="rId2"/>
              </a:rPr>
              <a:t>@</a:t>
            </a:r>
            <a:r>
              <a:rPr lang="hu-HU" sz="2400" dirty="0" err="1" smtClean="0">
                <a:hlinkClick r:id="rId2"/>
              </a:rPr>
              <a:t>szamalk-szalezi.hu</a:t>
            </a:r>
            <a:endParaRPr lang="hu-HU" sz="2400" dirty="0" smtClean="0"/>
          </a:p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2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ELŐADÁSVÁZLAT</a:t>
            </a:r>
            <a:endParaRPr lang="hu-H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BEVEZETŐ </a:t>
            </a:r>
          </a:p>
          <a:p>
            <a:pPr marL="514350" indent="-514350"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KIS STATISZTIKA</a:t>
            </a:r>
          </a:p>
          <a:p>
            <a:pPr marL="514350" indent="-514350">
              <a:buFont typeface="+mj-lt"/>
              <a:buAutoNum type="arabicPeriod"/>
            </a:pP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MIBEN VOLT A LEGJOBB ?</a:t>
            </a:r>
          </a:p>
          <a:p>
            <a:pPr marL="514350" indent="-514350">
              <a:buFont typeface="+mj-lt"/>
              <a:buAutoNum type="arabicPeriod"/>
            </a:pP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ÖNÉRTÉKELÉS – PEDAGÓGUSOK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TANULÓI REFLEXIÓK</a:t>
            </a: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NÉZZÜK ELŐSZÖR A TÉNYEKET!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TANÁR KOLLÉGÁVAL KEZDTÜK EL A MUNKÁT…</a:t>
            </a:r>
          </a:p>
          <a:p>
            <a:pPr marL="914400" lvl="1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modul:	értékelhető 15 pedagógus</a:t>
            </a:r>
          </a:p>
          <a:p>
            <a:pPr marL="914400" lvl="1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Második modul:	értékelhető 12 pedagógus</a:t>
            </a:r>
          </a:p>
          <a:p>
            <a:pPr marL="914400" lvl="1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Harmadik modul:	értékelhető 12  tanári munka</a:t>
            </a: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ÁTLAGEREDMÉNY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maximum 90 pont, átlag 85 pont</a:t>
            </a:r>
          </a:p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Fórum aktivitás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10 pontból átlag 7 pont</a:t>
            </a:r>
          </a:p>
          <a:p>
            <a:pPr marL="514350" indent="-51435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Tanulság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Több idő kell a kurzushoz, különösen a 2. és </a:t>
            </a:r>
          </a:p>
          <a:p>
            <a:pPr marL="514350" indent="-514350">
              <a:buNone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3.modul több munkaórát kíván és fontos az iskolai </a:t>
            </a:r>
          </a:p>
          <a:p>
            <a:pPr marL="514350" indent="-514350">
              <a:buNone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feladatokhoz kapcsolódó ütemezés is (vizsgák).</a:t>
            </a:r>
          </a:p>
          <a:p>
            <a:pPr marL="514350" indent="-514350">
              <a:buNone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7204"/>
            <a:ext cx="8568952" cy="474354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/>
              <a:t>Statisztika elmélet/grafikus ábrázolás</a:t>
            </a:r>
          </a:p>
          <a:p>
            <a:pPr marL="514350" indent="-514350">
              <a:buNone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KIEMELT ÉRTÉKEK: </a:t>
            </a:r>
          </a:p>
          <a:p>
            <a:pPr marL="514350" indent="-514350">
              <a:buNone/>
            </a:pPr>
            <a:r>
              <a:rPr lang="hu-H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Motiváló videó, együttműködő csoport, jól tervezett közös óra</a:t>
            </a:r>
          </a:p>
          <a:p>
            <a:pPr marL="514350" indent="-514350">
              <a:buNone/>
            </a:pPr>
            <a:endParaRPr lang="hu-HU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dirty="0" smtClean="0"/>
              <a:t>„</a:t>
            </a:r>
            <a:r>
              <a:rPr lang="hu-HU" sz="2400" i="1" dirty="0" smtClean="0"/>
              <a:t>Tapasztalatom </a:t>
            </a:r>
            <a:r>
              <a:rPr lang="hu-HU" sz="2400" i="1" dirty="0"/>
              <a:t>az volt, hogy a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diákoknak nagyon tetszett az 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otthon</a:t>
            </a:r>
          </a:p>
          <a:p>
            <a:pPr marL="514350" indent="-514350">
              <a:buNone/>
            </a:pP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megnézendő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</a:t>
            </a:r>
            <a:r>
              <a:rPr lang="hu-HU" sz="2400" i="1" dirty="0"/>
              <a:t>, de leginkább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csak megnézték</a:t>
            </a:r>
            <a:r>
              <a:rPr lang="hu-HU" sz="2400" i="1" dirty="0"/>
              <a:t>.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igazából </a:t>
            </a:r>
            <a:endParaRPr lang="hu-H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igyekeztek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 is tanulni azt.</a:t>
            </a:r>
            <a:r>
              <a:rPr lang="hu-HU" sz="2400" i="1" dirty="0"/>
              <a:t> Azt mondták, hogy talán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lenne 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514350" indent="-514350">
              <a:buNone/>
            </a:pP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módszer, de a tantárgy jellege miatt nem elhanyagolható a 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</a:t>
            </a:r>
          </a:p>
          <a:p>
            <a:pPr marL="514350" indent="-514350">
              <a:buNone/>
            </a:pPr>
            <a:r>
              <a:rPr lang="hu-HU" sz="2400" i="1" dirty="0" smtClean="0"/>
              <a:t> </a:t>
            </a:r>
            <a:r>
              <a:rPr lang="hu-HU" sz="2400" i="1" dirty="0"/>
              <a:t>frontális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szerepe 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hu-HU" sz="2400" i="1" dirty="0" smtClean="0"/>
              <a:t>”</a:t>
            </a:r>
            <a:endParaRPr lang="hu-H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4941" y="1417638"/>
            <a:ext cx="8395531" cy="459311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800" dirty="0" smtClean="0"/>
              <a:t>Annak </a:t>
            </a:r>
            <a:r>
              <a:rPr lang="hu-HU" sz="2800" dirty="0"/>
              <a:t>érdekében, hogy most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mérni tudjam a tananyag 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hasznosulását</a:t>
            </a:r>
            <a:r>
              <a:rPr lang="hu-HU" sz="2800" dirty="0"/>
              <a:t>, illetve hogy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megfelelő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visszajelzéseket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kapjak</a:t>
            </a:r>
            <a:r>
              <a:rPr lang="hu-HU" sz="2800" dirty="0" smtClean="0"/>
              <a:t> </a:t>
            </a:r>
            <a:r>
              <a:rPr lang="hu-HU" sz="2800" dirty="0"/>
              <a:t>mindenképpen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olyan osztályt szerettem volna 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választani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ahol az érettségire, szakmai vizsgára való 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felkészülés</a:t>
            </a:r>
            <a:r>
              <a:rPr lang="hu-HU" sz="2800" dirty="0" smtClean="0"/>
              <a:t> </a:t>
            </a:r>
            <a:r>
              <a:rPr lang="hu-HU" sz="2800" dirty="0"/>
              <a:t>(ismétlési folyamat) már elkezdett és </a:t>
            </a:r>
            <a:endParaRPr lang="hu-HU" sz="28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megtervezett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folyamatát nem zavarom meg</a:t>
            </a:r>
            <a:r>
              <a:rPr lang="hu-HU" sz="2800" dirty="0"/>
              <a:t>, s csak </a:t>
            </a:r>
            <a:r>
              <a:rPr lang="hu-HU" sz="2800" dirty="0" smtClean="0"/>
              <a:t>egy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/>
              <a:t>ilyen </a:t>
            </a:r>
            <a:r>
              <a:rPr lang="hu-HU" sz="2800" dirty="0"/>
              <a:t>osztályt tanítok az idén, a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évfolyamosokat </a:t>
            </a:r>
            <a:r>
              <a:rPr lang="hu-HU" sz="2800" dirty="0"/>
              <a:t>(ami </a:t>
            </a:r>
            <a:endParaRPr lang="hu-HU" sz="28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/>
              <a:t>egyébként </a:t>
            </a:r>
            <a:r>
              <a:rPr lang="hu-HU" sz="2800" dirty="0"/>
              <a:t>a saját osztályom). Ebben az osztályban </a:t>
            </a:r>
            <a:endParaRPr lang="hu-HU" sz="28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/>
              <a:t>osztályfőnöki </a:t>
            </a:r>
            <a:r>
              <a:rPr lang="hu-HU" sz="2800" dirty="0"/>
              <a:t>órán beszélgetni is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lesz alkalmam a 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módszerről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visszajelzéseikből okulhatok. </a:t>
            </a:r>
            <a:r>
              <a:rPr lang="hu-HU" sz="2800" dirty="0" smtClean="0"/>
              <a:t>„</a:t>
            </a:r>
            <a:endParaRPr lang="hu-HU" sz="2800" dirty="0"/>
          </a:p>
          <a:p>
            <a:pPr marL="514350" indent="-514350">
              <a:spcBef>
                <a:spcPts val="0"/>
              </a:spcBef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383960" cy="482453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400" dirty="0" smtClean="0"/>
              <a:t>Technika és életvitel gyakorlat/ A munkaviszony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ÖNREFLEXIÓ:</a:t>
            </a:r>
          </a:p>
          <a:p>
            <a:pPr marL="514350" indent="-514350" algn="just"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Sajnos nem volt szerencsés a tananyag, illetve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leginkább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</a:p>
          <a:p>
            <a:pPr marL="514350" indent="-514350" algn="just">
              <a:buNone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osztályválasztás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évfolyamosoknak ez a tárgy a „futottak 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még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 kategóriába tartozik.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ők otthon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foglalkozzanak</a:t>
            </a:r>
          </a:p>
          <a:p>
            <a:pPr marL="514350" indent="-514350" algn="just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anyaggal az érettségi előtti hajrában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csak az osztály 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felénél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tudtam elérni. 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None/>
            </a:pPr>
            <a:endParaRPr lang="hu-H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HOZZÁADOTT ÉRTÉK: 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Tartalmilag, megoldási módját tekintve </a:t>
            </a:r>
          </a:p>
          <a:p>
            <a:pPr marL="514350" indent="-514350"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tananyag, a folyamat megtervezése is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! 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None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0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620" y="1417638"/>
            <a:ext cx="8359844" cy="466997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600" dirty="0" smtClean="0"/>
              <a:t>Irodalom/ Radnóti Miklós: Nem tudhatom…</a:t>
            </a:r>
            <a:endParaRPr lang="hu-HU" sz="2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hu-HU" sz="3100" dirty="0" smtClean="0">
                <a:solidFill>
                  <a:schemeClr val="accent1">
                    <a:lumMod val="50000"/>
                  </a:schemeClr>
                </a:solidFill>
              </a:rPr>
              <a:t>Önreflexió:</a:t>
            </a:r>
          </a:p>
          <a:p>
            <a:pPr marL="0" indent="0">
              <a:buNone/>
            </a:pPr>
            <a:r>
              <a:rPr lang="hu-HU" sz="2600" dirty="0" smtClean="0"/>
              <a:t>„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nézték 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 a videót.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annyira motiváltak</a:t>
            </a:r>
            <a:r>
              <a:rPr lang="hu-HU" sz="2600" dirty="0"/>
              <a:t>. Ezért Word formátumba másoltam a videó szövegét és lefénymásoltam a gyerekeknek. Megmutattam a </a:t>
            </a:r>
            <a:r>
              <a:rPr lang="hu-HU" sz="2600" dirty="0" smtClean="0"/>
              <a:t>videót. Egy </a:t>
            </a:r>
            <a:r>
              <a:rPr lang="hu-HU" sz="2600" dirty="0"/>
              <a:t>nappal az óra előtt bementem hozzájuk, rákérdezni, hogy látták-e a </a:t>
            </a:r>
            <a:r>
              <a:rPr lang="hu-HU" sz="2600" dirty="0" smtClean="0"/>
              <a:t>videót.  Mivel </a:t>
            </a:r>
            <a:r>
              <a:rPr lang="hu-HU" sz="2600" dirty="0"/>
              <a:t>nem,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újra kellett tervezni az órá</a:t>
            </a:r>
            <a:r>
              <a:rPr lang="hu-HU" sz="2600" dirty="0"/>
              <a:t>t</a:t>
            </a:r>
            <a:r>
              <a:rPr lang="hu-HU" sz="2600" dirty="0" smtClean="0"/>
              <a:t>.”</a:t>
            </a:r>
          </a:p>
          <a:p>
            <a:pPr marL="0" indent="0">
              <a:buNone/>
            </a:pPr>
            <a:endParaRPr lang="hu-HU" sz="3100" dirty="0"/>
          </a:p>
          <a:p>
            <a:pPr marL="514350" indent="-514350">
              <a:buNone/>
            </a:pPr>
            <a:r>
              <a:rPr lang="hu-HU" sz="3100" dirty="0" smtClean="0">
                <a:solidFill>
                  <a:schemeClr val="accent1">
                    <a:lumMod val="50000"/>
                  </a:schemeClr>
                </a:solidFill>
              </a:rPr>
              <a:t>Tanulságok:</a:t>
            </a:r>
          </a:p>
          <a:p>
            <a:pPr marL="0" indent="0">
              <a:buNone/>
            </a:pPr>
            <a:r>
              <a:rPr lang="hu-HU" sz="2600" dirty="0" smtClean="0"/>
              <a:t>„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motivált tanulói csoporttal nem lehet ezzel a módszerrel dolgozni</a:t>
            </a:r>
            <a:r>
              <a:rPr lang="hu-HU" sz="2600" dirty="0"/>
              <a:t>.  Ha látom, hogy aktívabb a csoport, akkor fogom használni.</a:t>
            </a:r>
          </a:p>
          <a:p>
            <a:pPr marL="0" indent="0">
              <a:buNone/>
            </a:pPr>
            <a:r>
              <a:rPr lang="hu-HU" sz="2600" dirty="0"/>
              <a:t>Azt hiszem,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csak 8. osztályban fogom alkalmazni, talán érettebbek, 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motiváltabbak…”</a:t>
            </a:r>
            <a:endParaRPr lang="hu-H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8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RÉSZTVEVŐK, EREDMÉNYEK</a:t>
            </a:r>
            <a:endParaRPr lang="hu-H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66997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Tantárgy/téma: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Számvitel/Jövedelem elszámolás</a:t>
            </a:r>
          </a:p>
          <a:p>
            <a:pPr marL="514350" indent="-514350">
              <a:buNone/>
            </a:pPr>
            <a:endParaRPr lang="hu-HU" sz="2000" u="sng" dirty="0" smtClean="0"/>
          </a:p>
          <a:p>
            <a:pPr marL="514350" indent="-514350">
              <a:buNone/>
            </a:pP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Kiemelt értékek: </a:t>
            </a:r>
            <a:r>
              <a:rPr lang="hu-HU" sz="2600" dirty="0" smtClean="0"/>
              <a:t>Jól tervezet többcélú videó (téma összefoglalására), jó</a:t>
            </a:r>
          </a:p>
          <a:p>
            <a:pPr marL="514350" indent="-514350">
              <a:buNone/>
            </a:pPr>
            <a:r>
              <a:rPr lang="hu-HU" sz="2600" dirty="0" smtClean="0"/>
              <a:t>szervezett kommunikáció.</a:t>
            </a:r>
          </a:p>
          <a:p>
            <a:pPr marL="514350" indent="-514350">
              <a:buNone/>
            </a:pP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„Ezen </a:t>
            </a:r>
            <a:r>
              <a:rPr lang="hu-HU" sz="2600" dirty="0"/>
              <a:t>kívül szintén a csoportban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megosztottam  az általam létrehozott online „parafatáblát”, melyen véleményt írhatta</a:t>
            </a:r>
            <a:r>
              <a:rPr lang="hu-HU" sz="2600" dirty="0"/>
              <a:t>k a látott anyaggal kapcsolatban. A tanulók nemcsak véleményt írhattak, hanem kérdéseiket is megfogalmazhatták a tananyag kapcsán</a:t>
            </a:r>
            <a:r>
              <a:rPr lang="hu-HU" sz="2600" dirty="0" smtClean="0"/>
              <a:t>.  </a:t>
            </a:r>
          </a:p>
          <a:p>
            <a:pPr marL="0" indent="0">
              <a:buNone/>
            </a:pPr>
            <a:r>
              <a:rPr lang="hu-HU" sz="2600" dirty="0" smtClean="0"/>
              <a:t>Ezzel </a:t>
            </a:r>
            <a:r>
              <a:rPr lang="hu-HU" sz="2600" dirty="0"/>
              <a:t>részben a </a:t>
            </a:r>
            <a:r>
              <a:rPr lang="hu-H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kommunikáció fejlesztését cé</a:t>
            </a:r>
            <a:r>
              <a:rPr lang="hu-HU" sz="2600" u="sng" dirty="0"/>
              <a:t>loztam </a:t>
            </a:r>
            <a:r>
              <a:rPr lang="hu-HU" sz="2600" dirty="0"/>
              <a:t>meg, illetve azt, hogy  a tervezéshez felhasználom a véleményüket, </a:t>
            </a:r>
            <a:r>
              <a:rPr lang="hu-HU" sz="2600" dirty="0" smtClean="0"/>
              <a:t>kérdéseiket”</a:t>
            </a:r>
            <a:endParaRPr lang="hu-HU" sz="2600" dirty="0"/>
          </a:p>
          <a:p>
            <a:pPr marL="514350" indent="-514350">
              <a:buNone/>
            </a:pPr>
            <a:endParaRPr lang="hu-HU" sz="2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600" dirty="0"/>
              <a:t>„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Lelkesen vettem részt a kísérletben</a:t>
            </a:r>
            <a:r>
              <a:rPr lang="hu-HU" sz="2600" dirty="0"/>
              <a:t>, érdekelnek az oktatás területén alkalmazható újdonságok. </a:t>
            </a:r>
            <a:r>
              <a:rPr lang="hu-H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Nagyobb sikerre számítottam a diákok körében</a:t>
            </a:r>
            <a:r>
              <a:rPr lang="hu-HU" sz="2600" dirty="0"/>
              <a:t>.”</a:t>
            </a:r>
            <a:endParaRPr lang="hu-HU" sz="2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hu-H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49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malk-Szalezi_2013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Szamalk-Szalezi_201308</Template>
  <TotalTime>1732</TotalTime>
  <Words>1448</Words>
  <Application>Microsoft Office PowerPoint</Application>
  <PresentationFormat>Diavetítés a képernyőre (4:3 oldalarány)</PresentationFormat>
  <Paragraphs>318</Paragraphs>
  <Slides>24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Times New Roman</vt:lpstr>
      <vt:lpstr>Szamalk-Szalezi_201308</vt:lpstr>
      <vt:lpstr> „INNOVATIV TANÁR, KREATÍV OSZTÁLYTEREM”  ONLINE KURZUS ÉRTÉKELÉSE  MENTOR BESZÁMOLÓ </vt:lpstr>
      <vt:lpstr>„INNOVATÍV TANÁR, KREATÍV OSZTÁLYTEREM” ONLINE TANÁRTOVÁBBKÉPZÉS</vt:lpstr>
      <vt:lpstr>ELŐADÁSVÁZLAT</vt:lpstr>
      <vt:lpstr>NÉZZÜK ELŐSZÖR A TÉNYEKET!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RÉSZTVEVŐK, EREDMÉNYEK</vt:lpstr>
      <vt:lpstr>ALKALMAZÁSI TAPASZTALATOK - VÉLEMÉNYEK</vt:lpstr>
      <vt:lpstr>ELŐNYÖK</vt:lpstr>
      <vt:lpstr>ELŐNYÖK</vt:lpstr>
      <vt:lpstr> ALKALMAZÁSI TAPASZTALATOK - ÖSSZEGZÉS</vt:lpstr>
      <vt:lpstr>ALKALMAZÁSI TAPASZTALATOK - ÖSSZEGZÉS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e.learning bemutató</dc:title>
  <dc:creator>poloskeine</dc:creator>
  <cp:lastModifiedBy>Sediviné Balassa Ildikó</cp:lastModifiedBy>
  <cp:revision>200</cp:revision>
  <dcterms:created xsi:type="dcterms:W3CDTF">2010-09-01T08:31:29Z</dcterms:created>
  <dcterms:modified xsi:type="dcterms:W3CDTF">2018-06-12T07:03:07Z</dcterms:modified>
</cp:coreProperties>
</file>