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60" r:id="rId5"/>
    <p:sldId id="259" r:id="rId6"/>
    <p:sldId id="285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4" d="100"/>
          <a:sy n="64" d="100"/>
        </p:scale>
        <p:origin x="1566" y="1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ím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17" name="Alcím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hu-HU" smtClean="0"/>
              <a:t>Alcím mintájának szerkesztése</a:t>
            </a:r>
            <a:endParaRPr kumimoji="0" lang="en-US"/>
          </a:p>
        </p:txBody>
      </p:sp>
      <p:sp>
        <p:nvSpPr>
          <p:cNvPr id="30" name="Dátum helye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4B8E9-7AD7-4EEE-8209-6CCB3E885512}" type="datetimeFigureOut">
              <a:rPr lang="hu-HU" smtClean="0"/>
              <a:t>2018. 06. 12.</a:t>
            </a:fld>
            <a:endParaRPr lang="hu-HU"/>
          </a:p>
        </p:txBody>
      </p:sp>
      <p:sp>
        <p:nvSpPr>
          <p:cNvPr id="19" name="Élőláb hely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27" name="Dia számának helye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84B2A-DEA2-461A-8455-95648CDFBE68}" type="slidenum">
              <a:rPr lang="hu-HU" smtClean="0"/>
              <a:t>‹#›</a:t>
            </a:fld>
            <a:endParaRPr lang="hu-H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4B8E9-7AD7-4EEE-8209-6CCB3E885512}" type="datetimeFigureOut">
              <a:rPr lang="hu-HU" smtClean="0"/>
              <a:t>2018. 06. 12.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84B2A-DEA2-461A-8455-95648CDFBE68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4B8E9-7AD7-4EEE-8209-6CCB3E885512}" type="datetimeFigureOut">
              <a:rPr lang="hu-HU" smtClean="0"/>
              <a:t>2018. 06. 12.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84B2A-DEA2-461A-8455-95648CDFBE68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4B8E9-7AD7-4EEE-8209-6CCB3E885512}" type="datetimeFigureOut">
              <a:rPr lang="hu-HU" smtClean="0"/>
              <a:t>2018. 06. 12.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84B2A-DEA2-461A-8455-95648CDFBE68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4B8E9-7AD7-4EEE-8209-6CCB3E885512}" type="datetimeFigureOut">
              <a:rPr lang="hu-HU" smtClean="0"/>
              <a:t>2018. 06. 12.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84B2A-DEA2-461A-8455-95648CDFBE68}" type="slidenum">
              <a:rPr lang="hu-HU" smtClean="0"/>
              <a:t>‹#›</a:t>
            </a:fld>
            <a:endParaRPr lang="hu-H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4B8E9-7AD7-4EEE-8209-6CCB3E885512}" type="datetimeFigureOut">
              <a:rPr lang="hu-HU" smtClean="0"/>
              <a:t>2018. 06. 12.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84B2A-DEA2-461A-8455-95648CDFBE68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hu-HU" smtClean="0"/>
              <a:t>Mintaszöveg szerkesztése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hu-HU" smtClean="0"/>
              <a:t>Mintaszöveg szerkesztése</a:t>
            </a:r>
          </a:p>
        </p:txBody>
      </p:sp>
      <p:sp>
        <p:nvSpPr>
          <p:cNvPr id="5" name="Tartalom helye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4B8E9-7AD7-4EEE-8209-6CCB3E885512}" type="datetimeFigureOut">
              <a:rPr lang="hu-HU" smtClean="0"/>
              <a:t>2018. 06. 12.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84B2A-DEA2-461A-8455-95648CDFBE68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4B8E9-7AD7-4EEE-8209-6CCB3E885512}" type="datetimeFigureOut">
              <a:rPr lang="hu-HU" smtClean="0"/>
              <a:t>2018. 06. 12.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84B2A-DEA2-461A-8455-95648CDFBE68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4B8E9-7AD7-4EEE-8209-6CCB3E885512}" type="datetimeFigureOut">
              <a:rPr lang="hu-HU" smtClean="0"/>
              <a:t>2018. 06. 12.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84B2A-DEA2-461A-8455-95648CDFBE68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4B8E9-7AD7-4EEE-8209-6CCB3E885512}" type="datetimeFigureOut">
              <a:rPr lang="hu-HU" smtClean="0"/>
              <a:t>2018. 06. 12.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84B2A-DEA2-461A-8455-95648CDFBE68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gy sarkán kerekítve levágott téglalap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Derékszögű háromszög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4B8E9-7AD7-4EEE-8209-6CCB3E885512}" type="datetimeFigureOut">
              <a:rPr lang="hu-HU" smtClean="0"/>
              <a:t>2018. 06. 12.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FAD84B2A-DEA2-461A-8455-95648CDFBE68}" type="slidenum">
              <a:rPr lang="hu-HU" smtClean="0"/>
              <a:t>‹#›</a:t>
            </a:fld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hu-HU" smtClean="0"/>
              <a:t>Kép beszúrásához kattintson az ikonra</a:t>
            </a:r>
            <a:endParaRPr kumimoji="0" lang="en-US" dirty="0"/>
          </a:p>
        </p:txBody>
      </p:sp>
      <p:sp>
        <p:nvSpPr>
          <p:cNvPr id="10" name="Szabadkézi sokszög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Szabadkézi sokszög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zabadkézi sokszög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Szabadkézi sokszög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Cím helye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0" name="Szöveg helye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hu-HU" smtClean="0"/>
              <a:t>Mintaszöveg szerkesztése</a:t>
            </a:r>
          </a:p>
          <a:p>
            <a:pPr lvl="1" eaLnBrk="1" latinLnBrk="0" hangingPunct="1"/>
            <a:r>
              <a:rPr kumimoji="0" lang="hu-HU" smtClean="0"/>
              <a:t>Második szint</a:t>
            </a:r>
          </a:p>
          <a:p>
            <a:pPr lvl="2" eaLnBrk="1" latinLnBrk="0" hangingPunct="1"/>
            <a:r>
              <a:rPr kumimoji="0" lang="hu-HU" smtClean="0"/>
              <a:t>Harmadik szint</a:t>
            </a:r>
          </a:p>
          <a:p>
            <a:pPr lvl="3" eaLnBrk="1" latinLnBrk="0" hangingPunct="1"/>
            <a:r>
              <a:rPr kumimoji="0" lang="hu-HU" smtClean="0"/>
              <a:t>Negyedik szint</a:t>
            </a:r>
          </a:p>
          <a:p>
            <a:pPr lvl="4" eaLnBrk="1" latinLnBrk="0" hangingPunct="1"/>
            <a:r>
              <a:rPr kumimoji="0" lang="hu-HU" smtClean="0"/>
              <a:t>Ötödik szint</a:t>
            </a:r>
            <a:endParaRPr kumimoji="0" lang="en-US"/>
          </a:p>
        </p:txBody>
      </p:sp>
      <p:sp>
        <p:nvSpPr>
          <p:cNvPr id="10" name="Dátum helye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4394B8E9-7AD7-4EEE-8209-6CCB3E885512}" type="datetimeFigureOut">
              <a:rPr lang="hu-HU" smtClean="0"/>
              <a:t>2018. 06. 12.</a:t>
            </a:fld>
            <a:endParaRPr lang="hu-HU"/>
          </a:p>
        </p:txBody>
      </p:sp>
      <p:sp>
        <p:nvSpPr>
          <p:cNvPr id="22" name="Élőláb helye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18" name="Dia számának helye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FAD84B2A-DEA2-461A-8455-95648CDFBE68}" type="slidenum">
              <a:rPr lang="hu-HU" smtClean="0"/>
              <a:t>‹#›</a:t>
            </a:fld>
            <a:endParaRPr lang="hu-HU"/>
          </a:p>
        </p:txBody>
      </p:sp>
      <p:grpSp>
        <p:nvGrpSpPr>
          <p:cNvPr id="2" name="Csoportba foglalás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Szabadkézi sokszög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Szabadkézi sokszög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1052737"/>
            <a:ext cx="7772400" cy="1728191"/>
          </a:xfrm>
        </p:spPr>
        <p:txBody>
          <a:bodyPr/>
          <a:lstStyle/>
          <a:p>
            <a:r>
              <a:rPr lang="hu-HU" dirty="0" smtClean="0"/>
              <a:t>Mentorok beszámolója</a:t>
            </a:r>
            <a:endParaRPr lang="hu-HU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068960"/>
            <a:ext cx="6400800" cy="2088232"/>
          </a:xfrm>
        </p:spPr>
        <p:txBody>
          <a:bodyPr>
            <a:normAutofit/>
          </a:bodyPr>
          <a:lstStyle/>
          <a:p>
            <a:r>
              <a:rPr lang="hu-HU" sz="2400" b="1" dirty="0" smtClean="0">
                <a:solidFill>
                  <a:schemeClr val="tx1"/>
                </a:solidFill>
              </a:rPr>
              <a:t>A programban részt vevő partneriskola</a:t>
            </a:r>
          </a:p>
          <a:p>
            <a:pPr algn="ctr"/>
            <a:r>
              <a:rPr lang="hu-HU" sz="2400" b="1" dirty="0" smtClean="0">
                <a:solidFill>
                  <a:schemeClr val="tx1"/>
                </a:solidFill>
              </a:rPr>
              <a:t>FM KASZK </a:t>
            </a:r>
          </a:p>
          <a:p>
            <a:pPr algn="ctr"/>
            <a:r>
              <a:rPr lang="hu-HU" sz="2400" b="1" dirty="0" smtClean="0">
                <a:solidFill>
                  <a:schemeClr val="tx1"/>
                </a:solidFill>
              </a:rPr>
              <a:t>Táncsics Mihály Mezőgazdasági Szakgimnáziuma, Szakközépiskolája és Kollégiuma</a:t>
            </a:r>
            <a:endParaRPr lang="hu-HU" sz="24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Minden lépés elmagyarázva….</a:t>
            </a:r>
            <a:endParaRPr lang="hu-HU" dirty="0"/>
          </a:p>
        </p:txBody>
      </p:sp>
      <p:pic>
        <p:nvPicPr>
          <p:cNvPr id="4" name="Tartalom helye 3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668373" y="1935163"/>
            <a:ext cx="7807254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A kész munka elmentve….</a:t>
            </a:r>
            <a:endParaRPr lang="hu-HU" dirty="0"/>
          </a:p>
        </p:txBody>
      </p:sp>
      <p:pic>
        <p:nvPicPr>
          <p:cNvPr id="4" name="Tartalom helye 3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668373" y="1935163"/>
            <a:ext cx="7807254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Kép és hang egységben…</a:t>
            </a:r>
            <a:endParaRPr lang="hu-HU" dirty="0"/>
          </a:p>
        </p:txBody>
      </p:sp>
      <p:pic>
        <p:nvPicPr>
          <p:cNvPr id="4" name="Tartalom helye 3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668373" y="1935163"/>
            <a:ext cx="7807254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 smtClean="0"/>
              <a:t>Mezőgazdaság fordított módszerrel</a:t>
            </a:r>
            <a:endParaRPr lang="hu-HU" dirty="0"/>
          </a:p>
        </p:txBody>
      </p:sp>
      <p:pic>
        <p:nvPicPr>
          <p:cNvPr id="4" name="Tartalom helye 3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668373" y="1935163"/>
            <a:ext cx="7807254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Tanuljunk szántani virtuálisan…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4" name="Kép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1988840"/>
            <a:ext cx="6192688" cy="403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Tanulóbarát megoldások </a:t>
            </a:r>
            <a:endParaRPr lang="hu-HU" dirty="0"/>
          </a:p>
        </p:txBody>
      </p:sp>
      <p:pic>
        <p:nvPicPr>
          <p:cNvPr id="5" name="Tartalom helye 4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668373" y="1935163"/>
            <a:ext cx="7807254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A lényeg jól láthatóan…</a:t>
            </a:r>
            <a:endParaRPr lang="hu-HU" dirty="0"/>
          </a:p>
        </p:txBody>
      </p:sp>
      <p:pic>
        <p:nvPicPr>
          <p:cNvPr id="4" name="Tartalom helye 3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668373" y="1935163"/>
            <a:ext cx="7807254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Motiváció, </a:t>
            </a:r>
            <a:r>
              <a:rPr lang="hu-HU" dirty="0" err="1" smtClean="0"/>
              <a:t>motiváció</a:t>
            </a:r>
            <a:r>
              <a:rPr lang="hu-HU" dirty="0" smtClean="0"/>
              <a:t>….</a:t>
            </a:r>
            <a:endParaRPr lang="hu-HU" dirty="0"/>
          </a:p>
        </p:txBody>
      </p:sp>
      <p:pic>
        <p:nvPicPr>
          <p:cNvPr id="4" name="Tartalom helye 3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668373" y="1935163"/>
            <a:ext cx="7807254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Távoktatás az esti tagozaton </a:t>
            </a:r>
            <a:endParaRPr lang="hu-HU" dirty="0"/>
          </a:p>
        </p:txBody>
      </p:sp>
      <p:pic>
        <p:nvPicPr>
          <p:cNvPr id="4" name="Tartalom helye 3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668373" y="1935163"/>
            <a:ext cx="7807254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Hang, kép, mozdulatok</a:t>
            </a:r>
            <a:endParaRPr lang="hu-HU" dirty="0"/>
          </a:p>
        </p:txBody>
      </p:sp>
      <p:pic>
        <p:nvPicPr>
          <p:cNvPr id="4" name="Tartalom helye 3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668373" y="1935163"/>
            <a:ext cx="7807254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A mentorok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endParaRPr lang="hu-HU" dirty="0" smtClean="0"/>
          </a:p>
          <a:p>
            <a:pPr algn="ctr"/>
            <a:r>
              <a:rPr lang="hu-HU" dirty="0" smtClean="0"/>
              <a:t>Kálmán Nóra Mária </a:t>
            </a:r>
          </a:p>
          <a:p>
            <a:pPr algn="ctr"/>
            <a:endParaRPr lang="hu-HU" dirty="0" smtClean="0"/>
          </a:p>
          <a:p>
            <a:pPr>
              <a:buNone/>
            </a:pPr>
            <a:r>
              <a:rPr lang="hu-HU" dirty="0" smtClean="0"/>
              <a:t>     (</a:t>
            </a:r>
            <a:r>
              <a:rPr lang="hu-HU" dirty="0" err="1" smtClean="0"/>
              <a:t>magyar-történelem-etika</a:t>
            </a:r>
            <a:r>
              <a:rPr lang="hu-HU" dirty="0" smtClean="0"/>
              <a:t> nappali és esti tagozat )</a:t>
            </a:r>
          </a:p>
          <a:p>
            <a:pPr algn="ctr">
              <a:buNone/>
            </a:pPr>
            <a:r>
              <a:rPr lang="hu-HU" dirty="0"/>
              <a:t> </a:t>
            </a:r>
            <a:r>
              <a:rPr lang="hu-HU" dirty="0" err="1" smtClean="0"/>
              <a:t>projektmanager</a:t>
            </a:r>
            <a:endParaRPr lang="hu-HU" dirty="0" smtClean="0"/>
          </a:p>
          <a:p>
            <a:pPr algn="ctr">
              <a:buNone/>
            </a:pPr>
            <a:endParaRPr lang="hu-HU" dirty="0" smtClean="0"/>
          </a:p>
          <a:p>
            <a:pPr algn="ctr"/>
            <a:r>
              <a:rPr lang="hu-HU" dirty="0" err="1" smtClean="0"/>
              <a:t>Kálnainé</a:t>
            </a:r>
            <a:r>
              <a:rPr lang="hu-HU" dirty="0" smtClean="0"/>
              <a:t> Gyarmati Klára </a:t>
            </a:r>
          </a:p>
          <a:p>
            <a:pPr>
              <a:buNone/>
            </a:pPr>
            <a:r>
              <a:rPr lang="hu-HU" dirty="0" smtClean="0"/>
              <a:t> (fejlesztőpedagógus, angol nyelv – nappali, esti tagozat )</a:t>
            </a:r>
          </a:p>
          <a:p>
            <a:pPr algn="ctr">
              <a:buNone/>
            </a:pPr>
            <a:r>
              <a:rPr lang="hu-HU" dirty="0"/>
              <a:t>p</a:t>
            </a:r>
            <a:r>
              <a:rPr lang="hu-HU" dirty="0" smtClean="0"/>
              <a:t>rojekt-főmunkatárs</a:t>
            </a:r>
            <a:endParaRPr lang="hu-HU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Szófelhő</a:t>
            </a:r>
            <a:endParaRPr lang="hu-HU" dirty="0"/>
          </a:p>
        </p:txBody>
      </p:sp>
      <p:pic>
        <p:nvPicPr>
          <p:cNvPr id="4" name="Tartalom helye 3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668373" y="1935163"/>
            <a:ext cx="7807254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És képek, és képek….</a:t>
            </a:r>
            <a:endParaRPr lang="hu-HU" dirty="0"/>
          </a:p>
        </p:txBody>
      </p:sp>
      <p:pic>
        <p:nvPicPr>
          <p:cNvPr id="4" name="Tartalom helye 3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668373" y="1935163"/>
            <a:ext cx="7807254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Összegzés lépésről….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Kép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2348880"/>
            <a:ext cx="6048672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Lépésre….</a:t>
            </a:r>
            <a:endParaRPr lang="hu-HU" dirty="0"/>
          </a:p>
        </p:txBody>
      </p:sp>
      <p:pic>
        <p:nvPicPr>
          <p:cNvPr id="4" name="Tartalom helye 3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668373" y="1935163"/>
            <a:ext cx="7807254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Motiválás </a:t>
            </a:r>
            <a:endParaRPr lang="hu-HU" dirty="0"/>
          </a:p>
        </p:txBody>
      </p:sp>
      <p:pic>
        <p:nvPicPr>
          <p:cNvPr id="4" name="Tartalom helye 3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668373" y="1935163"/>
            <a:ext cx="7807254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Shakespeare másként</a:t>
            </a:r>
            <a:endParaRPr lang="hu-HU" dirty="0"/>
          </a:p>
        </p:txBody>
      </p:sp>
      <p:pic>
        <p:nvPicPr>
          <p:cNvPr id="4" name="Tartalom helye 3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668373" y="1935163"/>
            <a:ext cx="7807254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Az irodalom határterületei</a:t>
            </a:r>
            <a:endParaRPr lang="hu-HU" dirty="0"/>
          </a:p>
        </p:txBody>
      </p:sp>
      <p:pic>
        <p:nvPicPr>
          <p:cNvPr id="4" name="Tartalom helye 3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668373" y="1935163"/>
            <a:ext cx="7807254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Zene és kép egységben</a:t>
            </a:r>
            <a:endParaRPr lang="hu-HU" dirty="0"/>
          </a:p>
        </p:txBody>
      </p:sp>
      <p:pic>
        <p:nvPicPr>
          <p:cNvPr id="4" name="Tartalom helye 3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668373" y="1935163"/>
            <a:ext cx="7807254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Színház az egész világ….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4" name="Kép 3"/>
          <p:cNvPicPr/>
          <p:nvPr/>
        </p:nvPicPr>
        <p:blipFill>
          <a:blip r:embed="rId2" cstate="print"/>
          <a:srcRect r="36093"/>
          <a:stretch>
            <a:fillRect/>
          </a:stretch>
        </p:blipFill>
        <p:spPr bwMode="auto">
          <a:xfrm>
            <a:off x="2555776" y="1988840"/>
            <a:ext cx="4176463" cy="403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Egy kis előzetes…..</a:t>
            </a:r>
            <a:endParaRPr lang="hu-HU" dirty="0"/>
          </a:p>
        </p:txBody>
      </p:sp>
      <p:pic>
        <p:nvPicPr>
          <p:cNvPr id="4" name="Tartalom helye 3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668373" y="1935163"/>
            <a:ext cx="7807254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86210"/>
          </a:xfrm>
        </p:spPr>
        <p:txBody>
          <a:bodyPr/>
          <a:lstStyle/>
          <a:p>
            <a:pPr algn="ctr"/>
            <a:r>
              <a:rPr lang="hu-HU" b="1" dirty="0" smtClean="0"/>
              <a:t>Nóra csoportja</a:t>
            </a:r>
            <a:endParaRPr lang="hu-HU" b="1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2348881"/>
            <a:ext cx="8229600" cy="3600399"/>
          </a:xfrm>
        </p:spPr>
        <p:txBody>
          <a:bodyPr>
            <a:normAutofit lnSpcReduction="10000"/>
          </a:bodyPr>
          <a:lstStyle/>
          <a:p>
            <a:pPr algn="ctr"/>
            <a:endParaRPr lang="hu-HU" dirty="0" smtClean="0"/>
          </a:p>
          <a:p>
            <a:pPr algn="ctr"/>
            <a:r>
              <a:rPr lang="hu-HU" dirty="0" smtClean="0"/>
              <a:t>A kurzus kezdetén a csoport induló </a:t>
            </a:r>
            <a:r>
              <a:rPr lang="hu-HU" dirty="0" smtClean="0"/>
              <a:t>létszáma: </a:t>
            </a:r>
            <a:r>
              <a:rPr lang="hu-HU" dirty="0" smtClean="0"/>
              <a:t>11 fő </a:t>
            </a:r>
          </a:p>
          <a:p>
            <a:pPr algn="ctr">
              <a:buNone/>
            </a:pPr>
            <a:r>
              <a:rPr lang="hu-HU" dirty="0" smtClean="0"/>
              <a:t>A csoport vegyes összetételű volt:</a:t>
            </a:r>
          </a:p>
          <a:p>
            <a:pPr algn="ctr">
              <a:buNone/>
            </a:pPr>
            <a:r>
              <a:rPr lang="hu-HU" dirty="0" smtClean="0"/>
              <a:t> közismereti tárgyakat oktató tanárok</a:t>
            </a:r>
          </a:p>
          <a:p>
            <a:pPr algn="ctr">
              <a:buNone/>
            </a:pPr>
            <a:r>
              <a:rPr lang="hu-HU" dirty="0" smtClean="0"/>
              <a:t> szakmai tanár</a:t>
            </a:r>
            <a:endParaRPr lang="hu-HU" dirty="0"/>
          </a:p>
          <a:p>
            <a:pPr algn="ctr">
              <a:buNone/>
            </a:pPr>
            <a:r>
              <a:rPr lang="hu-HU" dirty="0" smtClean="0"/>
              <a:t> fejlesztőpedagógus</a:t>
            </a:r>
          </a:p>
          <a:p>
            <a:pPr algn="ctr">
              <a:buNone/>
            </a:pPr>
            <a:r>
              <a:rPr lang="hu-HU" dirty="0"/>
              <a:t>o</a:t>
            </a:r>
            <a:r>
              <a:rPr lang="hu-HU" dirty="0" smtClean="0"/>
              <a:t>ktatásfejlesztéssel foglalkozó szakember</a:t>
            </a:r>
          </a:p>
          <a:p>
            <a:pPr algn="ctr">
              <a:buNone/>
            </a:pPr>
            <a:r>
              <a:rPr lang="hu-HU" dirty="0"/>
              <a:t>a</a:t>
            </a:r>
            <a:r>
              <a:rPr lang="hu-HU" dirty="0" smtClean="0"/>
              <a:t>lkották a csoportot.</a:t>
            </a:r>
          </a:p>
          <a:p>
            <a:pPr algn="ctr">
              <a:buNone/>
            </a:pPr>
            <a:endParaRPr lang="hu-HU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 smtClean="0"/>
              <a:t>További jó munkát mindenkinek!</a:t>
            </a:r>
            <a:endParaRPr lang="hu-HU" dirty="0"/>
          </a:p>
        </p:txBody>
      </p:sp>
      <p:pic>
        <p:nvPicPr>
          <p:cNvPr id="5" name="Tartalom helye 4"/>
          <p:cNvPicPr>
            <a:picLocks noGrp="1"/>
          </p:cNvPicPr>
          <p:nvPr>
            <p:ph idx="1"/>
          </p:nvPr>
        </p:nvPicPr>
        <p:blipFill>
          <a:blip r:embed="rId2" cstate="print"/>
          <a:srcRect r="38932"/>
          <a:stretch>
            <a:fillRect/>
          </a:stretch>
        </p:blipFill>
        <p:spPr bwMode="auto">
          <a:xfrm>
            <a:off x="1835696" y="1916832"/>
            <a:ext cx="4767723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716800"/>
          </a:xfrm>
        </p:spPr>
        <p:txBody>
          <a:bodyPr>
            <a:normAutofit fontScale="90000"/>
          </a:bodyPr>
          <a:lstStyle/>
          <a:p>
            <a:pPr algn="ctr"/>
            <a:r>
              <a:rPr lang="hu-HU" dirty="0" smtClean="0"/>
              <a:t/>
            </a:r>
            <a:br>
              <a:rPr lang="hu-HU" dirty="0" smtClean="0"/>
            </a:br>
            <a:r>
              <a:rPr lang="hu-HU" dirty="0" smtClean="0"/>
              <a:t>Az 1. feladat</a:t>
            </a:r>
            <a:br>
              <a:rPr lang="hu-HU" dirty="0" smtClean="0"/>
            </a:br>
            <a:r>
              <a:rPr lang="hu-HU" dirty="0" smtClean="0"/>
              <a:t>A tervek és a megvalósulás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755576" y="2708920"/>
            <a:ext cx="7931224" cy="3615680"/>
          </a:xfrm>
        </p:spPr>
        <p:txBody>
          <a:bodyPr/>
          <a:lstStyle/>
          <a:p>
            <a:pPr marL="0" indent="0">
              <a:buNone/>
            </a:pPr>
            <a:r>
              <a:rPr lang="hu-HU" dirty="0"/>
              <a:t>  </a:t>
            </a:r>
            <a:r>
              <a:rPr lang="hu-HU" dirty="0" smtClean="0"/>
              <a:t>  </a:t>
            </a:r>
          </a:p>
          <a:p>
            <a:pPr marL="0" indent="0">
              <a:buNone/>
            </a:pPr>
            <a:r>
              <a:rPr lang="hu-HU" dirty="0" smtClean="0"/>
              <a:t> A kollégák nagy része nem változtatott a tervein.</a:t>
            </a:r>
            <a:endParaRPr lang="hu-HU" dirty="0"/>
          </a:p>
          <a:p>
            <a:pPr marL="0" indent="0" algn="ctr">
              <a:buNone/>
            </a:pPr>
            <a:r>
              <a:rPr lang="hu-HU" dirty="0" smtClean="0"/>
              <a:t>Néhány kivétel akadt: </a:t>
            </a:r>
          </a:p>
          <a:p>
            <a:pPr marL="0" indent="0" algn="ctr">
              <a:buNone/>
            </a:pPr>
            <a:r>
              <a:rPr lang="hu-HU" dirty="0" smtClean="0"/>
              <a:t>nyelvtan óra helyett irodalom óra</a:t>
            </a:r>
          </a:p>
          <a:p>
            <a:pPr marL="0" indent="0" algn="ctr">
              <a:buNone/>
            </a:pPr>
            <a:r>
              <a:rPr lang="hu-HU" dirty="0" smtClean="0"/>
              <a:t> történelem óra helyett irodalom óra</a:t>
            </a:r>
          </a:p>
          <a:p>
            <a:pPr marL="0" indent="0" algn="ctr">
              <a:buNone/>
            </a:pPr>
            <a:r>
              <a:rPr lang="hu-HU" dirty="0" smtClean="0"/>
              <a:t>A 11 induló részvevő közül 8 készítette el az első feladatot. </a:t>
            </a:r>
          </a:p>
          <a:p>
            <a:pPr marL="0" indent="0">
              <a:buNone/>
            </a:pPr>
            <a:endParaRPr lang="hu-HU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 smtClean="0"/>
              <a:t>Az első elvárások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smtClean="0"/>
              <a:t>„Amennyiben </a:t>
            </a:r>
            <a:r>
              <a:rPr lang="hu-HU" dirty="0"/>
              <a:t>meglenne a gyerekekben az érdeklődés a módszer iránt, akkor a tananyag megértésére (többszöri visszanézés) is több idő jutna</a:t>
            </a:r>
            <a:r>
              <a:rPr lang="hu-HU" dirty="0" smtClean="0"/>
              <a:t>.”</a:t>
            </a:r>
          </a:p>
          <a:p>
            <a:r>
              <a:rPr lang="hu-HU" dirty="0" smtClean="0"/>
              <a:t>„Az </a:t>
            </a:r>
            <a:r>
              <a:rPr lang="hu-HU" dirty="0"/>
              <a:t>érdeklődés felkeltését, új ismeretek feldolgozását, a megszerzett ismeretek ismétlését, megszilárdítását, összefoglalását</a:t>
            </a:r>
            <a:r>
              <a:rPr lang="hu-HU" dirty="0" smtClean="0"/>
              <a:t>.” </a:t>
            </a:r>
            <a:endParaRPr lang="hu-HU" dirty="0"/>
          </a:p>
          <a:p>
            <a:r>
              <a:rPr lang="hu-HU" dirty="0" smtClean="0"/>
              <a:t>„Remélhetően </a:t>
            </a:r>
            <a:r>
              <a:rPr lang="hu-HU" dirty="0"/>
              <a:t>már van a témáról saját véleményük, amelyet elmondva erősödik a vitakultúrájuk, gyakorolják az érvelést, ami a középszintű érettségi fontos része magyar irodalom tantárgyból</a:t>
            </a:r>
            <a:r>
              <a:rPr lang="hu-HU" dirty="0" smtClean="0"/>
              <a:t>.”</a:t>
            </a:r>
          </a:p>
          <a:p>
            <a:endParaRPr lang="hu-HU" dirty="0"/>
          </a:p>
          <a:p>
            <a:endParaRPr lang="hu-HU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 smtClean="0"/>
              <a:t>A félelmek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hu-HU" dirty="0" smtClean="0"/>
              <a:t>„Sajnos</a:t>
            </a:r>
            <a:r>
              <a:rPr lang="hu-HU" dirty="0"/>
              <a:t>, nem tudok a gyerekeknek </a:t>
            </a:r>
            <a:r>
              <a:rPr lang="hu-HU" dirty="0" err="1" smtClean="0"/>
              <a:t>tablet</a:t>
            </a:r>
            <a:r>
              <a:rPr lang="hu-HU" dirty="0" err="1"/>
              <a:t>e</a:t>
            </a:r>
            <a:r>
              <a:rPr lang="hu-HU" dirty="0" err="1" smtClean="0"/>
              <a:t>t</a:t>
            </a:r>
            <a:r>
              <a:rPr lang="hu-HU" dirty="0" smtClean="0"/>
              <a:t> </a:t>
            </a:r>
            <a:r>
              <a:rPr lang="hu-HU" dirty="0"/>
              <a:t>adni</a:t>
            </a:r>
            <a:r>
              <a:rPr lang="hu-HU" dirty="0" smtClean="0"/>
              <a:t>.” </a:t>
            </a:r>
          </a:p>
          <a:p>
            <a:r>
              <a:rPr lang="hu-HU" dirty="0" smtClean="0"/>
              <a:t>„A </a:t>
            </a:r>
            <a:r>
              <a:rPr lang="hu-HU" dirty="0"/>
              <a:t>megfelelő felkészülés a feladatok kiadása előtt. Az </a:t>
            </a:r>
            <a:r>
              <a:rPr lang="hu-HU" dirty="0" smtClean="0"/>
              <a:t>időráfordítás.”</a:t>
            </a:r>
          </a:p>
          <a:p>
            <a:r>
              <a:rPr lang="hu-HU" dirty="0" smtClean="0"/>
              <a:t>„Nekem </a:t>
            </a:r>
            <a:r>
              <a:rPr lang="hu-HU" dirty="0"/>
              <a:t>a videók gyártása tűnik nehéz feladatnak, mivel a technikai felszereltségem enyhén szólva hiányos (okostelefon, fényképezőgép, laptop) hozzá. Az animált videók készítéséhez szükséges programmal és gyakorlati tudással sem rendelkezem jelenleg</a:t>
            </a:r>
            <a:r>
              <a:rPr lang="hu-HU" dirty="0" smtClean="0"/>
              <a:t>.”</a:t>
            </a:r>
            <a:endParaRPr lang="hu-HU" dirty="0"/>
          </a:p>
          <a:p>
            <a:r>
              <a:rPr lang="hu-HU" dirty="0" smtClean="0"/>
              <a:t>„A </a:t>
            </a:r>
            <a:r>
              <a:rPr lang="hu-HU" dirty="0"/>
              <a:t>technikai feltételek biztosítása. A videó elkészítése. Az idő rövidsége egy-egy témára (nagyon feszített munkatempó). A módszer elfogadtatása, komolysága (csak videót néztünk). A módszer beillesztése a hagyományos keretek közé (a kimenetek, vizsgák speciális tudást és felkészítést igényelnek, ahol az új módszerek nagyon kis szerepet kapnak</a:t>
            </a:r>
            <a:r>
              <a:rPr lang="hu-HU" dirty="0" smtClean="0"/>
              <a:t>).”</a:t>
            </a:r>
            <a:endParaRPr lang="hu-HU" dirty="0"/>
          </a:p>
          <a:p>
            <a:endParaRPr lang="hu-HU" sz="2000" dirty="0"/>
          </a:p>
          <a:p>
            <a:endParaRPr lang="hu-HU" dirty="0"/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227891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 smtClean="0"/>
              <a:t>A 2. feladat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endParaRPr lang="hu-HU" dirty="0"/>
          </a:p>
          <a:p>
            <a:pPr algn="ctr"/>
            <a:r>
              <a:rPr lang="hu-HU" dirty="0" smtClean="0"/>
              <a:t>A 2. </a:t>
            </a:r>
            <a:r>
              <a:rPr lang="hu-HU" dirty="0" smtClean="0"/>
              <a:t>feladatot  </a:t>
            </a:r>
            <a:r>
              <a:rPr lang="hu-HU" dirty="0" smtClean="0"/>
              <a:t>6 fő készítette el.</a:t>
            </a:r>
          </a:p>
          <a:p>
            <a:endParaRPr lang="hu-HU" dirty="0"/>
          </a:p>
          <a:p>
            <a:pPr algn="ctr"/>
            <a:r>
              <a:rPr lang="hu-HU" dirty="0"/>
              <a:t> </a:t>
            </a:r>
            <a:r>
              <a:rPr lang="hu-HU" dirty="0" smtClean="0"/>
              <a:t>A kimaradás </a:t>
            </a:r>
            <a:r>
              <a:rPr lang="hu-HU" dirty="0" smtClean="0"/>
              <a:t>néhány</a:t>
            </a:r>
            <a:r>
              <a:rPr lang="hu-HU" dirty="0" smtClean="0"/>
              <a:t> okai: </a:t>
            </a:r>
          </a:p>
          <a:p>
            <a:r>
              <a:rPr lang="hu-HU" dirty="0" smtClean="0"/>
              <a:t>A pedagógus-minősítési eljárás miatti időhiány</a:t>
            </a:r>
          </a:p>
          <a:p>
            <a:r>
              <a:rPr lang="hu-HU" dirty="0" smtClean="0"/>
              <a:t>„Úgy gondolom, hogy jelen pillanatban még nem tudom használni a módszert.</a:t>
            </a:r>
          </a:p>
          <a:p>
            <a:r>
              <a:rPr lang="hu-HU" dirty="0" smtClean="0"/>
              <a:t>„A módszer felkeltette az érdeklődésemet, a kurzus online felületét tovább figyelemmel szeretném kísérni, de most nincs időm a feladatok elkészítésére, talán majd szeptemberben, remélem, hogy lesz megint új online-kurzus.”</a:t>
            </a:r>
          </a:p>
          <a:p>
            <a:r>
              <a:rPr lang="hu-HU" dirty="0" smtClean="0"/>
              <a:t>„A program elméleti része érdekelt igazán, a gyakorlati része nem annyira.”</a:t>
            </a:r>
            <a:endParaRPr lang="hu-HU" dirty="0" smtClean="0"/>
          </a:p>
          <a:p>
            <a:endParaRPr lang="hu-HU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Az elkészült videók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hu-HU" dirty="0"/>
              <a:t> </a:t>
            </a:r>
          </a:p>
        </p:txBody>
      </p:sp>
      <p:pic>
        <p:nvPicPr>
          <p:cNvPr id="4" name="Kép 3"/>
          <p:cNvPicPr/>
          <p:nvPr/>
        </p:nvPicPr>
        <p:blipFill>
          <a:blip r:embed="rId2" cstate="print"/>
          <a:srcRect l="12583" r="5748" b="57267"/>
          <a:stretch>
            <a:fillRect/>
          </a:stretch>
        </p:blipFill>
        <p:spPr bwMode="auto">
          <a:xfrm>
            <a:off x="971600" y="1844824"/>
            <a:ext cx="7128792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Egy jól sikerült </a:t>
            </a:r>
            <a:r>
              <a:rPr lang="hu-HU" dirty="0" err="1" smtClean="0"/>
              <a:t>oktatóvideó</a:t>
            </a:r>
            <a:endParaRPr lang="hu-HU" dirty="0"/>
          </a:p>
        </p:txBody>
      </p:sp>
      <p:pic>
        <p:nvPicPr>
          <p:cNvPr id="4" name="Tartalom helye 3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668373" y="1935163"/>
            <a:ext cx="7807254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Áramlás">
  <a:themeElements>
    <a:clrScheme name="Áramlás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Áramlás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Áramlás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99</TotalTime>
  <Words>487</Words>
  <Application>Microsoft Office PowerPoint</Application>
  <PresentationFormat>Diavetítés a képernyőre (4:3 oldalarány)</PresentationFormat>
  <Paragraphs>73</Paragraphs>
  <Slides>30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3</vt:i4>
      </vt:variant>
      <vt:variant>
        <vt:lpstr>Téma</vt:lpstr>
      </vt:variant>
      <vt:variant>
        <vt:i4>1</vt:i4>
      </vt:variant>
      <vt:variant>
        <vt:lpstr>Diacímek</vt:lpstr>
      </vt:variant>
      <vt:variant>
        <vt:i4>30</vt:i4>
      </vt:variant>
    </vt:vector>
  </HeadingPairs>
  <TitlesOfParts>
    <vt:vector size="34" baseType="lpstr">
      <vt:lpstr>Calibri</vt:lpstr>
      <vt:lpstr>Constantia</vt:lpstr>
      <vt:lpstr>Wingdings 2</vt:lpstr>
      <vt:lpstr>Áramlás</vt:lpstr>
      <vt:lpstr>Mentorok beszámolója</vt:lpstr>
      <vt:lpstr>A mentorok</vt:lpstr>
      <vt:lpstr>Nóra csoportja</vt:lpstr>
      <vt:lpstr> Az 1. feladat A tervek és a megvalósulás</vt:lpstr>
      <vt:lpstr>Az első elvárások</vt:lpstr>
      <vt:lpstr>A félelmek</vt:lpstr>
      <vt:lpstr>A 2. feladat</vt:lpstr>
      <vt:lpstr>Az elkészült videók</vt:lpstr>
      <vt:lpstr>Egy jól sikerült oktatóvideó</vt:lpstr>
      <vt:lpstr>Minden lépés elmagyarázva….</vt:lpstr>
      <vt:lpstr>A kész munka elmentve….</vt:lpstr>
      <vt:lpstr>Kép és hang egységben…</vt:lpstr>
      <vt:lpstr>Mezőgazdaság fordított módszerrel</vt:lpstr>
      <vt:lpstr>Tanuljunk szántani virtuálisan…</vt:lpstr>
      <vt:lpstr>Tanulóbarát megoldások </vt:lpstr>
      <vt:lpstr>A lényeg jól láthatóan…</vt:lpstr>
      <vt:lpstr>Motiváció, motiváció….</vt:lpstr>
      <vt:lpstr>Távoktatás az esti tagozaton </vt:lpstr>
      <vt:lpstr>Hang, kép, mozdulatok</vt:lpstr>
      <vt:lpstr>Szófelhő</vt:lpstr>
      <vt:lpstr>És képek, és képek….</vt:lpstr>
      <vt:lpstr>Összegzés lépésről….</vt:lpstr>
      <vt:lpstr>Lépésre….</vt:lpstr>
      <vt:lpstr>Motiválás </vt:lpstr>
      <vt:lpstr>Shakespeare másként</vt:lpstr>
      <vt:lpstr>Az irodalom határterületei</vt:lpstr>
      <vt:lpstr>Zene és kép egységben</vt:lpstr>
      <vt:lpstr>Színház az egész világ….</vt:lpstr>
      <vt:lpstr>Egy kis előzetes…..</vt:lpstr>
      <vt:lpstr>További jó munkát mindenkinek!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Mentorok beszámolója</dc:title>
  <dc:creator>Emo</dc:creator>
  <cp:lastModifiedBy>Tanulo</cp:lastModifiedBy>
  <cp:revision>13</cp:revision>
  <dcterms:created xsi:type="dcterms:W3CDTF">2018-06-12T02:40:18Z</dcterms:created>
  <dcterms:modified xsi:type="dcterms:W3CDTF">2018-06-12T07:32:47Z</dcterms:modified>
</cp:coreProperties>
</file>