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4"/>
  </p:notesMasterIdLst>
  <p:sldIdLst>
    <p:sldId id="256" r:id="rId2"/>
    <p:sldId id="312" r:id="rId3"/>
    <p:sldId id="285" r:id="rId4"/>
    <p:sldId id="309" r:id="rId5"/>
    <p:sldId id="286" r:id="rId6"/>
    <p:sldId id="310" r:id="rId7"/>
    <p:sldId id="311" r:id="rId8"/>
    <p:sldId id="287" r:id="rId9"/>
    <p:sldId id="288" r:id="rId10"/>
    <p:sldId id="313" r:id="rId11"/>
    <p:sldId id="289" r:id="rId12"/>
    <p:sldId id="290" r:id="rId13"/>
    <p:sldId id="291" r:id="rId14"/>
    <p:sldId id="292" r:id="rId15"/>
    <p:sldId id="314" r:id="rId16"/>
    <p:sldId id="315" r:id="rId17"/>
    <p:sldId id="316" r:id="rId18"/>
    <p:sldId id="304" r:id="rId19"/>
    <p:sldId id="305" r:id="rId20"/>
    <p:sldId id="306" r:id="rId21"/>
    <p:sldId id="317" r:id="rId22"/>
    <p:sldId id="294" r:id="rId23"/>
    <p:sldId id="295" r:id="rId24"/>
    <p:sldId id="296" r:id="rId25"/>
    <p:sldId id="297" r:id="rId26"/>
    <p:sldId id="319" r:id="rId27"/>
    <p:sldId id="293" r:id="rId28"/>
    <p:sldId id="318" r:id="rId29"/>
    <p:sldId id="299" r:id="rId30"/>
    <p:sldId id="298" r:id="rId31"/>
    <p:sldId id="300" r:id="rId32"/>
    <p:sldId id="301" r:id="rId33"/>
  </p:sldIdLst>
  <p:sldSz cx="9144000" cy="5143500" type="screen16x9"/>
  <p:notesSz cx="6858000" cy="9144000"/>
  <p:embeddedFontLst>
    <p:embeddedFont>
      <p:font typeface="Roboto Slab" panose="020B0604020202020204" charset="0"/>
      <p:regular r:id="rId35"/>
      <p:bold r:id="rId36"/>
    </p:embeddedFont>
    <p:embeddedFont>
      <p:font typeface="Nixie One" panose="020B0604020202020204" charset="0"/>
      <p:regular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A631F33-3837-43D1-9989-67C19C2346B8}">
  <a:tblStyle styleId="{EA631F33-3837-43D1-9989-67C19C2346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151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4809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7050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582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4504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432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9965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368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sz="18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0" name="Shape 20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06400">
              <a:spcBef>
                <a:spcPts val="60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marL="1828800" lvl="3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marL="2286000" lvl="4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marL="2743200" lvl="5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marL="3200400" lvl="6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marL="3657600" lvl="7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marL="4114800" lvl="8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42" name="Shape 42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114454"/>
              </a:buClr>
              <a:buSzPts val="3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769774" y="1348273"/>
            <a:ext cx="7749075" cy="226366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/>
            </a:r>
            <a:br>
              <a:rPr lang="hu-HU" sz="3200" dirty="0"/>
            </a:br>
            <a:r>
              <a:rPr lang="hu-HU" sz="2800" dirty="0" smtClean="0"/>
              <a:t>Dr. habil. Gordon Győri János</a:t>
            </a:r>
            <a:br>
              <a:rPr lang="hu-HU" sz="2800" dirty="0" smtClean="0"/>
            </a:br>
            <a:r>
              <a:rPr lang="hu-HU" sz="1800" dirty="0" smtClean="0"/>
              <a:t>ELTE PPK Interkulturális Pszichológiai és Pedagógiai Intézet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smtClean="0"/>
              <a:t> </a:t>
            </a:r>
            <a:br>
              <a:rPr lang="hu-HU" sz="3200" dirty="0" smtClean="0"/>
            </a:br>
            <a:r>
              <a:rPr lang="hu-HU" sz="3200" dirty="0" smtClean="0"/>
              <a:t>Megfordított tanítás, fordított tanulás – régi módszer új köntösben?</a:t>
            </a:r>
            <a:endParaRPr sz="3200" dirty="0"/>
          </a:p>
        </p:txBody>
      </p:sp>
      <p:sp>
        <p:nvSpPr>
          <p:cNvPr id="2" name="Szövegdoboz 1"/>
          <p:cNvSpPr txBox="1"/>
          <p:nvPr/>
        </p:nvSpPr>
        <p:spPr>
          <a:xfrm>
            <a:off x="643812" y="4693297"/>
            <a:ext cx="7693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IT </a:t>
            </a:r>
            <a:r>
              <a:rPr lang="hu-HU" dirty="0" err="1" smtClean="0"/>
              <a:t>Study</a:t>
            </a:r>
            <a:r>
              <a:rPr lang="hu-HU" dirty="0" smtClean="0"/>
              <a:t> szakmai nap		2018. 02. 19.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Történeti kontextus</a:t>
            </a:r>
            <a:endParaRPr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2</a:t>
            </a:r>
            <a:endParaRPr sz="20000" dirty="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9786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Tanulás, tanítás; oktatás; formális oktatás a tömegoktatás korában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tanítás/tanulás - informális; szocializáció</a:t>
            </a:r>
          </a:p>
          <a:p>
            <a:pPr lvl="1"/>
            <a:r>
              <a:rPr lang="hu-HU" dirty="0" smtClean="0"/>
              <a:t>történetileg mindig zajló (</a:t>
            </a:r>
            <a:r>
              <a:rPr lang="hu-HU" dirty="0" err="1" smtClean="0"/>
              <a:t>cultural</a:t>
            </a:r>
            <a:r>
              <a:rPr lang="hu-HU" dirty="0" smtClean="0"/>
              <a:t> </a:t>
            </a:r>
            <a:r>
              <a:rPr lang="hu-HU" dirty="0" err="1" smtClean="0"/>
              <a:t>animal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az egyedfejlődés során mindig zajló (a születéstől)</a:t>
            </a:r>
          </a:p>
          <a:p>
            <a:pPr marL="508000" lvl="1" indent="0">
              <a:buNone/>
            </a:pPr>
            <a:endParaRPr lang="hu-HU" dirty="0"/>
          </a:p>
          <a:p>
            <a:r>
              <a:rPr lang="hu-HU" dirty="0" smtClean="0"/>
              <a:t>oktatás: formalizált célok, szereplők, tevékenységek</a:t>
            </a:r>
          </a:p>
          <a:p>
            <a:endParaRPr lang="hu-HU" dirty="0"/>
          </a:p>
          <a:p>
            <a:r>
              <a:rPr lang="hu-HU" dirty="0" smtClean="0"/>
              <a:t>formális oktatás a tömegoktatás korában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42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tömegoktatás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kialakulása</a:t>
            </a:r>
          </a:p>
          <a:p>
            <a:endParaRPr lang="hu-HU" dirty="0"/>
          </a:p>
          <a:p>
            <a:r>
              <a:rPr lang="hu-HU" dirty="0" smtClean="0"/>
              <a:t>céljai</a:t>
            </a:r>
          </a:p>
          <a:p>
            <a:endParaRPr lang="hu-HU" dirty="0" smtClean="0"/>
          </a:p>
          <a:p>
            <a:r>
              <a:rPr lang="hu-HU" dirty="0" smtClean="0"/>
              <a:t>médiumai</a:t>
            </a:r>
          </a:p>
          <a:p>
            <a:endParaRPr lang="hu-HU" dirty="0"/>
          </a:p>
          <a:p>
            <a:r>
              <a:rPr lang="hu-HU" dirty="0" smtClean="0"/>
              <a:t>módszerei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438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emberi/társadalmi fejlődésben játszott szerepe, értéke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46025" y="1767274"/>
            <a:ext cx="7540800" cy="3047321"/>
          </a:xfrm>
        </p:spPr>
        <p:txBody>
          <a:bodyPr>
            <a:normAutofit fontScale="62500" lnSpcReduction="20000"/>
          </a:bodyPr>
          <a:lstStyle/>
          <a:p>
            <a:r>
              <a:rPr lang="hu-HU" dirty="0" smtClean="0"/>
              <a:t>MEGKÉRDŐJELEZHETETLEN</a:t>
            </a:r>
          </a:p>
          <a:p>
            <a:r>
              <a:rPr lang="hu-HU" dirty="0" smtClean="0"/>
              <a:t>a legfantasztikusabb </a:t>
            </a:r>
            <a:r>
              <a:rPr lang="hu-HU" dirty="0" err="1" smtClean="0"/>
              <a:t>civilizatorikus</a:t>
            </a:r>
            <a:r>
              <a:rPr lang="hu-HU" dirty="0" smtClean="0"/>
              <a:t> találmány(ok egyike)</a:t>
            </a:r>
          </a:p>
          <a:p>
            <a:pPr lvl="1"/>
            <a:r>
              <a:rPr lang="hu-HU" dirty="0"/>
              <a:t>a múltban</a:t>
            </a:r>
          </a:p>
          <a:p>
            <a:pPr lvl="1"/>
            <a:r>
              <a:rPr lang="hu-HU" dirty="0"/>
              <a:t>a jelenben</a:t>
            </a:r>
          </a:p>
          <a:p>
            <a:pPr lvl="1"/>
            <a:r>
              <a:rPr lang="hu-HU" dirty="0"/>
              <a:t>szakmai szubjektív megítélésem szerint a jövőben is jó ideig</a:t>
            </a:r>
          </a:p>
          <a:p>
            <a:pPr marL="50800" indent="0">
              <a:buNone/>
            </a:pPr>
            <a:endParaRPr lang="hu-HU" dirty="0" smtClean="0"/>
          </a:p>
          <a:p>
            <a:r>
              <a:rPr lang="hu-HU" dirty="0" smtClean="0"/>
              <a:t>de</a:t>
            </a:r>
            <a:r>
              <a:rPr lang="hu-HU" dirty="0"/>
              <a:t>: sokkal nagyobb kihívások várnak a formális </a:t>
            </a:r>
            <a:r>
              <a:rPr lang="hu-HU" dirty="0" smtClean="0"/>
              <a:t>oktatás </a:t>
            </a:r>
            <a:r>
              <a:rPr lang="hu-HU" dirty="0"/>
              <a:t>világára a jövőben, mint amikkel jelenleg </a:t>
            </a:r>
            <a:r>
              <a:rPr lang="hu-HU" dirty="0" smtClean="0"/>
              <a:t>szembe </a:t>
            </a:r>
            <a:r>
              <a:rPr lang="hu-HU" dirty="0"/>
              <a:t>kell </a:t>
            </a:r>
            <a:r>
              <a:rPr lang="hu-HU" dirty="0" smtClean="0"/>
              <a:t>néznie</a:t>
            </a:r>
          </a:p>
          <a:p>
            <a:pPr lvl="1"/>
            <a:r>
              <a:rPr lang="hu-HU" dirty="0" smtClean="0"/>
              <a:t>de ez egy másik előadás témája</a:t>
            </a:r>
          </a:p>
        </p:txBody>
      </p:sp>
    </p:spTree>
    <p:extLst>
      <p:ext uri="{BB962C8B-B14F-4D97-AF65-F5344CB8AC3E}">
        <p14:creationId xmlns:p14="http://schemas.microsoft.com/office/powerpoint/2010/main" val="3296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 a világ megváltozott, és nagy mértékben változik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smtClean="0"/>
              <a:t>tapasztalatokat, értékrendszereket tekintve</a:t>
            </a:r>
          </a:p>
          <a:p>
            <a:endParaRPr lang="hu-HU" dirty="0"/>
          </a:p>
          <a:p>
            <a:r>
              <a:rPr lang="hu-HU" dirty="0" smtClean="0"/>
              <a:t>technikailag</a:t>
            </a:r>
          </a:p>
          <a:p>
            <a:endParaRPr lang="hu-HU" dirty="0"/>
          </a:p>
          <a:p>
            <a:r>
              <a:rPr lang="hu-HU" dirty="0" smtClean="0"/>
              <a:t>életvitelben</a:t>
            </a:r>
          </a:p>
          <a:p>
            <a:endParaRPr lang="hu-HU" dirty="0"/>
          </a:p>
          <a:p>
            <a:r>
              <a:rPr lang="hu-HU" dirty="0" smtClean="0"/>
              <a:t>az elérendő, most lehetővé váló célokban stb. </a:t>
            </a:r>
          </a:p>
          <a:p>
            <a:endParaRPr lang="hu-HU" dirty="0"/>
          </a:p>
          <a:p>
            <a:r>
              <a:rPr lang="hu-HU" dirty="0" smtClean="0"/>
              <a:t>a jövőre vonatkozó egyéni, társas, társadalmi, </a:t>
            </a:r>
            <a:r>
              <a:rPr lang="hu-HU" smtClean="0"/>
              <a:t>globális imaginációkban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77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egyszerű, egyelemű változtatások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nem elégségesek; pl. </a:t>
            </a:r>
          </a:p>
          <a:p>
            <a:pPr marL="50800" indent="0">
              <a:buNone/>
            </a:pPr>
            <a:endParaRPr lang="hu-HU" dirty="0" smtClean="0"/>
          </a:p>
          <a:p>
            <a:pPr lvl="1"/>
            <a:r>
              <a:rPr lang="hu-HU" sz="2400" dirty="0" smtClean="0"/>
              <a:t>kiscsoportos oktatás (de a klasszikus tanárközpontú módszerekkel)</a:t>
            </a:r>
          </a:p>
          <a:p>
            <a:pPr marL="508000" lvl="1" indent="0">
              <a:buNone/>
            </a:pPr>
            <a:endParaRPr lang="hu-HU" sz="2400" dirty="0" smtClean="0"/>
          </a:p>
          <a:p>
            <a:pPr lvl="1"/>
            <a:r>
              <a:rPr lang="hu-HU" sz="2400" dirty="0" smtClean="0"/>
              <a:t>új tankönyvek (régi, lexikális központú tartalommal, klasszikus feladatokkal)</a:t>
            </a:r>
          </a:p>
          <a:p>
            <a:pPr lvl="1"/>
            <a:endParaRPr lang="hu-HU" sz="2400" dirty="0"/>
          </a:p>
          <a:p>
            <a:pPr lvl="1"/>
            <a:r>
              <a:rPr lang="hu-HU" sz="2400" dirty="0" smtClean="0"/>
              <a:t>IT eszközök – klasszikus pedagógiával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97026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Nagyon sok új kihívás, lehetőség, cél van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9066" y="1683300"/>
            <a:ext cx="7912358" cy="3373892"/>
          </a:xfrm>
        </p:spPr>
        <p:txBody>
          <a:bodyPr>
            <a:normAutofit fontScale="62500" lnSpcReduction="20000"/>
          </a:bodyPr>
          <a:lstStyle/>
          <a:p>
            <a:r>
              <a:rPr lang="hu-HU" dirty="0" smtClean="0"/>
              <a:t>a hazai oktatásügy egyik nagy kihívása a vállalkozószellem kialakítása pedagógiai eszközökkel</a:t>
            </a:r>
          </a:p>
          <a:p>
            <a:endParaRPr lang="hu-HU" dirty="0"/>
          </a:p>
          <a:p>
            <a:r>
              <a:rPr lang="hu-HU" dirty="0" smtClean="0"/>
              <a:t>ugyancsak: egyszerre erősíteni az egyéni és társas (csoportos, team) tanulási és tevékenységvégzési készségeket </a:t>
            </a:r>
          </a:p>
          <a:p>
            <a:endParaRPr lang="hu-HU" dirty="0"/>
          </a:p>
          <a:p>
            <a:r>
              <a:rPr lang="hu-HU" dirty="0" smtClean="0"/>
              <a:t>ezek sokkal összetettebb változásokat igényelnek, mint egy-két elem lecserélése a hagyományos oktatásban</a:t>
            </a:r>
          </a:p>
          <a:p>
            <a:r>
              <a:rPr lang="hu-HU" dirty="0" smtClean="0"/>
              <a:t>és nem is mindig eredményezik a PISA/TIMSS által mérhető eredmények javulását</a:t>
            </a:r>
          </a:p>
          <a:p>
            <a:pPr lvl="1"/>
            <a:r>
              <a:rPr lang="hu-HU" dirty="0" smtClean="0"/>
              <a:t>ld. pl. az izraeli vagy az amerikai oktatás eredményességmutatóit és egyéb jellemzőit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8866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Innen és onnan átemelni, integrálni elemeket</a:t>
            </a:r>
            <a:endParaRPr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0" dirty="0" smtClean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3</a:t>
            </a:r>
            <a:endParaRPr sz="20000" dirty="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3025210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 smtClean="0"/>
              <a:t>Innen	</a:t>
            </a:r>
            <a:endParaRPr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dirty="0" smtClean="0"/>
              <a:t>* magas szintű tárgyi tudás és ezek magas szintű komplex rendszerei, amelyek egyre komplexebbekké is válnak (Watson/</a:t>
            </a:r>
            <a:r>
              <a:rPr lang="hu-HU" dirty="0" err="1" smtClean="0"/>
              <a:t>Krik</a:t>
            </a:r>
            <a:r>
              <a:rPr lang="hu-HU" dirty="0" smtClean="0"/>
              <a:t>: fizikai-biológiai-kémia; egy mai Harvard-kutató: informatikai- matematikai-biológiai-gyógyszerészeti-orvostudományi-kémiai-nyelvészeti mesterséges intelligencia)</a:t>
            </a:r>
            <a:endParaRPr dirty="0"/>
          </a:p>
        </p:txBody>
      </p:sp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Shape 177"/>
          <p:cNvSpPr txBox="1">
            <a:spLocks noGrp="1"/>
          </p:cNvSpPr>
          <p:nvPr>
            <p:ph type="body" idx="2"/>
          </p:nvPr>
        </p:nvSpPr>
        <p:spPr>
          <a:xfrm>
            <a:off x="5026623" y="1767274"/>
            <a:ext cx="3660300" cy="32246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 smtClean="0"/>
              <a:t>Onnan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egy </a:t>
            </a:r>
            <a:r>
              <a:rPr lang="hu-HU" dirty="0"/>
              <a:t>mai Harvard-kutató: informatikai- matematikai-biológiai-gyógyszerészeti-orvostudományi-kémiai-nyelvészeti mesterséges </a:t>
            </a:r>
            <a:r>
              <a:rPr lang="hu-HU" dirty="0" smtClean="0"/>
              <a:t>intelligencia: nagy részben alaptanulmányokból, másrészt specializált képzésekből, de nagyrészt önálló tanulással a munka során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tanulás tanulása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munkából, tapasztalatból tanulás (tanulása)</a:t>
            </a:r>
            <a:endParaRPr dirty="0"/>
          </a:p>
        </p:txBody>
      </p:sp>
      <p:grpSp>
        <p:nvGrpSpPr>
          <p:cNvPr id="178" name="Shape 178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79" name="Shape 179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39869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 smtClean="0"/>
              <a:t>Innen	</a:t>
            </a:r>
            <a:endParaRPr b="1" dirty="0"/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 tanulás mint társas tevékenység, szociális élmény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egyféle ösvény, erős társadalmi elvárásokkal, mert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erős társadalmi befektetésekkel </a:t>
            </a:r>
            <a:endParaRPr dirty="0"/>
          </a:p>
        </p:txBody>
      </p:sp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Shape 177"/>
          <p:cNvSpPr txBox="1">
            <a:spLocks noGrp="1"/>
          </p:cNvSpPr>
          <p:nvPr>
            <p:ph type="body" idx="2"/>
          </p:nvPr>
        </p:nvSpPr>
        <p:spPr>
          <a:xfrm>
            <a:off x="5026623" y="1767274"/>
            <a:ext cx="3660300" cy="32246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 smtClean="0"/>
              <a:t>Onnan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egyéni tanulási tevékenység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egyénre szabott tanulási programok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sokféle ösvény</a:t>
            </a:r>
            <a:endParaRPr lang="hu-HU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erős egyéni elvárásokkal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jelentős egyéni befektetés</a:t>
            </a:r>
            <a:endParaRPr lang="hu-HU" dirty="0"/>
          </a:p>
        </p:txBody>
      </p:sp>
      <p:grpSp>
        <p:nvGrpSpPr>
          <p:cNvPr id="178" name="Shape 178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79" name="Shape 179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5571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599" y="2878750"/>
            <a:ext cx="4941759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Oktatás; </a:t>
            </a:r>
            <a:br>
              <a:rPr lang="hu-HU" dirty="0" smtClean="0"/>
            </a:br>
            <a:r>
              <a:rPr lang="hu-HU" dirty="0" smtClean="0"/>
              <a:t>tanítás, tanulás</a:t>
            </a:r>
            <a:endParaRPr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1</a:t>
            </a:r>
            <a:endParaRPr sz="200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40241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 smtClean="0"/>
              <a:t>Innen	</a:t>
            </a:r>
            <a:endParaRPr b="1" dirty="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dirty="0" smtClean="0"/>
              <a:t>*LLL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 mindenható tanár </a:t>
            </a:r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dirty="0"/>
              <a:t>+</a:t>
            </a:r>
            <a:endParaRPr lang="hu-HU" dirty="0" smtClean="0"/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 tanár mint mentor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mint edző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mint </a:t>
            </a:r>
            <a:r>
              <a:rPr lang="hu-HU" dirty="0" err="1" smtClean="0"/>
              <a:t>motivátor</a:t>
            </a:r>
            <a:r>
              <a:rPr lang="hu-HU" dirty="0" smtClean="0"/>
              <a:t>/</a:t>
            </a:r>
            <a:r>
              <a:rPr lang="hu-HU" dirty="0" err="1" smtClean="0"/>
              <a:t>stimulátor</a:t>
            </a:r>
            <a:r>
              <a:rPr lang="hu-HU" dirty="0" smtClean="0"/>
              <a:t> stb.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nem mindent tudó ma már, de sokat is tudhat, és egy valamiben biztosan sokkal képzettebbnek kell lennie a tanítványainál: a tanulási tevékenység, folyamat felépítésében, változataiban, folyamataiban </a:t>
            </a:r>
            <a:r>
              <a:rPr lang="hu-HU" dirty="0" err="1"/>
              <a:t>stb</a:t>
            </a:r>
            <a:r>
              <a:rPr lang="hu-HU" dirty="0"/>
              <a:t>, 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Shape 177"/>
          <p:cNvSpPr txBox="1">
            <a:spLocks noGrp="1"/>
          </p:cNvSpPr>
          <p:nvPr>
            <p:ph type="body" idx="2"/>
          </p:nvPr>
        </p:nvSpPr>
        <p:spPr>
          <a:xfrm>
            <a:off x="5026623" y="1767274"/>
            <a:ext cx="3660300" cy="32246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hu-HU" b="1" dirty="0" smtClean="0"/>
              <a:t>Onnan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LLL+LWL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a tanár mint a tanuló által választott személy (ha van tanár) stb.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nem mindent tudó ma már, de sokat is tudhat, és egy valamiben biztosan sokkal képzettebbnek kell lennie a tanítványainál: a tanulási tevékenység, folyamat felépítésében, változataiban, folyamataiban </a:t>
            </a:r>
            <a:r>
              <a:rPr lang="hu-HU" dirty="0" err="1" smtClean="0"/>
              <a:t>stb</a:t>
            </a:r>
            <a:r>
              <a:rPr lang="hu-HU" dirty="0" smtClean="0"/>
              <a:t>, </a:t>
            </a:r>
            <a:endParaRPr dirty="0"/>
          </a:p>
        </p:txBody>
      </p:sp>
      <p:grpSp>
        <p:nvGrpSpPr>
          <p:cNvPr id="178" name="Shape 178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79" name="Shape 179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20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Az oktatási tevékenység evolúciója</a:t>
            </a:r>
            <a:endParaRPr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4</a:t>
            </a:r>
            <a:endParaRPr sz="20000" dirty="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569298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Oktatási formák evolúciója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tanítási és tanulási módszerek evolúciója</a:t>
            </a:r>
          </a:p>
          <a:p>
            <a:pPr marL="50800" indent="0">
              <a:buNone/>
            </a:pPr>
            <a:endParaRPr lang="hu-HU" dirty="0" smtClean="0"/>
          </a:p>
          <a:p>
            <a:pPr lvl="1"/>
            <a:r>
              <a:rPr lang="hu-HU" dirty="0" smtClean="0"/>
              <a:t>inkább bővülés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átalakulás 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nem jellemző egy forma teljes megszűnése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34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evolúció útja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err="1" smtClean="0"/>
              <a:t>homogénabb</a:t>
            </a:r>
            <a:r>
              <a:rPr lang="hu-HU" dirty="0" smtClean="0"/>
              <a:t>, egysíkúbb, </a:t>
            </a:r>
            <a:r>
              <a:rPr lang="hu-HU" dirty="0" err="1" smtClean="0"/>
              <a:t>rigidebb</a:t>
            </a:r>
            <a:r>
              <a:rPr lang="hu-HU" dirty="0" smtClean="0"/>
              <a:t>, kevésbé adaptív formáktól a funkcionálisan adaptívabbakig</a:t>
            </a:r>
          </a:p>
          <a:p>
            <a:endParaRPr lang="hu-HU" dirty="0" smtClean="0"/>
          </a:p>
          <a:p>
            <a:r>
              <a:rPr lang="hu-HU" dirty="0"/>
              <a:t>egyszerűbbektől</a:t>
            </a:r>
          </a:p>
          <a:p>
            <a:pPr lvl="1"/>
            <a:r>
              <a:rPr lang="hu-HU" dirty="0"/>
              <a:t>szofisztikáltabbakig</a:t>
            </a:r>
          </a:p>
          <a:p>
            <a:pPr lvl="1"/>
            <a:r>
              <a:rPr lang="hu-HU" dirty="0"/>
              <a:t>összetettebbekig</a:t>
            </a:r>
          </a:p>
          <a:p>
            <a:pPr lvl="1"/>
            <a:r>
              <a:rPr lang="hu-HU" dirty="0"/>
              <a:t>átfogóbbak és </a:t>
            </a:r>
            <a:r>
              <a:rPr lang="hu-HU" dirty="0" err="1"/>
              <a:t>specializáltabbak</a:t>
            </a:r>
            <a:r>
              <a:rPr lang="hu-HU" dirty="0"/>
              <a:t> </a:t>
            </a:r>
            <a:r>
              <a:rPr lang="hu-HU" dirty="0" smtClean="0"/>
              <a:t>egyaránt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mindez nem lineáris folyamat, de minél szélesebben tekintjük a kibontakozását, annál inkább igaz</a:t>
            </a:r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259131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Alapvető törvényszerűség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homogenitás </a:t>
            </a:r>
          </a:p>
          <a:p>
            <a:pPr lvl="1"/>
            <a:r>
              <a:rPr lang="hu-HU" dirty="0" smtClean="0"/>
              <a:t>soha nem volt jellemző</a:t>
            </a:r>
          </a:p>
          <a:p>
            <a:pPr lvl="1"/>
            <a:r>
              <a:rPr lang="hu-HU" dirty="0" smtClean="0"/>
              <a:t>egyre kevésbé jellemző</a:t>
            </a:r>
          </a:p>
          <a:p>
            <a:pPr lvl="1"/>
            <a:r>
              <a:rPr lang="hu-HU" dirty="0" smtClean="0"/>
              <a:t>egyre kevésbé lesz jellemző</a:t>
            </a:r>
          </a:p>
          <a:p>
            <a:pPr lvl="1"/>
            <a:r>
              <a:rPr lang="hu-HU" dirty="0" smtClean="0"/>
              <a:t>nem jelenti relatív homogenitások teljes megszűntét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3793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Nincs királyi út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nincs, nem lehet és egyre kevésbé lehet egyetlen „megváltó módszer”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aktuálisan funkcionálisan adaptív és kevésbé adaptív megközelítések vannak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az oktatási ökoszisztéma evolúciója zajlik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8404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Hibrid oktatási formák (</a:t>
            </a:r>
            <a:r>
              <a:rPr lang="hu-HU" dirty="0" err="1" smtClean="0"/>
              <a:t>blended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online és offline oktatási terek integrációs formái (Csillik, 2017)</a:t>
            </a:r>
          </a:p>
          <a:p>
            <a:endParaRPr lang="hu-HU" dirty="0"/>
          </a:p>
          <a:p>
            <a:r>
              <a:rPr lang="hu-HU" dirty="0" smtClean="0"/>
              <a:t>ennek egy fajtája a fordított tanterem (</a:t>
            </a:r>
            <a:r>
              <a:rPr lang="nl-NL" dirty="0"/>
              <a:t>Jonathan Bergmann és Aaron </a:t>
            </a:r>
            <a:r>
              <a:rPr lang="nl-NL" dirty="0" smtClean="0"/>
              <a:t>Sams</a:t>
            </a:r>
            <a:r>
              <a:rPr lang="hu-HU" dirty="0" smtClean="0"/>
              <a:t>, 2012; Csillik, 2017)</a:t>
            </a:r>
          </a:p>
          <a:p>
            <a:endParaRPr lang="hu-HU" dirty="0"/>
          </a:p>
          <a:p>
            <a:r>
              <a:rPr lang="hu-HU" dirty="0" smtClean="0"/>
              <a:t>nem előzmények nélküli ez sem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5218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Érdemes elolvasni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 smtClean="0"/>
          </a:p>
          <a:p>
            <a:pPr marL="50800" indent="0">
              <a:buNone/>
            </a:pPr>
            <a:r>
              <a:rPr lang="hu-HU" dirty="0" smtClean="0"/>
              <a:t>RADÓ PÉTER (2018). </a:t>
            </a:r>
            <a:r>
              <a:rPr lang="hu-HU" i="1" dirty="0" smtClean="0"/>
              <a:t>Az iskola jövője. </a:t>
            </a:r>
            <a:r>
              <a:rPr lang="hu-HU" dirty="0" smtClean="0"/>
              <a:t>Budapest: Kossuth Kiadó.</a:t>
            </a:r>
          </a:p>
          <a:p>
            <a:pPr marL="50800" indent="0">
              <a:buNone/>
            </a:pPr>
            <a:endParaRPr lang="hu-HU" dirty="0"/>
          </a:p>
          <a:p>
            <a:pPr marL="50800" indent="0">
              <a:buNone/>
            </a:pPr>
            <a:r>
              <a:rPr lang="hu-HU" dirty="0" smtClean="0"/>
              <a:t>(oktatási ökoszisztéma: </a:t>
            </a:r>
            <a:r>
              <a:rPr lang="hu-HU" dirty="0" err="1" smtClean="0"/>
              <a:t>Setényi</a:t>
            </a:r>
            <a:r>
              <a:rPr lang="hu-HU" dirty="0" smtClean="0"/>
              <a:t> J., Radó P. etc.)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87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Néhány szó a fordított tanteremről</a:t>
            </a:r>
            <a:endParaRPr dirty="0"/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0" dirty="0" smtClean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5</a:t>
            </a:r>
            <a:endParaRPr sz="20000" dirty="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678689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Flip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fordított tükrözött, de még inkább „fricskáz” (csavarunk a dolgon egyet; „megspékeljük”)</a:t>
            </a:r>
          </a:p>
          <a:p>
            <a:endParaRPr lang="hu-HU" dirty="0"/>
          </a:p>
          <a:p>
            <a:r>
              <a:rPr lang="hu-HU" dirty="0" smtClean="0"/>
              <a:t>online és offline, egyéni és társas tevékenységek váltakozása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389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6024" y="530725"/>
            <a:ext cx="3374657" cy="1028700"/>
          </a:xfrm>
        </p:spPr>
        <p:txBody>
          <a:bodyPr/>
          <a:lstStyle/>
          <a:p>
            <a:r>
              <a:rPr lang="hu-HU" dirty="0" smtClean="0"/>
              <a:t>Cél, tartalom, technika/médium, módszer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46025" y="1483568"/>
            <a:ext cx="7774040" cy="3718248"/>
          </a:xfrm>
        </p:spPr>
        <p:txBody>
          <a:bodyPr>
            <a:normAutofit fontScale="77500" lnSpcReduction="20000"/>
          </a:bodyPr>
          <a:lstStyle/>
          <a:p>
            <a:r>
              <a:rPr lang="hu-HU" sz="2200" dirty="0" smtClean="0"/>
              <a:t>oktatás – tanulás és tanítás interakciója; a diák reagál a tanárra, a tanár a diákra és viszont (vagy: a tanár a diákra, a diák a tanárra stb.); körkörös interaktív folyamat </a:t>
            </a:r>
          </a:p>
          <a:p>
            <a:endParaRPr lang="hu-HU" sz="2200" dirty="0" smtClean="0"/>
          </a:p>
          <a:p>
            <a:r>
              <a:rPr lang="hu-HU" sz="2200" dirty="0" smtClean="0"/>
              <a:t>mindig több (kellene, hogy legyen), mint az egyedül végzett tanulás maga</a:t>
            </a:r>
          </a:p>
          <a:p>
            <a:pPr lvl="1"/>
            <a:r>
              <a:rPr lang="hu-HU" sz="2200" dirty="0" smtClean="0"/>
              <a:t>rendszeres, szisztematikus, elmélet által megalapozott, strukturált</a:t>
            </a:r>
          </a:p>
          <a:p>
            <a:r>
              <a:rPr lang="hu-HU" sz="2200" dirty="0" smtClean="0"/>
              <a:t>de feltétlenül minden elemében </a:t>
            </a:r>
            <a:r>
              <a:rPr lang="hu-HU" sz="2200" i="1" dirty="0" smtClean="0"/>
              <a:t>más</a:t>
            </a:r>
            <a:r>
              <a:rPr lang="hu-HU" sz="2200" dirty="0" smtClean="0"/>
              <a:t>, mint az önálló tanulás</a:t>
            </a:r>
          </a:p>
          <a:p>
            <a:endParaRPr lang="hu-HU" sz="2200" dirty="0"/>
          </a:p>
          <a:p>
            <a:r>
              <a:rPr lang="hu-HU" sz="2200" dirty="0" smtClean="0"/>
              <a:t>abban az elgondolásban felépített, hogy </a:t>
            </a:r>
          </a:p>
          <a:p>
            <a:pPr lvl="1"/>
            <a:r>
              <a:rPr lang="hu-HU" sz="2200" dirty="0" smtClean="0"/>
              <a:t>hatékonyabb</a:t>
            </a:r>
          </a:p>
          <a:p>
            <a:pPr lvl="1"/>
            <a:r>
              <a:rPr lang="hu-HU" sz="2200" dirty="0" smtClean="0"/>
              <a:t>mélyebb </a:t>
            </a:r>
          </a:p>
          <a:p>
            <a:pPr lvl="1"/>
            <a:r>
              <a:rPr lang="hu-HU" sz="2200" dirty="0" smtClean="0"/>
              <a:t>szélesebben a személyiség egészére 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31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</a:t>
            </a:r>
            <a:r>
              <a:rPr lang="hu-HU" dirty="0" smtClean="0"/>
              <a:t>asználata és annak hatékonysága függ például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16429" y="1749491"/>
            <a:ext cx="7870396" cy="3088432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 pedagógiai céltól, a kialakítandó készségektől</a:t>
            </a:r>
          </a:p>
          <a:p>
            <a:r>
              <a:rPr lang="hu-HU" dirty="0" smtClean="0"/>
              <a:t>a tananyagtól</a:t>
            </a:r>
          </a:p>
          <a:p>
            <a:r>
              <a:rPr lang="hu-HU" dirty="0" smtClean="0"/>
              <a:t>a technikai és kommunikációs lehetőségektől</a:t>
            </a:r>
          </a:p>
          <a:p>
            <a:r>
              <a:rPr lang="hu-HU" dirty="0" smtClean="0"/>
              <a:t>a tanár felkészültségétől</a:t>
            </a:r>
          </a:p>
          <a:p>
            <a:r>
              <a:rPr lang="hu-HU" dirty="0" smtClean="0"/>
              <a:t>a tanulók tanulási kultúrájától, stílusától</a:t>
            </a:r>
          </a:p>
          <a:p>
            <a:r>
              <a:rPr lang="hu-HU" dirty="0" smtClean="0"/>
              <a:t>az oktatás egyéni és társas aspektusainak jellemzőitől az adott tanulócsoportban (Bodnár 2017 és Daruka, 2017 nyomán)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229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Előnyök és hátrányok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---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3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endParaRPr lang="hu-HU" dirty="0" smtClean="0"/>
          </a:p>
          <a:p>
            <a:pPr marL="50800" indent="0" algn="ctr">
              <a:buNone/>
            </a:pPr>
            <a:r>
              <a:rPr lang="hu-HU" dirty="0" smtClean="0"/>
              <a:t>Köszönöm a </a:t>
            </a:r>
            <a:r>
              <a:rPr lang="hu-HU" dirty="0"/>
              <a:t>f</a:t>
            </a:r>
            <a:r>
              <a:rPr lang="hu-HU" dirty="0" smtClean="0"/>
              <a:t>igyelmet! </a:t>
            </a:r>
          </a:p>
          <a:p>
            <a:pPr marL="50800" indent="0" algn="ctr">
              <a:buNone/>
            </a:pPr>
            <a:endParaRPr lang="hu-HU" dirty="0"/>
          </a:p>
          <a:p>
            <a:pPr marL="50800" indent="0" algn="ctr">
              <a:buNone/>
            </a:pPr>
            <a:r>
              <a:rPr lang="hu-HU" dirty="0" smtClean="0"/>
              <a:t>gyori.janos@ppk.elte.hu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765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tanulás alapjai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maga a tanulási tevékenység</a:t>
            </a:r>
          </a:p>
          <a:p>
            <a:pPr lvl="1"/>
            <a:r>
              <a:rPr lang="hu-HU" sz="2400" dirty="0" smtClean="0"/>
              <a:t>az elsajátítandó tudásanyag megértése</a:t>
            </a:r>
          </a:p>
          <a:p>
            <a:endParaRPr lang="hu-HU" dirty="0"/>
          </a:p>
          <a:p>
            <a:r>
              <a:rPr lang="hu-HU" dirty="0" smtClean="0"/>
              <a:t>a tanulás mint folyamat felépítése</a:t>
            </a:r>
          </a:p>
          <a:p>
            <a:pPr lvl="1"/>
            <a:r>
              <a:rPr lang="hu-HU" sz="2600" dirty="0" smtClean="0"/>
              <a:t>a tanulásnak mint távoli célokért is. hosszú távon zajló, összetett folyamatnak a megértése, megszervezésének, megtervezésének képessége; egyfajta </a:t>
            </a:r>
            <a:r>
              <a:rPr lang="hu-HU" sz="2600" dirty="0" err="1" smtClean="0"/>
              <a:t>metamegértés</a:t>
            </a:r>
            <a:endParaRPr lang="hu-HU" sz="2600" dirty="0" smtClean="0"/>
          </a:p>
          <a:p>
            <a:pPr lvl="1"/>
            <a:r>
              <a:rPr lang="hu-HU" sz="2600" dirty="0" smtClean="0"/>
              <a:t>nagyon ritkán képes rá maga a tanuló</a:t>
            </a:r>
          </a:p>
          <a:p>
            <a:pPr marL="965200" lvl="2" indent="0">
              <a:buNone/>
            </a:pPr>
            <a:r>
              <a:rPr lang="hu-HU" sz="2600" dirty="0" smtClean="0"/>
              <a:t>	- </a:t>
            </a:r>
            <a:r>
              <a:rPr lang="hu-HU" sz="2600" dirty="0" err="1" smtClean="0"/>
              <a:t>self</a:t>
            </a:r>
            <a:r>
              <a:rPr lang="hu-HU" sz="2600" dirty="0" smtClean="0"/>
              <a:t> made man-</a:t>
            </a:r>
            <a:r>
              <a:rPr lang="hu-HU" sz="2600" dirty="0" err="1" smtClean="0"/>
              <a:t>ek</a:t>
            </a:r>
            <a:endParaRPr lang="hu-HU" sz="2600" dirty="0" smtClean="0"/>
          </a:p>
          <a:p>
            <a:pPr marL="965200" lvl="2" indent="0">
              <a:buNone/>
            </a:pPr>
            <a:r>
              <a:rPr lang="hu-HU" sz="2600" dirty="0" smtClean="0"/>
              <a:t>	- önmagukat edző sportolók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val="2768297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oktatás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társas aktivitás</a:t>
            </a:r>
          </a:p>
          <a:p>
            <a:endParaRPr lang="hu-HU" dirty="0"/>
          </a:p>
          <a:p>
            <a:r>
              <a:rPr lang="hu-HU" dirty="0" smtClean="0"/>
              <a:t>nem pótolja az egyén tanulási tevékenységét</a:t>
            </a:r>
          </a:p>
          <a:p>
            <a:endParaRPr lang="hu-HU" dirty="0"/>
          </a:p>
          <a:p>
            <a:r>
              <a:rPr lang="hu-HU" dirty="0" smtClean="0"/>
              <a:t>aminek ugyancsak megvannak a maga előnyei</a:t>
            </a:r>
          </a:p>
          <a:p>
            <a:endParaRPr lang="hu-HU" dirty="0"/>
          </a:p>
          <a:p>
            <a:r>
              <a:rPr lang="hu-HU" dirty="0" smtClean="0"/>
              <a:t>a kettő nem zárja ki egymást, bár sokaknak, sokszor úgy tűnik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718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Korábbi egyszerű kísérletek 1.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46025" y="1679510"/>
            <a:ext cx="7540800" cy="3391677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ilyen volt például a házi feladat</a:t>
            </a:r>
          </a:p>
          <a:p>
            <a:pPr lvl="1"/>
            <a:r>
              <a:rPr lang="hu-HU" dirty="0" smtClean="0"/>
              <a:t>a tanár az osztályban oktatta a diákokat</a:t>
            </a:r>
          </a:p>
          <a:p>
            <a:pPr lvl="1"/>
            <a:r>
              <a:rPr lang="hu-HU" dirty="0" smtClean="0"/>
              <a:t>a gyakorlás otthon, egyénileg történt</a:t>
            </a:r>
          </a:p>
          <a:p>
            <a:pPr lvl="1"/>
            <a:r>
              <a:rPr lang="hu-HU" dirty="0" smtClean="0"/>
              <a:t>a házi feladat a tanárnak is visszajelzést jelentett a társas és az egyéni munka hatékonyságáról</a:t>
            </a:r>
          </a:p>
          <a:p>
            <a:endParaRPr lang="hu-HU" dirty="0"/>
          </a:p>
          <a:p>
            <a:r>
              <a:rPr lang="hu-HU" dirty="0" smtClean="0"/>
              <a:t>de ilyen a kötelező olvasmány is, amit </a:t>
            </a:r>
          </a:p>
          <a:p>
            <a:pPr lvl="1"/>
            <a:r>
              <a:rPr lang="hu-HU" dirty="0" smtClean="0"/>
              <a:t>elvileg egyedül, otthon olvas fel a gyerek</a:t>
            </a:r>
          </a:p>
          <a:p>
            <a:pPr lvl="1"/>
            <a:r>
              <a:rPr lang="hu-HU" dirty="0" smtClean="0"/>
              <a:t>és az osztálytársaival dolgozzák fel a tanteremben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163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Korábbi egyszerű kísérletek </a:t>
            </a:r>
            <a:r>
              <a:rPr lang="hu-HU" dirty="0" smtClean="0"/>
              <a:t>2.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de ilyen a felsőoktatásban is a szemináriumi tevékenységek némely típusa</a:t>
            </a:r>
          </a:p>
          <a:p>
            <a:endParaRPr lang="hu-HU" dirty="0" smtClean="0"/>
          </a:p>
          <a:p>
            <a:pPr lvl="1"/>
            <a:r>
              <a:rPr lang="hu-HU" sz="2400" dirty="0" smtClean="0"/>
              <a:t>önálló irodalomkutatás és/vagy szövegfeldolgozás</a:t>
            </a:r>
          </a:p>
          <a:p>
            <a:pPr lvl="1"/>
            <a:r>
              <a:rPr lang="hu-HU" sz="2400" dirty="0" smtClean="0"/>
              <a:t>referátum</a:t>
            </a:r>
          </a:p>
          <a:p>
            <a:pPr lvl="1"/>
            <a:r>
              <a:rPr lang="hu-HU" sz="2400" dirty="0" smtClean="0"/>
              <a:t>korreferátum</a:t>
            </a:r>
          </a:p>
          <a:p>
            <a:pPr lvl="1"/>
            <a:r>
              <a:rPr lang="hu-HU" sz="2400" dirty="0" smtClean="0"/>
              <a:t>csoportos reakciók a témára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4610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6025" y="530725"/>
            <a:ext cx="3444636" cy="1028700"/>
          </a:xfrm>
        </p:spPr>
        <p:txBody>
          <a:bodyPr/>
          <a:lstStyle/>
          <a:p>
            <a:r>
              <a:rPr lang="hu-HU" dirty="0" smtClean="0"/>
              <a:t>Vagyis a kérdés az, hogy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vajon </a:t>
            </a:r>
            <a:r>
              <a:rPr lang="hu-HU" dirty="0"/>
              <a:t>hogyan lehetne a </a:t>
            </a:r>
            <a:r>
              <a:rPr lang="hu-HU" dirty="0" smtClean="0"/>
              <a:t>kettőt a mai igényeknek (= a jövőbeni társadalmak és egyének kívánatos képességrendszerei kialakításának) megfelelően hatékonyan integrálni</a:t>
            </a:r>
          </a:p>
          <a:p>
            <a:pPr marL="50800" indent="0">
              <a:buNone/>
            </a:pPr>
            <a:endParaRPr lang="hu-HU" dirty="0" smtClean="0"/>
          </a:p>
          <a:p>
            <a:pPr lvl="1"/>
            <a:r>
              <a:rPr lang="hu-HU" dirty="0" smtClean="0"/>
              <a:t>az előnyeiket </a:t>
            </a:r>
            <a:r>
              <a:rPr lang="hu-HU" dirty="0" err="1" smtClean="0"/>
              <a:t>szinergikusan</a:t>
            </a:r>
            <a:r>
              <a:rPr lang="hu-HU" dirty="0" smtClean="0"/>
              <a:t> összekapcsolni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a gyengéiket/hátrányaikat a másik forma előnyei által csökkenteni, háttérbe szorítani?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101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 tulajdonképpen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Miről is van szó? </a:t>
            </a:r>
          </a:p>
          <a:p>
            <a:pPr marL="50800" indent="0">
              <a:buNone/>
            </a:pPr>
            <a:endParaRPr lang="hu-HU" dirty="0" smtClean="0"/>
          </a:p>
          <a:p>
            <a:r>
              <a:rPr lang="hu-HU" dirty="0" smtClean="0"/>
              <a:t>És miért is van erre az összekapcsolásra szükség? </a:t>
            </a:r>
          </a:p>
          <a:p>
            <a:endParaRPr lang="hu-HU" dirty="0"/>
          </a:p>
          <a:p>
            <a:r>
              <a:rPr lang="hu-HU" dirty="0" smtClean="0"/>
              <a:t>társadalom- és oktatástörténeti kontextus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613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964</Words>
  <Application>Microsoft Office PowerPoint</Application>
  <PresentationFormat>Diavetítés a képernyőre (16:9 oldalarány)</PresentationFormat>
  <Paragraphs>207</Paragraphs>
  <Slides>32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6" baseType="lpstr">
      <vt:lpstr>Roboto Slab</vt:lpstr>
      <vt:lpstr>Nixie One</vt:lpstr>
      <vt:lpstr>Arial</vt:lpstr>
      <vt:lpstr>Warwick template</vt:lpstr>
      <vt:lpstr>  Dr. habil. Gordon Győri János ELTE PPK Interkulturális Pszichológiai és Pedagógiai Intézet   Megfordított tanítás, fordított tanulás – régi módszer új köntösben?</vt:lpstr>
      <vt:lpstr>Oktatás;  tanítás, tanulás</vt:lpstr>
      <vt:lpstr>Cél, tartalom, technika/médium, módszer</vt:lpstr>
      <vt:lpstr>A tanulás alapjai</vt:lpstr>
      <vt:lpstr>Az oktatás</vt:lpstr>
      <vt:lpstr>Korábbi egyszerű kísérletek 1.</vt:lpstr>
      <vt:lpstr>Korábbi egyszerű kísérletek 2.</vt:lpstr>
      <vt:lpstr>Vagyis a kérdés az, hogy</vt:lpstr>
      <vt:lpstr>De tulajdonképpen</vt:lpstr>
      <vt:lpstr>Történeti kontextus</vt:lpstr>
      <vt:lpstr>Tanulás, tanítás; oktatás; formális oktatás a tömegoktatás korában</vt:lpstr>
      <vt:lpstr>A tömegoktatás</vt:lpstr>
      <vt:lpstr>Az emberi/társadalmi fejlődésben játszott szerepe, értéke</vt:lpstr>
      <vt:lpstr>De a világ megváltozott, és nagy mértékben változik</vt:lpstr>
      <vt:lpstr>Az egyszerű, egyelemű változtatások</vt:lpstr>
      <vt:lpstr>Nagyon sok új kihívás, lehetőség, cél van</vt:lpstr>
      <vt:lpstr>Innen és onnan átemelni, integrálni elemeket</vt:lpstr>
      <vt:lpstr>PowerPoint-bemutató</vt:lpstr>
      <vt:lpstr>PowerPoint-bemutató</vt:lpstr>
      <vt:lpstr>PowerPoint-bemutató</vt:lpstr>
      <vt:lpstr>Az oktatási tevékenység evolúciója</vt:lpstr>
      <vt:lpstr>Oktatási formák evolúciója</vt:lpstr>
      <vt:lpstr>Az evolúció útja</vt:lpstr>
      <vt:lpstr>Alapvető törvényszerűség</vt:lpstr>
      <vt:lpstr>Nincs királyi út</vt:lpstr>
      <vt:lpstr>Hibrid oktatási formák (blended learning)</vt:lpstr>
      <vt:lpstr>Érdemes elolvasni</vt:lpstr>
      <vt:lpstr>Néhány szó a fordított tanteremről</vt:lpstr>
      <vt:lpstr>Flip</vt:lpstr>
      <vt:lpstr>Használata és annak hatékonysága függ például</vt:lpstr>
      <vt:lpstr>Előnyök és hátrányok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User</dc:creator>
  <cp:lastModifiedBy>Tanulo</cp:lastModifiedBy>
  <cp:revision>27</cp:revision>
  <dcterms:modified xsi:type="dcterms:W3CDTF">2018-02-19T14:45:34Z</dcterms:modified>
</cp:coreProperties>
</file>