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9"/>
  </p:notesMasterIdLst>
  <p:sldIdLst>
    <p:sldId id="256" r:id="rId3"/>
    <p:sldId id="364" r:id="rId4"/>
    <p:sldId id="286" r:id="rId5"/>
    <p:sldId id="363" r:id="rId6"/>
    <p:sldId id="365" r:id="rId7"/>
    <p:sldId id="376" r:id="rId8"/>
    <p:sldId id="377" r:id="rId9"/>
    <p:sldId id="366" r:id="rId10"/>
    <p:sldId id="367" r:id="rId11"/>
    <p:sldId id="375" r:id="rId12"/>
    <p:sldId id="369" r:id="rId13"/>
    <p:sldId id="370" r:id="rId14"/>
    <p:sldId id="371" r:id="rId15"/>
    <p:sldId id="373" r:id="rId16"/>
    <p:sldId id="374" r:id="rId17"/>
    <p:sldId id="362" r:id="rId1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224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okumenty\Work\Erasmus_Madarsko\Madrid\Dotazni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okumenty\Work\Erasmus_Madarsko\Madrid\Dotazni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0b57a79a9b2fcf0c/Flip-IT/Content_Export_flip-it-survey-O1A2_AAA.xlsb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okumenty\Work\Erasmus_Madarsko\Madrid\Dotazni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okumenty\Work\Erasmus_Madarsko\Madrid\Dotazni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okumenty\Work\Erasmus_Madarsko\Madrid\Dotazni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99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5358459532592698E-3"/>
                  <c:y val="3.324718734030848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548600174978122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vocational high school</c:v>
                </c:pt>
                <c:pt idx="1">
                  <c:v>upper secondary school</c:v>
                </c:pt>
                <c:pt idx="2">
                  <c:v>lower vocational school</c:v>
                </c:pt>
                <c:pt idx="3">
                  <c:v>adult VET</c:v>
                </c:pt>
                <c:pt idx="4">
                  <c:v>primary school</c:v>
                </c:pt>
                <c:pt idx="5">
                  <c:v>secondary school</c:v>
                </c:pt>
              </c:strCache>
            </c:strRef>
          </c:cat>
          <c:val>
            <c:numRef>
              <c:f>List1!$B$2:$B$7</c:f>
              <c:numCache>
                <c:formatCode>0%</c:formatCode>
                <c:ptCount val="6"/>
                <c:pt idx="0">
                  <c:v>0.43</c:v>
                </c:pt>
                <c:pt idx="1">
                  <c:v>0.22</c:v>
                </c:pt>
                <c:pt idx="2">
                  <c:v>0.2</c:v>
                </c:pt>
                <c:pt idx="3">
                  <c:v>0.09</c:v>
                </c:pt>
                <c:pt idx="4">
                  <c:v>0.04</c:v>
                </c:pt>
                <c:pt idx="5">
                  <c:v>0.02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93380920"/>
        <c:axId val="293377784"/>
      </c:barChart>
      <c:catAx>
        <c:axId val="293380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377784"/>
        <c:crosses val="autoZero"/>
        <c:auto val="1"/>
        <c:lblAlgn val="ctr"/>
        <c:lblOffset val="100"/>
        <c:noMultiLvlLbl val="0"/>
      </c:catAx>
      <c:valAx>
        <c:axId val="29337778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38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List1!$B$82</c:f>
              <c:strCache>
                <c:ptCount val="1"/>
                <c:pt idx="0">
                  <c:v>I have my own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List1!$C$81:$F$81</c:f>
              <c:strCache>
                <c:ptCount val="4"/>
                <c:pt idx="0">
                  <c:v>PC with internet</c:v>
                </c:pt>
                <c:pt idx="1">
                  <c:v>digital camera</c:v>
                </c:pt>
                <c:pt idx="2">
                  <c:v>drawing tablet</c:v>
                </c:pt>
                <c:pt idx="3">
                  <c:v>tablet</c:v>
                </c:pt>
              </c:strCache>
            </c:strRef>
          </c:cat>
          <c:val>
            <c:numRef>
              <c:f>List1!$C$82:$F$82</c:f>
              <c:numCache>
                <c:formatCode>General</c:formatCode>
                <c:ptCount val="4"/>
                <c:pt idx="0">
                  <c:v>3</c:v>
                </c:pt>
                <c:pt idx="1">
                  <c:v>8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List1!$B$83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List1!$C$81:$F$81</c:f>
              <c:strCache>
                <c:ptCount val="4"/>
                <c:pt idx="0">
                  <c:v>PC with internet</c:v>
                </c:pt>
                <c:pt idx="1">
                  <c:v>digital camera</c:v>
                </c:pt>
                <c:pt idx="2">
                  <c:v>drawing tablet</c:v>
                </c:pt>
                <c:pt idx="3">
                  <c:v>tablet</c:v>
                </c:pt>
              </c:strCache>
            </c:strRef>
          </c:cat>
          <c:val>
            <c:numRef>
              <c:f>List1!$C$83:$F$83</c:f>
              <c:numCache>
                <c:formatCode>General</c:formatCode>
                <c:ptCount val="4"/>
                <c:pt idx="0">
                  <c:v>3</c:v>
                </c:pt>
                <c:pt idx="1">
                  <c:v>10</c:v>
                </c:pt>
                <c:pt idx="2">
                  <c:v>31</c:v>
                </c:pt>
                <c:pt idx="3">
                  <c:v>27</c:v>
                </c:pt>
              </c:numCache>
            </c:numRef>
          </c:val>
        </c:ser>
        <c:ser>
          <c:idx val="2"/>
          <c:order val="2"/>
          <c:tx>
            <c:strRef>
              <c:f>List1!$B$84</c:f>
              <c:strCache>
                <c:ptCount val="1"/>
                <c:pt idx="0">
                  <c:v>Yes, always, for all teachers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List1!$C$81:$F$81</c:f>
              <c:strCache>
                <c:ptCount val="4"/>
                <c:pt idx="0">
                  <c:v>PC with internet</c:v>
                </c:pt>
                <c:pt idx="1">
                  <c:v>digital camera</c:v>
                </c:pt>
                <c:pt idx="2">
                  <c:v>drawing tablet</c:v>
                </c:pt>
                <c:pt idx="3">
                  <c:v>tablet</c:v>
                </c:pt>
              </c:strCache>
            </c:strRef>
          </c:cat>
          <c:val>
            <c:numRef>
              <c:f>List1!$C$84:$F$84</c:f>
              <c:numCache>
                <c:formatCode>General</c:formatCode>
                <c:ptCount val="4"/>
                <c:pt idx="0">
                  <c:v>40</c:v>
                </c:pt>
                <c:pt idx="1">
                  <c:v>18</c:v>
                </c:pt>
                <c:pt idx="2">
                  <c:v>6</c:v>
                </c:pt>
                <c:pt idx="3">
                  <c:v>6</c:v>
                </c:pt>
              </c:numCache>
            </c:numRef>
          </c:val>
        </c:ser>
        <c:ser>
          <c:idx val="3"/>
          <c:order val="3"/>
          <c:tx>
            <c:strRef>
              <c:f>List1!$B$85</c:f>
              <c:strCache>
                <c:ptCount val="1"/>
                <c:pt idx="0">
                  <c:v>Yes, but difficult to get it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List1!$C$81:$F$81</c:f>
              <c:strCache>
                <c:ptCount val="4"/>
                <c:pt idx="0">
                  <c:v>PC with internet</c:v>
                </c:pt>
                <c:pt idx="1">
                  <c:v>digital camera</c:v>
                </c:pt>
                <c:pt idx="2">
                  <c:v>drawing tablet</c:v>
                </c:pt>
                <c:pt idx="3">
                  <c:v>tablet</c:v>
                </c:pt>
              </c:strCache>
            </c:strRef>
          </c:cat>
          <c:val>
            <c:numRef>
              <c:f>List1!$C$85:$F$85</c:f>
              <c:numCache>
                <c:formatCode>General</c:formatCode>
                <c:ptCount val="4"/>
                <c:pt idx="0">
                  <c:v>8</c:v>
                </c:pt>
                <c:pt idx="1">
                  <c:v>18</c:v>
                </c:pt>
                <c:pt idx="2">
                  <c:v>13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1332392"/>
        <c:axId val="341330432"/>
      </c:barChart>
      <c:catAx>
        <c:axId val="341332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1330432"/>
        <c:crosses val="autoZero"/>
        <c:auto val="1"/>
        <c:lblAlgn val="ctr"/>
        <c:lblOffset val="100"/>
        <c:noMultiLvlLbl val="0"/>
      </c:catAx>
      <c:valAx>
        <c:axId val="341330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1332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List1!$B$95</c:f>
              <c:strCache>
                <c:ptCount val="1"/>
                <c:pt idx="0">
                  <c:v>For every lesson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List1!$C$94:$F$94</c:f>
              <c:strCache>
                <c:ptCount val="4"/>
                <c:pt idx="0">
                  <c:v>Presentation set (computer + projector)</c:v>
                </c:pt>
                <c:pt idx="1">
                  <c:v>Interactive board</c:v>
                </c:pt>
                <c:pt idx="2">
                  <c:v>High speed internet access</c:v>
                </c:pt>
                <c:pt idx="3">
                  <c:v>Poor internet access</c:v>
                </c:pt>
              </c:strCache>
            </c:strRef>
          </c:cat>
          <c:val>
            <c:numRef>
              <c:f>List1!$C$95:$F$95</c:f>
              <c:numCache>
                <c:formatCode>General</c:formatCode>
                <c:ptCount val="4"/>
                <c:pt idx="0">
                  <c:v>34</c:v>
                </c:pt>
                <c:pt idx="1">
                  <c:v>18</c:v>
                </c:pt>
                <c:pt idx="2">
                  <c:v>26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List1!$B$96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List1!$C$94:$F$94</c:f>
              <c:strCache>
                <c:ptCount val="4"/>
                <c:pt idx="0">
                  <c:v>Presentation set (computer + projector)</c:v>
                </c:pt>
                <c:pt idx="1">
                  <c:v>Interactive board</c:v>
                </c:pt>
                <c:pt idx="2">
                  <c:v>High speed internet access</c:v>
                </c:pt>
                <c:pt idx="3">
                  <c:v>Poor internet access</c:v>
                </c:pt>
              </c:strCache>
            </c:strRef>
          </c:cat>
          <c:val>
            <c:numRef>
              <c:f>List1!$C$96:$F$96</c:f>
              <c:numCache>
                <c:formatCode>General</c:formatCode>
                <c:ptCount val="4"/>
                <c:pt idx="0">
                  <c:v>3</c:v>
                </c:pt>
                <c:pt idx="1">
                  <c:v>12</c:v>
                </c:pt>
                <c:pt idx="2">
                  <c:v>7</c:v>
                </c:pt>
                <c:pt idx="3">
                  <c:v>21</c:v>
                </c:pt>
              </c:numCache>
            </c:numRef>
          </c:val>
        </c:ser>
        <c:ser>
          <c:idx val="2"/>
          <c:order val="2"/>
          <c:tx>
            <c:strRef>
              <c:f>List1!$B$97</c:f>
              <c:strCache>
                <c:ptCount val="1"/>
                <c:pt idx="0">
                  <c:v>Occasionally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cat>
            <c:strRef>
              <c:f>List1!$C$94:$F$94</c:f>
              <c:strCache>
                <c:ptCount val="4"/>
                <c:pt idx="0">
                  <c:v>Presentation set (computer + projector)</c:v>
                </c:pt>
                <c:pt idx="1">
                  <c:v>Interactive board</c:v>
                </c:pt>
                <c:pt idx="2">
                  <c:v>High speed internet access</c:v>
                </c:pt>
                <c:pt idx="3">
                  <c:v>Poor internet access</c:v>
                </c:pt>
              </c:strCache>
            </c:strRef>
          </c:cat>
          <c:val>
            <c:numRef>
              <c:f>List1!$C$97:$F$97</c:f>
              <c:numCache>
                <c:formatCode>General</c:formatCode>
                <c:ptCount val="4"/>
                <c:pt idx="0">
                  <c:v>11</c:v>
                </c:pt>
                <c:pt idx="1">
                  <c:v>19</c:v>
                </c:pt>
                <c:pt idx="2">
                  <c:v>11</c:v>
                </c:pt>
                <c:pt idx="3">
                  <c:v>25</c:v>
                </c:pt>
              </c:numCache>
            </c:numRef>
          </c:val>
        </c:ser>
        <c:ser>
          <c:idx val="3"/>
          <c:order val="3"/>
          <c:tx>
            <c:strRef>
              <c:f>List1!$B$98</c:f>
              <c:strCache>
                <c:ptCount val="1"/>
                <c:pt idx="0">
                  <c:v>Only for IT lessons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List1!$C$94:$F$94</c:f>
              <c:strCache>
                <c:ptCount val="4"/>
                <c:pt idx="0">
                  <c:v>Presentation set (computer + projector)</c:v>
                </c:pt>
                <c:pt idx="1">
                  <c:v>Interactive board</c:v>
                </c:pt>
                <c:pt idx="2">
                  <c:v>High speed internet access</c:v>
                </c:pt>
                <c:pt idx="3">
                  <c:v>Poor internet access</c:v>
                </c:pt>
              </c:strCache>
            </c:strRef>
          </c:cat>
          <c:val>
            <c:numRef>
              <c:f>List1!$C$98:$F$98</c:f>
              <c:numCache>
                <c:formatCode>General</c:formatCode>
                <c:ptCount val="4"/>
                <c:pt idx="0">
                  <c:v>6</c:v>
                </c:pt>
                <c:pt idx="1">
                  <c:v>5</c:v>
                </c:pt>
                <c:pt idx="2">
                  <c:v>10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1333176"/>
        <c:axId val="341333568"/>
      </c:barChart>
      <c:catAx>
        <c:axId val="341333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1333568"/>
        <c:crosses val="autoZero"/>
        <c:auto val="1"/>
        <c:lblAlgn val="ctr"/>
        <c:lblOffset val="100"/>
        <c:noMultiLvlLbl val="0"/>
      </c:catAx>
      <c:valAx>
        <c:axId val="341333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1333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List1!$B$109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List1!$C$108:$G$108</c:f>
              <c:strCache>
                <c:ptCount val="5"/>
                <c:pt idx="0">
                  <c:v>PC</c:v>
                </c:pt>
                <c:pt idx="1">
                  <c:v>camera</c:v>
                </c:pt>
                <c:pt idx="2">
                  <c:v>drawing tablet</c:v>
                </c:pt>
                <c:pt idx="3">
                  <c:v>tablet</c:v>
                </c:pt>
                <c:pt idx="4">
                  <c:v>internet</c:v>
                </c:pt>
              </c:strCache>
            </c:strRef>
          </c:cat>
          <c:val>
            <c:numRef>
              <c:f>List1!$C$109:$G$109</c:f>
              <c:numCache>
                <c:formatCode>General</c:formatCode>
                <c:ptCount val="5"/>
                <c:pt idx="0">
                  <c:v>5</c:v>
                </c:pt>
                <c:pt idx="1">
                  <c:v>34</c:v>
                </c:pt>
                <c:pt idx="2">
                  <c:v>41</c:v>
                </c:pt>
                <c:pt idx="3">
                  <c:v>38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List1!$B$110</c:f>
              <c:strCache>
                <c:ptCount val="1"/>
                <c:pt idx="0">
                  <c:v>Yes, occasionally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List1!$C$108:$G$108</c:f>
              <c:strCache>
                <c:ptCount val="5"/>
                <c:pt idx="0">
                  <c:v>PC</c:v>
                </c:pt>
                <c:pt idx="1">
                  <c:v>camera</c:v>
                </c:pt>
                <c:pt idx="2">
                  <c:v>drawing tablet</c:v>
                </c:pt>
                <c:pt idx="3">
                  <c:v>tablet</c:v>
                </c:pt>
                <c:pt idx="4">
                  <c:v>internet</c:v>
                </c:pt>
              </c:strCache>
            </c:strRef>
          </c:cat>
          <c:val>
            <c:numRef>
              <c:f>List1!$C$110:$G$110</c:f>
              <c:numCache>
                <c:formatCode>General</c:formatCode>
                <c:ptCount val="5"/>
                <c:pt idx="0">
                  <c:v>29</c:v>
                </c:pt>
                <c:pt idx="1">
                  <c:v>16</c:v>
                </c:pt>
                <c:pt idx="2">
                  <c:v>11</c:v>
                </c:pt>
                <c:pt idx="3">
                  <c:v>13</c:v>
                </c:pt>
                <c:pt idx="4">
                  <c:v>24</c:v>
                </c:pt>
              </c:numCache>
            </c:numRef>
          </c:val>
        </c:ser>
        <c:ser>
          <c:idx val="2"/>
          <c:order val="2"/>
          <c:tx>
            <c:strRef>
              <c:f>List1!$B$111</c:f>
              <c:strCache>
                <c:ptCount val="1"/>
                <c:pt idx="0">
                  <c:v>Yes, at any time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List1!$C$108:$G$108</c:f>
              <c:strCache>
                <c:ptCount val="5"/>
                <c:pt idx="0">
                  <c:v>PC</c:v>
                </c:pt>
                <c:pt idx="1">
                  <c:v>camera</c:v>
                </c:pt>
                <c:pt idx="2">
                  <c:v>drawing tablet</c:v>
                </c:pt>
                <c:pt idx="3">
                  <c:v>tablet</c:v>
                </c:pt>
                <c:pt idx="4">
                  <c:v>internet</c:v>
                </c:pt>
              </c:strCache>
            </c:strRef>
          </c:cat>
          <c:val>
            <c:numRef>
              <c:f>List1!$C$111:$G$111</c:f>
              <c:numCache>
                <c:formatCode>General</c:formatCode>
                <c:ptCount val="5"/>
                <c:pt idx="0">
                  <c:v>20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1329648"/>
        <c:axId val="341328080"/>
      </c:barChart>
      <c:catAx>
        <c:axId val="341329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1328080"/>
        <c:crosses val="autoZero"/>
        <c:auto val="1"/>
        <c:lblAlgn val="ctr"/>
        <c:lblOffset val="100"/>
        <c:noMultiLvlLbl val="0"/>
      </c:catAx>
      <c:valAx>
        <c:axId val="341328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1329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509036583950429"/>
          <c:y val="2.8928630149637844E-2"/>
          <c:w val="0.70429998143863659"/>
          <c:h val="0.7474453969517466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'q13'!$A$13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rgbClr val="FF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'q13'!$B$4:$I$4</c:f>
              <c:strCache>
                <c:ptCount val="8"/>
                <c:pt idx="0">
                  <c:v>Project-based learning</c:v>
                </c:pt>
                <c:pt idx="1">
                  <c:v>Collaborative learning</c:v>
                </c:pt>
                <c:pt idx="2">
                  <c:v>Cooperative learning</c:v>
                </c:pt>
                <c:pt idx="3">
                  <c:v>Problem-based learning</c:v>
                </c:pt>
                <c:pt idx="4">
                  <c:v>Inquiry-based learning</c:v>
                </c:pt>
                <c:pt idx="5">
                  <c:v>Frontal instruction</c:v>
                </c:pt>
                <c:pt idx="6">
                  <c:v>Game-based learning</c:v>
                </c:pt>
                <c:pt idx="7">
                  <c:v>Flipping the classroom</c:v>
                </c:pt>
              </c:strCache>
            </c:strRef>
          </c:cat>
          <c:val>
            <c:numRef>
              <c:f>'q13'!$B$13:$I$13</c:f>
              <c:numCache>
                <c:formatCode>0%</c:formatCode>
                <c:ptCount val="8"/>
                <c:pt idx="0">
                  <c:v>5.5555555555555552E-2</c:v>
                </c:pt>
                <c:pt idx="1">
                  <c:v>0.33333333333333331</c:v>
                </c:pt>
                <c:pt idx="2">
                  <c:v>9.2592592592592587E-2</c:v>
                </c:pt>
                <c:pt idx="3">
                  <c:v>0.16666666666666666</c:v>
                </c:pt>
                <c:pt idx="4">
                  <c:v>0.37037037037037035</c:v>
                </c:pt>
                <c:pt idx="5">
                  <c:v>5.5555555555555552E-2</c:v>
                </c:pt>
                <c:pt idx="6">
                  <c:v>0.12962962962962962</c:v>
                </c:pt>
                <c:pt idx="7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6D-4E73-95D8-FAE429AB5196}"/>
            </c:ext>
          </c:extLst>
        </c:ser>
        <c:ser>
          <c:idx val="1"/>
          <c:order val="1"/>
          <c:tx>
            <c:strRef>
              <c:f>'q13'!$A$14</c:f>
              <c:strCache>
                <c:ptCount val="1"/>
                <c:pt idx="0">
                  <c:v>Rarely, I have applied this method and I use it for an specific part of one subject</c:v>
                </c:pt>
              </c:strCache>
            </c:strRef>
          </c:tx>
          <c:spPr>
            <a:solidFill>
              <a:srgbClr val="FFC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'q13'!$B$4:$I$4</c:f>
              <c:strCache>
                <c:ptCount val="8"/>
                <c:pt idx="0">
                  <c:v>Project-based learning</c:v>
                </c:pt>
                <c:pt idx="1">
                  <c:v>Collaborative learning</c:v>
                </c:pt>
                <c:pt idx="2">
                  <c:v>Cooperative learning</c:v>
                </c:pt>
                <c:pt idx="3">
                  <c:v>Problem-based learning</c:v>
                </c:pt>
                <c:pt idx="4">
                  <c:v>Inquiry-based learning</c:v>
                </c:pt>
                <c:pt idx="5">
                  <c:v>Frontal instruction</c:v>
                </c:pt>
                <c:pt idx="6">
                  <c:v>Game-based learning</c:v>
                </c:pt>
                <c:pt idx="7">
                  <c:v>Flipping the classroom</c:v>
                </c:pt>
              </c:strCache>
            </c:strRef>
          </c:cat>
          <c:val>
            <c:numRef>
              <c:f>'q13'!$B$14:$I$14</c:f>
              <c:numCache>
                <c:formatCode>0%</c:formatCode>
                <c:ptCount val="8"/>
                <c:pt idx="0">
                  <c:v>0.31481481481481483</c:v>
                </c:pt>
                <c:pt idx="1">
                  <c:v>0.14814814814814814</c:v>
                </c:pt>
                <c:pt idx="2">
                  <c:v>0.12962962962962962</c:v>
                </c:pt>
                <c:pt idx="3">
                  <c:v>0.22222222222222221</c:v>
                </c:pt>
                <c:pt idx="4">
                  <c:v>0.25925925925925924</c:v>
                </c:pt>
                <c:pt idx="5">
                  <c:v>0.12962962962962962</c:v>
                </c:pt>
                <c:pt idx="6">
                  <c:v>0.18518518518518517</c:v>
                </c:pt>
                <c:pt idx="7">
                  <c:v>0.22222222222222221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6D-4E73-95D8-FAE429AB5196}"/>
            </c:ext>
          </c:extLst>
        </c:ser>
        <c:ser>
          <c:idx val="2"/>
          <c:order val="2"/>
          <c:tx>
            <c:strRef>
              <c:f>'q13'!$A$15</c:f>
              <c:strCache>
                <c:ptCount val="1"/>
                <c:pt idx="0">
                  <c:v>Sometimes, in some part of some subjects</c:v>
                </c:pt>
              </c:strCache>
            </c:strRef>
          </c:tx>
          <c:spPr>
            <a:solidFill>
              <a:schemeClr val="bg1">
                <a:lumMod val="75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'q13'!$B$4:$I$4</c:f>
              <c:strCache>
                <c:ptCount val="8"/>
                <c:pt idx="0">
                  <c:v>Project-based learning</c:v>
                </c:pt>
                <c:pt idx="1">
                  <c:v>Collaborative learning</c:v>
                </c:pt>
                <c:pt idx="2">
                  <c:v>Cooperative learning</c:v>
                </c:pt>
                <c:pt idx="3">
                  <c:v>Problem-based learning</c:v>
                </c:pt>
                <c:pt idx="4">
                  <c:v>Inquiry-based learning</c:v>
                </c:pt>
                <c:pt idx="5">
                  <c:v>Frontal instruction</c:v>
                </c:pt>
                <c:pt idx="6">
                  <c:v>Game-based learning</c:v>
                </c:pt>
                <c:pt idx="7">
                  <c:v>Flipping the classroom</c:v>
                </c:pt>
              </c:strCache>
            </c:strRef>
          </c:cat>
          <c:val>
            <c:numRef>
              <c:f>'q13'!$B$15:$I$15</c:f>
              <c:numCache>
                <c:formatCode>0%</c:formatCode>
                <c:ptCount val="8"/>
                <c:pt idx="0">
                  <c:v>0.3888888888888889</c:v>
                </c:pt>
                <c:pt idx="1">
                  <c:v>0.33333333333333331</c:v>
                </c:pt>
                <c:pt idx="2">
                  <c:v>0.55555555555555558</c:v>
                </c:pt>
                <c:pt idx="3">
                  <c:v>0.42592592592592593</c:v>
                </c:pt>
                <c:pt idx="4">
                  <c:v>0.24074074074074073</c:v>
                </c:pt>
                <c:pt idx="5">
                  <c:v>0.25925925925925924</c:v>
                </c:pt>
                <c:pt idx="6">
                  <c:v>0.31481481481481483</c:v>
                </c:pt>
                <c:pt idx="7">
                  <c:v>0.20370370370370369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C6D-4E73-95D8-FAE429AB5196}"/>
            </c:ext>
          </c:extLst>
        </c:ser>
        <c:ser>
          <c:idx val="3"/>
          <c:order val="3"/>
          <c:tx>
            <c:strRef>
              <c:f>'q13'!$A$16</c:f>
              <c:strCache>
                <c:ptCount val="1"/>
                <c:pt idx="0">
                  <c:v>Often, almost in every lesson</c:v>
                </c:pt>
              </c:strCache>
            </c:strRef>
          </c:tx>
          <c:spPr>
            <a:solidFill>
              <a:srgbClr val="92D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'q13'!$B$4:$I$4</c:f>
              <c:strCache>
                <c:ptCount val="8"/>
                <c:pt idx="0">
                  <c:v>Project-based learning</c:v>
                </c:pt>
                <c:pt idx="1">
                  <c:v>Collaborative learning</c:v>
                </c:pt>
                <c:pt idx="2">
                  <c:v>Cooperative learning</c:v>
                </c:pt>
                <c:pt idx="3">
                  <c:v>Problem-based learning</c:v>
                </c:pt>
                <c:pt idx="4">
                  <c:v>Inquiry-based learning</c:v>
                </c:pt>
                <c:pt idx="5">
                  <c:v>Frontal instruction</c:v>
                </c:pt>
                <c:pt idx="6">
                  <c:v>Game-based learning</c:v>
                </c:pt>
                <c:pt idx="7">
                  <c:v>Flipping the classroom</c:v>
                </c:pt>
              </c:strCache>
            </c:strRef>
          </c:cat>
          <c:val>
            <c:numRef>
              <c:f>'q13'!$B$16:$I$16</c:f>
              <c:numCache>
                <c:formatCode>0%</c:formatCode>
                <c:ptCount val="8"/>
                <c:pt idx="0">
                  <c:v>0.22222222222222221</c:v>
                </c:pt>
                <c:pt idx="1">
                  <c:v>0.12962962962962962</c:v>
                </c:pt>
                <c:pt idx="2">
                  <c:v>0.14814814814814814</c:v>
                </c:pt>
                <c:pt idx="3">
                  <c:v>0.18518518518518517</c:v>
                </c:pt>
                <c:pt idx="4">
                  <c:v>7.407407407407407E-2</c:v>
                </c:pt>
                <c:pt idx="5">
                  <c:v>0.46296296296296297</c:v>
                </c:pt>
                <c:pt idx="6">
                  <c:v>0.33333333333333331</c:v>
                </c:pt>
                <c:pt idx="7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C6D-4E73-95D8-FAE429AB5196}"/>
            </c:ext>
          </c:extLst>
        </c:ser>
        <c:ser>
          <c:idx val="4"/>
          <c:order val="4"/>
          <c:tx>
            <c:strRef>
              <c:f>'q13'!$A$17</c:f>
              <c:strCache>
                <c:ptCount val="1"/>
                <c:pt idx="0">
                  <c:v>Always, in every lesson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'q13'!$B$4:$I$4</c:f>
              <c:strCache>
                <c:ptCount val="8"/>
                <c:pt idx="0">
                  <c:v>Project-based learning</c:v>
                </c:pt>
                <c:pt idx="1">
                  <c:v>Collaborative learning</c:v>
                </c:pt>
                <c:pt idx="2">
                  <c:v>Cooperative learning</c:v>
                </c:pt>
                <c:pt idx="3">
                  <c:v>Problem-based learning</c:v>
                </c:pt>
                <c:pt idx="4">
                  <c:v>Inquiry-based learning</c:v>
                </c:pt>
                <c:pt idx="5">
                  <c:v>Frontal instruction</c:v>
                </c:pt>
                <c:pt idx="6">
                  <c:v>Game-based learning</c:v>
                </c:pt>
                <c:pt idx="7">
                  <c:v>Flipping the classroom</c:v>
                </c:pt>
              </c:strCache>
            </c:strRef>
          </c:cat>
          <c:val>
            <c:numRef>
              <c:f>'q13'!$B$17:$I$17</c:f>
              <c:numCache>
                <c:formatCode>0%</c:formatCode>
                <c:ptCount val="8"/>
                <c:pt idx="0">
                  <c:v>1.8518518518518517E-2</c:v>
                </c:pt>
                <c:pt idx="1">
                  <c:v>5.5555555555555552E-2</c:v>
                </c:pt>
                <c:pt idx="2">
                  <c:v>7.407407407407407E-2</c:v>
                </c:pt>
                <c:pt idx="3">
                  <c:v>0</c:v>
                </c:pt>
                <c:pt idx="4">
                  <c:v>5.5555555555555552E-2</c:v>
                </c:pt>
                <c:pt idx="5">
                  <c:v>9.2592592592592587E-2</c:v>
                </c:pt>
                <c:pt idx="6">
                  <c:v>3.7037037037037035E-2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C6D-4E73-95D8-FAE429AB519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93381704"/>
        <c:axId val="293377392"/>
      </c:barChart>
      <c:catAx>
        <c:axId val="2933817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377392"/>
        <c:crosses val="autoZero"/>
        <c:auto val="1"/>
        <c:lblAlgn val="ctr"/>
        <c:lblOffset val="100"/>
        <c:noMultiLvlLbl val="0"/>
      </c:catAx>
      <c:valAx>
        <c:axId val="29337739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381704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812061453919266E-2"/>
          <c:y val="0.8362964644119868"/>
          <c:w val="0.97531790286400477"/>
          <c:h val="0.147924282779119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List1!$C$126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List1!$B$127:$B$135</c:f>
              <c:strCache>
                <c:ptCount val="9"/>
                <c:pt idx="0">
                  <c:v>It is not about technology, it is mainly about pedagogy</c:v>
                </c:pt>
                <c:pt idx="1">
                  <c:v>It helps me to cooperate more intensively with my students (e.g. the students can give me technical support, like video recording)</c:v>
                </c:pt>
                <c:pt idx="2">
                  <c:v>It changes my role from “the sage on the stage” to “guide on the side”</c:v>
                </c:pt>
                <c:pt idx="3">
                  <c:v>I can facilitate the parents to discuss the learning content with the students at home</c:v>
                </c:pt>
                <c:pt idx="4">
                  <c:v>Using technology (like video on a working process)could be very motivating in practice-oriented vocational subjects</c:v>
                </c:pt>
                <c:pt idx="5">
                  <c:v>It makes the teaching process more enjoyable not only for the students but for me as well</c:v>
                </c:pt>
                <c:pt idx="6">
                  <c:v>FC gives me a chance for professional development - to compose easy to understand, highly motivating learning packets is a challenge what I like</c:v>
                </c:pt>
                <c:pt idx="7">
                  <c:v>I will be able to reuse and improve the learning materials year on year</c:v>
                </c:pt>
                <c:pt idx="8">
                  <c:v>With FC I have a chance to involve, and make students responsible for their own learning process</c:v>
                </c:pt>
              </c:strCache>
            </c:strRef>
          </c:cat>
          <c:val>
            <c:numRef>
              <c:f>List1!$C$127:$C$135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strRef>
              <c:f>List1!$D$126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List1!$B$127:$B$135</c:f>
              <c:strCache>
                <c:ptCount val="9"/>
                <c:pt idx="0">
                  <c:v>It is not about technology, it is mainly about pedagogy</c:v>
                </c:pt>
                <c:pt idx="1">
                  <c:v>It helps me to cooperate more intensively with my students (e.g. the students can give me technical support, like video recording)</c:v>
                </c:pt>
                <c:pt idx="2">
                  <c:v>It changes my role from “the sage on the stage” to “guide on the side”</c:v>
                </c:pt>
                <c:pt idx="3">
                  <c:v>I can facilitate the parents to discuss the learning content with the students at home</c:v>
                </c:pt>
                <c:pt idx="4">
                  <c:v>Using technology (like video on a working process)could be very motivating in practice-oriented vocational subjects</c:v>
                </c:pt>
                <c:pt idx="5">
                  <c:v>It makes the teaching process more enjoyable not only for the students but for me as well</c:v>
                </c:pt>
                <c:pt idx="6">
                  <c:v>FC gives me a chance for professional development - to compose easy to understand, highly motivating learning packets is a challenge what I like</c:v>
                </c:pt>
                <c:pt idx="7">
                  <c:v>I will be able to reuse and improve the learning materials year on year</c:v>
                </c:pt>
                <c:pt idx="8">
                  <c:v>With FC I have a chance to involve, and make students responsible for their own learning process</c:v>
                </c:pt>
              </c:strCache>
            </c:strRef>
          </c:cat>
          <c:val>
            <c:numRef>
              <c:f>List1!$D$127:$D$135</c:f>
              <c:numCache>
                <c:formatCode>General</c:formatCode>
                <c:ptCount val="9"/>
                <c:pt idx="0">
                  <c:v>7</c:v>
                </c:pt>
                <c:pt idx="1">
                  <c:v>0</c:v>
                </c:pt>
                <c:pt idx="2">
                  <c:v>3</c:v>
                </c:pt>
                <c:pt idx="3">
                  <c:v>6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strRef>
              <c:f>List1!$E$126</c:f>
              <c:strCache>
                <c:ptCount val="1"/>
                <c:pt idx="0">
                  <c:v>neither agree, neither disagree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List1!$B$127:$B$135</c:f>
              <c:strCache>
                <c:ptCount val="9"/>
                <c:pt idx="0">
                  <c:v>It is not about technology, it is mainly about pedagogy</c:v>
                </c:pt>
                <c:pt idx="1">
                  <c:v>It helps me to cooperate more intensively with my students (e.g. the students can give me technical support, like video recording)</c:v>
                </c:pt>
                <c:pt idx="2">
                  <c:v>It changes my role from “the sage on the stage” to “guide on the side”</c:v>
                </c:pt>
                <c:pt idx="3">
                  <c:v>I can facilitate the parents to discuss the learning content with the students at home</c:v>
                </c:pt>
                <c:pt idx="4">
                  <c:v>Using technology (like video on a working process)could be very motivating in practice-oriented vocational subjects</c:v>
                </c:pt>
                <c:pt idx="5">
                  <c:v>It makes the teaching process more enjoyable not only for the students but for me as well</c:v>
                </c:pt>
                <c:pt idx="6">
                  <c:v>FC gives me a chance for professional development - to compose easy to understand, highly motivating learning packets is a challenge what I like</c:v>
                </c:pt>
                <c:pt idx="7">
                  <c:v>I will be able to reuse and improve the learning materials year on year</c:v>
                </c:pt>
                <c:pt idx="8">
                  <c:v>With FC I have a chance to involve, and make students responsible for their own learning process</c:v>
                </c:pt>
              </c:strCache>
            </c:strRef>
          </c:cat>
          <c:val>
            <c:numRef>
              <c:f>List1!$E$127:$E$135</c:f>
              <c:numCache>
                <c:formatCode>General</c:formatCode>
                <c:ptCount val="9"/>
                <c:pt idx="0">
                  <c:v>20</c:v>
                </c:pt>
                <c:pt idx="1">
                  <c:v>12</c:v>
                </c:pt>
                <c:pt idx="2">
                  <c:v>19</c:v>
                </c:pt>
                <c:pt idx="3">
                  <c:v>19</c:v>
                </c:pt>
                <c:pt idx="4">
                  <c:v>6</c:v>
                </c:pt>
                <c:pt idx="5">
                  <c:v>13</c:v>
                </c:pt>
                <c:pt idx="6">
                  <c:v>20</c:v>
                </c:pt>
                <c:pt idx="7">
                  <c:v>15</c:v>
                </c:pt>
                <c:pt idx="8">
                  <c:v>23</c:v>
                </c:pt>
              </c:numCache>
            </c:numRef>
          </c:val>
        </c:ser>
        <c:ser>
          <c:idx val="3"/>
          <c:order val="3"/>
          <c:tx>
            <c:strRef>
              <c:f>List1!$F$126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List1!$B$127:$B$135</c:f>
              <c:strCache>
                <c:ptCount val="9"/>
                <c:pt idx="0">
                  <c:v>It is not about technology, it is mainly about pedagogy</c:v>
                </c:pt>
                <c:pt idx="1">
                  <c:v>It helps me to cooperate more intensively with my students (e.g. the students can give me technical support, like video recording)</c:v>
                </c:pt>
                <c:pt idx="2">
                  <c:v>It changes my role from “the sage on the stage” to “guide on the side”</c:v>
                </c:pt>
                <c:pt idx="3">
                  <c:v>I can facilitate the parents to discuss the learning content with the students at home</c:v>
                </c:pt>
                <c:pt idx="4">
                  <c:v>Using technology (like video on a working process)could be very motivating in practice-oriented vocational subjects</c:v>
                </c:pt>
                <c:pt idx="5">
                  <c:v>It makes the teaching process more enjoyable not only for the students but for me as well</c:v>
                </c:pt>
                <c:pt idx="6">
                  <c:v>FC gives me a chance for professional development - to compose easy to understand, highly motivating learning packets is a challenge what I like</c:v>
                </c:pt>
                <c:pt idx="7">
                  <c:v>I will be able to reuse and improve the learning materials year on year</c:v>
                </c:pt>
                <c:pt idx="8">
                  <c:v>With FC I have a chance to involve, and make students responsible for their own learning process</c:v>
                </c:pt>
              </c:strCache>
            </c:strRef>
          </c:cat>
          <c:val>
            <c:numRef>
              <c:f>List1!$F$127:$F$135</c:f>
              <c:numCache>
                <c:formatCode>General</c:formatCode>
                <c:ptCount val="9"/>
                <c:pt idx="0">
                  <c:v>25</c:v>
                </c:pt>
                <c:pt idx="1">
                  <c:v>37</c:v>
                </c:pt>
                <c:pt idx="2">
                  <c:v>24</c:v>
                </c:pt>
                <c:pt idx="3">
                  <c:v>27</c:v>
                </c:pt>
                <c:pt idx="4">
                  <c:v>36</c:v>
                </c:pt>
                <c:pt idx="5">
                  <c:v>30</c:v>
                </c:pt>
                <c:pt idx="6">
                  <c:v>27</c:v>
                </c:pt>
                <c:pt idx="7">
                  <c:v>31</c:v>
                </c:pt>
                <c:pt idx="8">
                  <c:v>22</c:v>
                </c:pt>
              </c:numCache>
            </c:numRef>
          </c:val>
        </c:ser>
        <c:ser>
          <c:idx val="4"/>
          <c:order val="4"/>
          <c:tx>
            <c:strRef>
              <c:f>List1!$G$126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List1!$B$127:$B$135</c:f>
              <c:strCache>
                <c:ptCount val="9"/>
                <c:pt idx="0">
                  <c:v>It is not about technology, it is mainly about pedagogy</c:v>
                </c:pt>
                <c:pt idx="1">
                  <c:v>It helps me to cooperate more intensively with my students (e.g. the students can give me technical support, like video recording)</c:v>
                </c:pt>
                <c:pt idx="2">
                  <c:v>It changes my role from “the sage on the stage” to “guide on the side”</c:v>
                </c:pt>
                <c:pt idx="3">
                  <c:v>I can facilitate the parents to discuss the learning content with the students at home</c:v>
                </c:pt>
                <c:pt idx="4">
                  <c:v>Using technology (like video on a working process)could be very motivating in practice-oriented vocational subjects</c:v>
                </c:pt>
                <c:pt idx="5">
                  <c:v>It makes the teaching process more enjoyable not only for the students but for me as well</c:v>
                </c:pt>
                <c:pt idx="6">
                  <c:v>FC gives me a chance for professional development - to compose easy to understand, highly motivating learning packets is a challenge what I like</c:v>
                </c:pt>
                <c:pt idx="7">
                  <c:v>I will be able to reuse and improve the learning materials year on year</c:v>
                </c:pt>
                <c:pt idx="8">
                  <c:v>With FC I have a chance to involve, and make students responsible for their own learning process</c:v>
                </c:pt>
              </c:strCache>
            </c:strRef>
          </c:cat>
          <c:val>
            <c:numRef>
              <c:f>List1!$G$127:$G$135</c:f>
              <c:numCache>
                <c:formatCode>General</c:formatCode>
                <c:ptCount val="9"/>
                <c:pt idx="0">
                  <c:v>2</c:v>
                </c:pt>
                <c:pt idx="1">
                  <c:v>5</c:v>
                </c:pt>
                <c:pt idx="2">
                  <c:v>7</c:v>
                </c:pt>
                <c:pt idx="3">
                  <c:v>2</c:v>
                </c:pt>
                <c:pt idx="4">
                  <c:v>11</c:v>
                </c:pt>
                <c:pt idx="5">
                  <c:v>10</c:v>
                </c:pt>
                <c:pt idx="6">
                  <c:v>5</c:v>
                </c:pt>
                <c:pt idx="7">
                  <c:v>7</c:v>
                </c:pt>
                <c:pt idx="8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3378568"/>
        <c:axId val="293378960"/>
      </c:barChart>
      <c:catAx>
        <c:axId val="293378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378960"/>
        <c:crosses val="autoZero"/>
        <c:auto val="1"/>
        <c:lblAlgn val="l"/>
        <c:lblOffset val="100"/>
        <c:noMultiLvlLbl val="0"/>
      </c:catAx>
      <c:valAx>
        <c:axId val="293378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378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List1!$C$174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List1!$B$175:$B$182</c:f>
              <c:strCache>
                <c:ptCount val="8"/>
                <c:pt idx="0">
                  <c:v>FC may support a work-based approach in teaching vocational subjects</c:v>
                </c:pt>
                <c:pt idx="1">
                  <c:v>It helps to develop 21st century skills in the students</c:v>
                </c:pt>
                <c:pt idx="2">
                  <c:v>It needs a lot of work to gather and prepare the necessary learning content.</c:v>
                </c:pt>
                <c:pt idx="3">
                  <c:v>It takes much more class time than traditional teaching methods.</c:v>
                </c:pt>
                <c:pt idx="4">
                  <c:v>Not all of the students have tools for watching videos or reading online text.</c:v>
                </c:pt>
                <c:pt idx="5">
                  <c:v>It makes it difficult to ensure accountability.</c:v>
                </c:pt>
                <c:pt idx="6">
                  <c:v>The teachers have to be trained to use FC both from a pedagogy and technology viewpoint.</c:v>
                </c:pt>
                <c:pt idx="7">
                  <c:v>Teachers have to do a lot of extra work to create very precise lesson plans.</c:v>
                </c:pt>
              </c:strCache>
            </c:strRef>
          </c:cat>
          <c:val>
            <c:numRef>
              <c:f>List1!$C$175:$C$182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List1!$D$174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List1!$B$175:$B$182</c:f>
              <c:strCache>
                <c:ptCount val="8"/>
                <c:pt idx="0">
                  <c:v>FC may support a work-based approach in teaching vocational subjects</c:v>
                </c:pt>
                <c:pt idx="1">
                  <c:v>It helps to develop 21st century skills in the students</c:v>
                </c:pt>
                <c:pt idx="2">
                  <c:v>It needs a lot of work to gather and prepare the necessary learning content.</c:v>
                </c:pt>
                <c:pt idx="3">
                  <c:v>It takes much more class time than traditional teaching methods.</c:v>
                </c:pt>
                <c:pt idx="4">
                  <c:v>Not all of the students have tools for watching videos or reading online text.</c:v>
                </c:pt>
                <c:pt idx="5">
                  <c:v>It makes it difficult to ensure accountability.</c:v>
                </c:pt>
                <c:pt idx="6">
                  <c:v>The teachers have to be trained to use FC both from a pedagogy and technology viewpoint.</c:v>
                </c:pt>
                <c:pt idx="7">
                  <c:v>Teachers have to do a lot of extra work to create very precise lesson plans.</c:v>
                </c:pt>
              </c:strCache>
            </c:strRef>
          </c:cat>
          <c:val>
            <c:numRef>
              <c:f>List1!$D$175:$D$182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9</c:v>
                </c:pt>
                <c:pt idx="6">
                  <c:v>5</c:v>
                </c:pt>
                <c:pt idx="7">
                  <c:v>6</c:v>
                </c:pt>
              </c:numCache>
            </c:numRef>
          </c:val>
        </c:ser>
        <c:ser>
          <c:idx val="2"/>
          <c:order val="2"/>
          <c:tx>
            <c:strRef>
              <c:f>List1!$E$174</c:f>
              <c:strCache>
                <c:ptCount val="1"/>
                <c:pt idx="0">
                  <c:v>neither agree, neither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List1!$B$175:$B$182</c:f>
              <c:strCache>
                <c:ptCount val="8"/>
                <c:pt idx="0">
                  <c:v>FC may support a work-based approach in teaching vocational subjects</c:v>
                </c:pt>
                <c:pt idx="1">
                  <c:v>It helps to develop 21st century skills in the students</c:v>
                </c:pt>
                <c:pt idx="2">
                  <c:v>It needs a lot of work to gather and prepare the necessary learning content.</c:v>
                </c:pt>
                <c:pt idx="3">
                  <c:v>It takes much more class time than traditional teaching methods.</c:v>
                </c:pt>
                <c:pt idx="4">
                  <c:v>Not all of the students have tools for watching videos or reading online text.</c:v>
                </c:pt>
                <c:pt idx="5">
                  <c:v>It makes it difficult to ensure accountability.</c:v>
                </c:pt>
                <c:pt idx="6">
                  <c:v>The teachers have to be trained to use FC both from a pedagogy and technology viewpoint.</c:v>
                </c:pt>
                <c:pt idx="7">
                  <c:v>Teachers have to do a lot of extra work to create very precise lesson plans.</c:v>
                </c:pt>
              </c:strCache>
            </c:strRef>
          </c:cat>
          <c:val>
            <c:numRef>
              <c:f>List1!$E$175:$E$182</c:f>
              <c:numCache>
                <c:formatCode>General</c:formatCode>
                <c:ptCount val="8"/>
                <c:pt idx="0">
                  <c:v>16</c:v>
                </c:pt>
                <c:pt idx="1">
                  <c:v>13</c:v>
                </c:pt>
                <c:pt idx="2">
                  <c:v>12</c:v>
                </c:pt>
                <c:pt idx="3">
                  <c:v>14</c:v>
                </c:pt>
                <c:pt idx="4">
                  <c:v>19</c:v>
                </c:pt>
                <c:pt idx="5">
                  <c:v>17</c:v>
                </c:pt>
                <c:pt idx="6">
                  <c:v>14</c:v>
                </c:pt>
                <c:pt idx="7">
                  <c:v>14</c:v>
                </c:pt>
              </c:numCache>
            </c:numRef>
          </c:val>
        </c:ser>
        <c:ser>
          <c:idx val="3"/>
          <c:order val="3"/>
          <c:tx>
            <c:strRef>
              <c:f>List1!$F$174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List1!$B$175:$B$182</c:f>
              <c:strCache>
                <c:ptCount val="8"/>
                <c:pt idx="0">
                  <c:v>FC may support a work-based approach in teaching vocational subjects</c:v>
                </c:pt>
                <c:pt idx="1">
                  <c:v>It helps to develop 21st century skills in the students</c:v>
                </c:pt>
                <c:pt idx="2">
                  <c:v>It needs a lot of work to gather and prepare the necessary learning content.</c:v>
                </c:pt>
                <c:pt idx="3">
                  <c:v>It takes much more class time than traditional teaching methods.</c:v>
                </c:pt>
                <c:pt idx="4">
                  <c:v>Not all of the students have tools for watching videos or reading online text.</c:v>
                </c:pt>
                <c:pt idx="5">
                  <c:v>It makes it difficult to ensure accountability.</c:v>
                </c:pt>
                <c:pt idx="6">
                  <c:v>The teachers have to be trained to use FC both from a pedagogy and technology viewpoint.</c:v>
                </c:pt>
                <c:pt idx="7">
                  <c:v>Teachers have to do a lot of extra work to create very precise lesson plans.</c:v>
                </c:pt>
              </c:strCache>
            </c:strRef>
          </c:cat>
          <c:val>
            <c:numRef>
              <c:f>List1!$F$175:$F$182</c:f>
              <c:numCache>
                <c:formatCode>General</c:formatCode>
                <c:ptCount val="8"/>
                <c:pt idx="0">
                  <c:v>28</c:v>
                </c:pt>
                <c:pt idx="1">
                  <c:v>28</c:v>
                </c:pt>
                <c:pt idx="2">
                  <c:v>25</c:v>
                </c:pt>
                <c:pt idx="3">
                  <c:v>21</c:v>
                </c:pt>
                <c:pt idx="4">
                  <c:v>19</c:v>
                </c:pt>
                <c:pt idx="5">
                  <c:v>18</c:v>
                </c:pt>
                <c:pt idx="6">
                  <c:v>27</c:v>
                </c:pt>
                <c:pt idx="7">
                  <c:v>22</c:v>
                </c:pt>
              </c:numCache>
            </c:numRef>
          </c:val>
        </c:ser>
        <c:ser>
          <c:idx val="4"/>
          <c:order val="4"/>
          <c:tx>
            <c:strRef>
              <c:f>List1!$G$174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List1!$B$175:$B$182</c:f>
              <c:strCache>
                <c:ptCount val="8"/>
                <c:pt idx="0">
                  <c:v>FC may support a work-based approach in teaching vocational subjects</c:v>
                </c:pt>
                <c:pt idx="1">
                  <c:v>It helps to develop 21st century skills in the students</c:v>
                </c:pt>
                <c:pt idx="2">
                  <c:v>It needs a lot of work to gather and prepare the necessary learning content.</c:v>
                </c:pt>
                <c:pt idx="3">
                  <c:v>It takes much more class time than traditional teaching methods.</c:v>
                </c:pt>
                <c:pt idx="4">
                  <c:v>Not all of the students have tools for watching videos or reading online text.</c:v>
                </c:pt>
                <c:pt idx="5">
                  <c:v>It makes it difficult to ensure accountability.</c:v>
                </c:pt>
                <c:pt idx="6">
                  <c:v>The teachers have to be trained to use FC both from a pedagogy and technology viewpoint.</c:v>
                </c:pt>
                <c:pt idx="7">
                  <c:v>Teachers have to do a lot of extra work to create very precise lesson plans.</c:v>
                </c:pt>
              </c:strCache>
            </c:strRef>
          </c:cat>
          <c:val>
            <c:numRef>
              <c:f>List1!$G$175:$G$182</c:f>
              <c:numCache>
                <c:formatCode>General</c:formatCode>
                <c:ptCount val="8"/>
                <c:pt idx="0">
                  <c:v>7</c:v>
                </c:pt>
                <c:pt idx="1">
                  <c:v>11</c:v>
                </c:pt>
                <c:pt idx="2">
                  <c:v>14</c:v>
                </c:pt>
                <c:pt idx="3">
                  <c:v>13</c:v>
                </c:pt>
                <c:pt idx="4">
                  <c:v>4</c:v>
                </c:pt>
                <c:pt idx="5">
                  <c:v>9</c:v>
                </c:pt>
                <c:pt idx="6">
                  <c:v>8</c:v>
                </c:pt>
                <c:pt idx="7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3380136"/>
        <c:axId val="293380528"/>
      </c:barChart>
      <c:catAx>
        <c:axId val="293380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380528"/>
        <c:crosses val="autoZero"/>
        <c:auto val="1"/>
        <c:lblAlgn val="ctr"/>
        <c:lblOffset val="100"/>
        <c:noMultiLvlLbl val="0"/>
      </c:catAx>
      <c:valAx>
        <c:axId val="293380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380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List1!$C$185</c:f>
              <c:strCache>
                <c:ptCount val="1"/>
                <c:pt idx="0">
                  <c:v>not important at 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List1!$B$186:$B$192</c:f>
              <c:strCache>
                <c:ptCount val="7"/>
                <c:pt idx="0">
                  <c:v>Mediate new information</c:v>
                </c:pt>
                <c:pt idx="1">
                  <c:v>Demonstrate phenomena</c:v>
                </c:pt>
                <c:pt idx="2">
                  <c:v>Clarify new concepts</c:v>
                </c:pt>
                <c:pt idx="3">
                  <c:v>Attract student attention and to motivate them</c:v>
                </c:pt>
                <c:pt idx="4">
                  <c:v>Improve self-study abilities</c:v>
                </c:pt>
                <c:pt idx="5">
                  <c:v>Deeping knowledge and practice</c:v>
                </c:pt>
                <c:pt idx="6">
                  <c:v>Assessment of students’ performance</c:v>
                </c:pt>
              </c:strCache>
            </c:strRef>
          </c:cat>
          <c:val>
            <c:numRef>
              <c:f>List1!$C$186:$C$192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List1!$D$185</c:f>
              <c:strCache>
                <c:ptCount val="1"/>
                <c:pt idx="0">
                  <c:v>slightly important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List1!$B$186:$B$192</c:f>
              <c:strCache>
                <c:ptCount val="7"/>
                <c:pt idx="0">
                  <c:v>Mediate new information</c:v>
                </c:pt>
                <c:pt idx="1">
                  <c:v>Demonstrate phenomena</c:v>
                </c:pt>
                <c:pt idx="2">
                  <c:v>Clarify new concepts</c:v>
                </c:pt>
                <c:pt idx="3">
                  <c:v>Attract student attention and to motivate them</c:v>
                </c:pt>
                <c:pt idx="4">
                  <c:v>Improve self-study abilities</c:v>
                </c:pt>
                <c:pt idx="5">
                  <c:v>Deeping knowledge and practice</c:v>
                </c:pt>
                <c:pt idx="6">
                  <c:v>Assessment of students’ performance</c:v>
                </c:pt>
              </c:strCache>
            </c:strRef>
          </c:cat>
          <c:val>
            <c:numRef>
              <c:f>List1!$D$186:$D$192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List1!$E$185</c:f>
              <c:strCache>
                <c:ptCount val="1"/>
                <c:pt idx="0">
                  <c:v>somewhat important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List1!$B$186:$B$192</c:f>
              <c:strCache>
                <c:ptCount val="7"/>
                <c:pt idx="0">
                  <c:v>Mediate new information</c:v>
                </c:pt>
                <c:pt idx="1">
                  <c:v>Demonstrate phenomena</c:v>
                </c:pt>
                <c:pt idx="2">
                  <c:v>Clarify new concepts</c:v>
                </c:pt>
                <c:pt idx="3">
                  <c:v>Attract student attention and to motivate them</c:v>
                </c:pt>
                <c:pt idx="4">
                  <c:v>Improve self-study abilities</c:v>
                </c:pt>
                <c:pt idx="5">
                  <c:v>Deeping knowledge and practice</c:v>
                </c:pt>
                <c:pt idx="6">
                  <c:v>Assessment of students’ performance</c:v>
                </c:pt>
              </c:strCache>
            </c:strRef>
          </c:cat>
          <c:val>
            <c:numRef>
              <c:f>List1!$E$186:$E$192</c:f>
              <c:numCache>
                <c:formatCode>General</c:formatCode>
                <c:ptCount val="7"/>
                <c:pt idx="0">
                  <c:v>5</c:v>
                </c:pt>
                <c:pt idx="1">
                  <c:v>8</c:v>
                </c:pt>
                <c:pt idx="2">
                  <c:v>6</c:v>
                </c:pt>
                <c:pt idx="3">
                  <c:v>9</c:v>
                </c:pt>
                <c:pt idx="4">
                  <c:v>11</c:v>
                </c:pt>
                <c:pt idx="5">
                  <c:v>6</c:v>
                </c:pt>
                <c:pt idx="6">
                  <c:v>19</c:v>
                </c:pt>
              </c:numCache>
            </c:numRef>
          </c:val>
        </c:ser>
        <c:ser>
          <c:idx val="3"/>
          <c:order val="3"/>
          <c:tx>
            <c:strRef>
              <c:f>List1!$F$185</c:f>
              <c:strCache>
                <c:ptCount val="1"/>
                <c:pt idx="0">
                  <c:v>moderately important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List1!$B$186:$B$192</c:f>
              <c:strCache>
                <c:ptCount val="7"/>
                <c:pt idx="0">
                  <c:v>Mediate new information</c:v>
                </c:pt>
                <c:pt idx="1">
                  <c:v>Demonstrate phenomena</c:v>
                </c:pt>
                <c:pt idx="2">
                  <c:v>Clarify new concepts</c:v>
                </c:pt>
                <c:pt idx="3">
                  <c:v>Attract student attention and to motivate them</c:v>
                </c:pt>
                <c:pt idx="4">
                  <c:v>Improve self-study abilities</c:v>
                </c:pt>
                <c:pt idx="5">
                  <c:v>Deeping knowledge and practice</c:v>
                </c:pt>
                <c:pt idx="6">
                  <c:v>Assessment of students’ performance</c:v>
                </c:pt>
              </c:strCache>
            </c:strRef>
          </c:cat>
          <c:val>
            <c:numRef>
              <c:f>List1!$F$186:$F$192</c:f>
              <c:numCache>
                <c:formatCode>General</c:formatCode>
                <c:ptCount val="7"/>
                <c:pt idx="0">
                  <c:v>25</c:v>
                </c:pt>
                <c:pt idx="1">
                  <c:v>32</c:v>
                </c:pt>
                <c:pt idx="2">
                  <c:v>33</c:v>
                </c:pt>
                <c:pt idx="3">
                  <c:v>19</c:v>
                </c:pt>
                <c:pt idx="4">
                  <c:v>28</c:v>
                </c:pt>
                <c:pt idx="5">
                  <c:v>28</c:v>
                </c:pt>
                <c:pt idx="6">
                  <c:v>25</c:v>
                </c:pt>
              </c:numCache>
            </c:numRef>
          </c:val>
        </c:ser>
        <c:ser>
          <c:idx val="4"/>
          <c:order val="4"/>
          <c:tx>
            <c:strRef>
              <c:f>List1!$G$185</c:f>
              <c:strCache>
                <c:ptCount val="1"/>
                <c:pt idx="0">
                  <c:v>highly important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List1!$B$186:$B$192</c:f>
              <c:strCache>
                <c:ptCount val="7"/>
                <c:pt idx="0">
                  <c:v>Mediate new information</c:v>
                </c:pt>
                <c:pt idx="1">
                  <c:v>Demonstrate phenomena</c:v>
                </c:pt>
                <c:pt idx="2">
                  <c:v>Clarify new concepts</c:v>
                </c:pt>
                <c:pt idx="3">
                  <c:v>Attract student attention and to motivate them</c:v>
                </c:pt>
                <c:pt idx="4">
                  <c:v>Improve self-study abilities</c:v>
                </c:pt>
                <c:pt idx="5">
                  <c:v>Deeping knowledge and practice</c:v>
                </c:pt>
                <c:pt idx="6">
                  <c:v>Assessment of students’ performance</c:v>
                </c:pt>
              </c:strCache>
            </c:strRef>
          </c:cat>
          <c:val>
            <c:numRef>
              <c:f>List1!$G$186:$G$192</c:f>
              <c:numCache>
                <c:formatCode>General</c:formatCode>
                <c:ptCount val="7"/>
                <c:pt idx="0">
                  <c:v>24</c:v>
                </c:pt>
                <c:pt idx="1">
                  <c:v>13</c:v>
                </c:pt>
                <c:pt idx="2">
                  <c:v>15</c:v>
                </c:pt>
                <c:pt idx="3">
                  <c:v>26</c:v>
                </c:pt>
                <c:pt idx="4">
                  <c:v>13</c:v>
                </c:pt>
                <c:pt idx="5">
                  <c:v>20</c:v>
                </c:pt>
                <c:pt idx="6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3375432"/>
        <c:axId val="293375824"/>
      </c:barChart>
      <c:catAx>
        <c:axId val="293375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375824"/>
        <c:crosses val="autoZero"/>
        <c:auto val="1"/>
        <c:lblAlgn val="ctr"/>
        <c:lblOffset val="100"/>
        <c:noMultiLvlLbl val="0"/>
      </c:catAx>
      <c:valAx>
        <c:axId val="293375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3375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534874709261695"/>
          <c:y val="0"/>
          <c:w val="0.47428802713676976"/>
          <c:h val="0.8667788508886258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List1!$C$22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List1!$B$23:$B$32</c:f>
              <c:strCache>
                <c:ptCount val="10"/>
                <c:pt idx="0">
                  <c:v>It helps to address the needs of 21st century students</c:v>
                </c:pt>
                <c:pt idx="1">
                  <c:v>I need training on the pedagogical background of FC</c:v>
                </c:pt>
                <c:pt idx="2">
                  <c:v>I need training on ICT tools</c:v>
                </c:pt>
                <c:pt idx="3">
                  <c:v>I believe that preparing for FC will contribute to my professional development</c:v>
                </c:pt>
                <c:pt idx="4">
                  <c:v>The leadership of the school appreciates efforts to introduce new methods</c:v>
                </c:pt>
                <c:pt idx="5">
                  <c:v>I am not convinced about FC’s pedagogical value</c:v>
                </c:pt>
                <c:pt idx="6">
                  <c:v>My students are not comfortable with change</c:v>
                </c:pt>
                <c:pt idx="7">
                  <c:v>I do not agree with technological pushes in the classroom</c:v>
                </c:pt>
                <c:pt idx="8">
                  <c:v>Parents are sceptical about methods unknown to them. </c:v>
                </c:pt>
                <c:pt idx="9">
                  <c:v>Not interested, I’m overloaded</c:v>
                </c:pt>
              </c:strCache>
            </c:strRef>
          </c:cat>
          <c:val>
            <c:numRef>
              <c:f>List1!$C$23:$C$32</c:f>
              <c:numCache>
                <c:formatCode>General</c:formatCode>
                <c:ptCount val="10"/>
                <c:pt idx="0">
                  <c:v>6</c:v>
                </c:pt>
                <c:pt idx="1">
                  <c:v>4</c:v>
                </c:pt>
                <c:pt idx="2">
                  <c:v>4</c:v>
                </c:pt>
                <c:pt idx="3">
                  <c:v>7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</c:ser>
        <c:ser>
          <c:idx val="1"/>
          <c:order val="1"/>
          <c:tx>
            <c:strRef>
              <c:f>List1!$D$22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List1!$B$23:$B$32</c:f>
              <c:strCache>
                <c:ptCount val="10"/>
                <c:pt idx="0">
                  <c:v>It helps to address the needs of 21st century students</c:v>
                </c:pt>
                <c:pt idx="1">
                  <c:v>I need training on the pedagogical background of FC</c:v>
                </c:pt>
                <c:pt idx="2">
                  <c:v>I need training on ICT tools</c:v>
                </c:pt>
                <c:pt idx="3">
                  <c:v>I believe that preparing for FC will contribute to my professional development</c:v>
                </c:pt>
                <c:pt idx="4">
                  <c:v>The leadership of the school appreciates efforts to introduce new methods</c:v>
                </c:pt>
                <c:pt idx="5">
                  <c:v>I am not convinced about FC’s pedagogical value</c:v>
                </c:pt>
                <c:pt idx="6">
                  <c:v>My students are not comfortable with change</c:v>
                </c:pt>
                <c:pt idx="7">
                  <c:v>I do not agree with technological pushes in the classroom</c:v>
                </c:pt>
                <c:pt idx="8">
                  <c:v>Parents are sceptical about methods unknown to them. </c:v>
                </c:pt>
                <c:pt idx="9">
                  <c:v>Not interested, I’m overloaded</c:v>
                </c:pt>
              </c:strCache>
            </c:strRef>
          </c:cat>
          <c:val>
            <c:numRef>
              <c:f>List1!$D$23:$D$32</c:f>
              <c:numCache>
                <c:formatCode>General</c:formatCode>
                <c:ptCount val="10"/>
                <c:pt idx="0">
                  <c:v>25</c:v>
                </c:pt>
                <c:pt idx="1">
                  <c:v>36</c:v>
                </c:pt>
                <c:pt idx="2">
                  <c:v>30</c:v>
                </c:pt>
                <c:pt idx="3">
                  <c:v>26</c:v>
                </c:pt>
                <c:pt idx="4">
                  <c:v>21</c:v>
                </c:pt>
                <c:pt idx="5">
                  <c:v>7</c:v>
                </c:pt>
                <c:pt idx="6">
                  <c:v>8</c:v>
                </c:pt>
                <c:pt idx="7">
                  <c:v>10</c:v>
                </c:pt>
                <c:pt idx="8">
                  <c:v>15</c:v>
                </c:pt>
                <c:pt idx="9">
                  <c:v>6</c:v>
                </c:pt>
              </c:numCache>
            </c:numRef>
          </c:val>
        </c:ser>
        <c:ser>
          <c:idx val="2"/>
          <c:order val="2"/>
          <c:tx>
            <c:strRef>
              <c:f>List1!$E$22</c:f>
              <c:strCache>
                <c:ptCount val="1"/>
                <c:pt idx="0">
                  <c:v>neither agree, neither disagree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List1!$B$23:$B$32</c:f>
              <c:strCache>
                <c:ptCount val="10"/>
                <c:pt idx="0">
                  <c:v>It helps to address the needs of 21st century students</c:v>
                </c:pt>
                <c:pt idx="1">
                  <c:v>I need training on the pedagogical background of FC</c:v>
                </c:pt>
                <c:pt idx="2">
                  <c:v>I need training on ICT tools</c:v>
                </c:pt>
                <c:pt idx="3">
                  <c:v>I believe that preparing for FC will contribute to my professional development</c:v>
                </c:pt>
                <c:pt idx="4">
                  <c:v>The leadership of the school appreciates efforts to introduce new methods</c:v>
                </c:pt>
                <c:pt idx="5">
                  <c:v>I am not convinced about FC’s pedagogical value</c:v>
                </c:pt>
                <c:pt idx="6">
                  <c:v>My students are not comfortable with change</c:v>
                </c:pt>
                <c:pt idx="7">
                  <c:v>I do not agree with technological pushes in the classroom</c:v>
                </c:pt>
                <c:pt idx="8">
                  <c:v>Parents are sceptical about methods unknown to them. </c:v>
                </c:pt>
                <c:pt idx="9">
                  <c:v>Not interested, I’m overloaded</c:v>
                </c:pt>
              </c:strCache>
            </c:strRef>
          </c:cat>
          <c:val>
            <c:numRef>
              <c:f>List1!$E$23:$E$32</c:f>
              <c:numCache>
                <c:formatCode>General</c:formatCode>
                <c:ptCount val="10"/>
                <c:pt idx="0">
                  <c:v>21</c:v>
                </c:pt>
                <c:pt idx="1">
                  <c:v>12</c:v>
                </c:pt>
                <c:pt idx="2">
                  <c:v>13</c:v>
                </c:pt>
                <c:pt idx="3">
                  <c:v>16</c:v>
                </c:pt>
                <c:pt idx="4">
                  <c:v>20</c:v>
                </c:pt>
                <c:pt idx="5">
                  <c:v>26</c:v>
                </c:pt>
                <c:pt idx="6">
                  <c:v>26</c:v>
                </c:pt>
                <c:pt idx="7">
                  <c:v>27</c:v>
                </c:pt>
                <c:pt idx="8">
                  <c:v>29</c:v>
                </c:pt>
                <c:pt idx="9">
                  <c:v>17</c:v>
                </c:pt>
              </c:numCache>
            </c:numRef>
          </c:val>
        </c:ser>
        <c:ser>
          <c:idx val="3"/>
          <c:order val="3"/>
          <c:tx>
            <c:strRef>
              <c:f>List1!$F$22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List1!$B$23:$B$32</c:f>
              <c:strCache>
                <c:ptCount val="10"/>
                <c:pt idx="0">
                  <c:v>It helps to address the needs of 21st century students</c:v>
                </c:pt>
                <c:pt idx="1">
                  <c:v>I need training on the pedagogical background of FC</c:v>
                </c:pt>
                <c:pt idx="2">
                  <c:v>I need training on ICT tools</c:v>
                </c:pt>
                <c:pt idx="3">
                  <c:v>I believe that preparing for FC will contribute to my professional development</c:v>
                </c:pt>
                <c:pt idx="4">
                  <c:v>The leadership of the school appreciates efforts to introduce new methods</c:v>
                </c:pt>
                <c:pt idx="5">
                  <c:v>I am not convinced about FC’s pedagogical value</c:v>
                </c:pt>
                <c:pt idx="6">
                  <c:v>My students are not comfortable with change</c:v>
                </c:pt>
                <c:pt idx="7">
                  <c:v>I do not agree with technological pushes in the classroom</c:v>
                </c:pt>
                <c:pt idx="8">
                  <c:v>Parents are sceptical about methods unknown to them. </c:v>
                </c:pt>
                <c:pt idx="9">
                  <c:v>Not interested, I’m overloaded</c:v>
                </c:pt>
              </c:strCache>
            </c:strRef>
          </c:cat>
          <c:val>
            <c:numRef>
              <c:f>List1!$F$23:$F$32</c:f>
              <c:numCache>
                <c:formatCode>General</c:formatCode>
                <c:ptCount val="10"/>
                <c:pt idx="0">
                  <c:v>2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  <c:pt idx="4">
                  <c:v>10</c:v>
                </c:pt>
                <c:pt idx="5">
                  <c:v>18</c:v>
                </c:pt>
                <c:pt idx="6">
                  <c:v>16</c:v>
                </c:pt>
                <c:pt idx="7">
                  <c:v>12</c:v>
                </c:pt>
                <c:pt idx="8">
                  <c:v>9</c:v>
                </c:pt>
                <c:pt idx="9">
                  <c:v>23</c:v>
                </c:pt>
              </c:numCache>
            </c:numRef>
          </c:val>
        </c:ser>
        <c:ser>
          <c:idx val="4"/>
          <c:order val="4"/>
          <c:tx>
            <c:strRef>
              <c:f>List1!$G$22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List1!$B$23:$B$32</c:f>
              <c:strCache>
                <c:ptCount val="10"/>
                <c:pt idx="0">
                  <c:v>It helps to address the needs of 21st century students</c:v>
                </c:pt>
                <c:pt idx="1">
                  <c:v>I need training on the pedagogical background of FC</c:v>
                </c:pt>
                <c:pt idx="2">
                  <c:v>I need training on ICT tools</c:v>
                </c:pt>
                <c:pt idx="3">
                  <c:v>I believe that preparing for FC will contribute to my professional development</c:v>
                </c:pt>
                <c:pt idx="4">
                  <c:v>The leadership of the school appreciates efforts to introduce new methods</c:v>
                </c:pt>
                <c:pt idx="5">
                  <c:v>I am not convinced about FC’s pedagogical value</c:v>
                </c:pt>
                <c:pt idx="6">
                  <c:v>My students are not comfortable with change</c:v>
                </c:pt>
                <c:pt idx="7">
                  <c:v>I do not agree with technological pushes in the classroom</c:v>
                </c:pt>
                <c:pt idx="8">
                  <c:v>Parents are sceptical about methods unknown to them. </c:v>
                </c:pt>
                <c:pt idx="9">
                  <c:v>Not interested, I’m overloaded</c:v>
                </c:pt>
              </c:strCache>
            </c:strRef>
          </c:cat>
          <c:val>
            <c:numRef>
              <c:f>List1!$G$23:$G$32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1</c:v>
                </c:pt>
                <c:pt idx="9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1332784"/>
        <c:axId val="341331608"/>
      </c:barChart>
      <c:catAx>
        <c:axId val="341332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1331608"/>
        <c:crosses val="autoZero"/>
        <c:auto val="1"/>
        <c:lblAlgn val="l"/>
        <c:lblOffset val="100"/>
        <c:noMultiLvlLbl val="0"/>
      </c:catAx>
      <c:valAx>
        <c:axId val="3413316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1332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List1!$C$36</c:f>
              <c:strCache>
                <c:ptCount val="1"/>
                <c:pt idx="0">
                  <c:v>not important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List1!$B$37:$B$46</c:f>
              <c:strCache>
                <c:ptCount val="10"/>
                <c:pt idx="0">
                  <c:v>Preparing FC lesson plans</c:v>
                </c:pt>
                <c:pt idx="1">
                  <c:v>Designing class activities</c:v>
                </c:pt>
                <c:pt idx="2">
                  <c:v>To learn strategies to integrate in home phase with the activities in the classroom</c:v>
                </c:pt>
                <c:pt idx="3">
                  <c:v>Assessment of students’ work in FC lessons</c:v>
                </c:pt>
                <c:pt idx="4">
                  <c:v>Assessment of students’ processing new information at home</c:v>
                </c:pt>
                <c:pt idx="5">
                  <c:v>Managing the collaboration of students in class time</c:v>
                </c:pt>
                <c:pt idx="6">
                  <c:v>To understand a range of methods to support problem-solving team-work</c:v>
                </c:pt>
                <c:pt idx="7">
                  <c:v>Creating, editing storing attractive learning content, and publishing them on the web</c:v>
                </c:pt>
                <c:pt idx="8">
                  <c:v>To find quality, free educational applications (offline &amp; online) for learning, practice, creating, etc.</c:v>
                </c:pt>
                <c:pt idx="9">
                  <c:v>Designing interesting and attractive digital presentations</c:v>
                </c:pt>
              </c:strCache>
            </c:strRef>
          </c:cat>
          <c:val>
            <c:numRef>
              <c:f>List1!$C$37:$C$46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List1!$D$36</c:f>
              <c:strCache>
                <c:ptCount val="1"/>
                <c:pt idx="0">
                  <c:v>slightly important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List1!$B$37:$B$46</c:f>
              <c:strCache>
                <c:ptCount val="10"/>
                <c:pt idx="0">
                  <c:v>Preparing FC lesson plans</c:v>
                </c:pt>
                <c:pt idx="1">
                  <c:v>Designing class activities</c:v>
                </c:pt>
                <c:pt idx="2">
                  <c:v>To learn strategies to integrate in home phase with the activities in the classroom</c:v>
                </c:pt>
                <c:pt idx="3">
                  <c:v>Assessment of students’ work in FC lessons</c:v>
                </c:pt>
                <c:pt idx="4">
                  <c:v>Assessment of students’ processing new information at home</c:v>
                </c:pt>
                <c:pt idx="5">
                  <c:v>Managing the collaboration of students in class time</c:v>
                </c:pt>
                <c:pt idx="6">
                  <c:v>To understand a range of methods to support problem-solving team-work</c:v>
                </c:pt>
                <c:pt idx="7">
                  <c:v>Creating, editing storing attractive learning content, and publishing them on the web</c:v>
                </c:pt>
                <c:pt idx="8">
                  <c:v>To find quality, free educational applications (offline &amp; online) for learning, practice, creating, etc.</c:v>
                </c:pt>
                <c:pt idx="9">
                  <c:v>Designing interesting and attractive digital presentations</c:v>
                </c:pt>
              </c:strCache>
            </c:strRef>
          </c:cat>
          <c:val>
            <c:numRef>
              <c:f>List1!$D$37:$D$46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  <c:pt idx="7">
                  <c:v>7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</c:ser>
        <c:ser>
          <c:idx val="2"/>
          <c:order val="2"/>
          <c:tx>
            <c:strRef>
              <c:f>List1!$E$36</c:f>
              <c:strCache>
                <c:ptCount val="1"/>
                <c:pt idx="0">
                  <c:v>somewhat important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List1!$B$37:$B$46</c:f>
              <c:strCache>
                <c:ptCount val="10"/>
                <c:pt idx="0">
                  <c:v>Preparing FC lesson plans</c:v>
                </c:pt>
                <c:pt idx="1">
                  <c:v>Designing class activities</c:v>
                </c:pt>
                <c:pt idx="2">
                  <c:v>To learn strategies to integrate in home phase with the activities in the classroom</c:v>
                </c:pt>
                <c:pt idx="3">
                  <c:v>Assessment of students’ work in FC lessons</c:v>
                </c:pt>
                <c:pt idx="4">
                  <c:v>Assessment of students’ processing new information at home</c:v>
                </c:pt>
                <c:pt idx="5">
                  <c:v>Managing the collaboration of students in class time</c:v>
                </c:pt>
                <c:pt idx="6">
                  <c:v>To understand a range of methods to support problem-solving team-work</c:v>
                </c:pt>
                <c:pt idx="7">
                  <c:v>Creating, editing storing attractive learning content, and publishing them on the web</c:v>
                </c:pt>
                <c:pt idx="8">
                  <c:v>To find quality, free educational applications (offline &amp; online) for learning, practice, creating, etc.</c:v>
                </c:pt>
                <c:pt idx="9">
                  <c:v>Designing interesting and attractive digital presentations</c:v>
                </c:pt>
              </c:strCache>
            </c:strRef>
          </c:cat>
          <c:val>
            <c:numRef>
              <c:f>List1!$E$37:$E$46</c:f>
              <c:numCache>
                <c:formatCode>General</c:formatCode>
                <c:ptCount val="10"/>
                <c:pt idx="0">
                  <c:v>9</c:v>
                </c:pt>
                <c:pt idx="1">
                  <c:v>8</c:v>
                </c:pt>
                <c:pt idx="2">
                  <c:v>15</c:v>
                </c:pt>
                <c:pt idx="3">
                  <c:v>20</c:v>
                </c:pt>
                <c:pt idx="4">
                  <c:v>17</c:v>
                </c:pt>
                <c:pt idx="5">
                  <c:v>14</c:v>
                </c:pt>
                <c:pt idx="6">
                  <c:v>14</c:v>
                </c:pt>
                <c:pt idx="7">
                  <c:v>16</c:v>
                </c:pt>
                <c:pt idx="8">
                  <c:v>16</c:v>
                </c:pt>
                <c:pt idx="9">
                  <c:v>13</c:v>
                </c:pt>
              </c:numCache>
            </c:numRef>
          </c:val>
        </c:ser>
        <c:ser>
          <c:idx val="3"/>
          <c:order val="3"/>
          <c:tx>
            <c:strRef>
              <c:f>List1!$F$36</c:f>
              <c:strCache>
                <c:ptCount val="1"/>
                <c:pt idx="0">
                  <c:v>moderately important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List1!$B$37:$B$46</c:f>
              <c:strCache>
                <c:ptCount val="10"/>
                <c:pt idx="0">
                  <c:v>Preparing FC lesson plans</c:v>
                </c:pt>
                <c:pt idx="1">
                  <c:v>Designing class activities</c:v>
                </c:pt>
                <c:pt idx="2">
                  <c:v>To learn strategies to integrate in home phase with the activities in the classroom</c:v>
                </c:pt>
                <c:pt idx="3">
                  <c:v>Assessment of students’ work in FC lessons</c:v>
                </c:pt>
                <c:pt idx="4">
                  <c:v>Assessment of students’ processing new information at home</c:v>
                </c:pt>
                <c:pt idx="5">
                  <c:v>Managing the collaboration of students in class time</c:v>
                </c:pt>
                <c:pt idx="6">
                  <c:v>To understand a range of methods to support problem-solving team-work</c:v>
                </c:pt>
                <c:pt idx="7">
                  <c:v>Creating, editing storing attractive learning content, and publishing them on the web</c:v>
                </c:pt>
                <c:pt idx="8">
                  <c:v>To find quality, free educational applications (offline &amp; online) for learning, practice, creating, etc.</c:v>
                </c:pt>
                <c:pt idx="9">
                  <c:v>Designing interesting and attractive digital presentations</c:v>
                </c:pt>
              </c:strCache>
            </c:strRef>
          </c:cat>
          <c:val>
            <c:numRef>
              <c:f>List1!$F$37:$F$46</c:f>
              <c:numCache>
                <c:formatCode>General</c:formatCode>
                <c:ptCount val="10"/>
                <c:pt idx="0">
                  <c:v>23</c:v>
                </c:pt>
                <c:pt idx="1">
                  <c:v>28</c:v>
                </c:pt>
                <c:pt idx="2">
                  <c:v>26</c:v>
                </c:pt>
                <c:pt idx="3">
                  <c:v>27</c:v>
                </c:pt>
                <c:pt idx="4">
                  <c:v>28</c:v>
                </c:pt>
                <c:pt idx="5">
                  <c:v>27</c:v>
                </c:pt>
                <c:pt idx="6">
                  <c:v>29</c:v>
                </c:pt>
                <c:pt idx="7">
                  <c:v>22</c:v>
                </c:pt>
                <c:pt idx="8">
                  <c:v>24</c:v>
                </c:pt>
                <c:pt idx="9">
                  <c:v>27</c:v>
                </c:pt>
              </c:numCache>
            </c:numRef>
          </c:val>
        </c:ser>
        <c:ser>
          <c:idx val="4"/>
          <c:order val="4"/>
          <c:tx>
            <c:strRef>
              <c:f>List1!$G$36</c:f>
              <c:strCache>
                <c:ptCount val="1"/>
                <c:pt idx="0">
                  <c:v>highly important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List1!$B$37:$B$46</c:f>
              <c:strCache>
                <c:ptCount val="10"/>
                <c:pt idx="0">
                  <c:v>Preparing FC lesson plans</c:v>
                </c:pt>
                <c:pt idx="1">
                  <c:v>Designing class activities</c:v>
                </c:pt>
                <c:pt idx="2">
                  <c:v>To learn strategies to integrate in home phase with the activities in the classroom</c:v>
                </c:pt>
                <c:pt idx="3">
                  <c:v>Assessment of students’ work in FC lessons</c:v>
                </c:pt>
                <c:pt idx="4">
                  <c:v>Assessment of students’ processing new information at home</c:v>
                </c:pt>
                <c:pt idx="5">
                  <c:v>Managing the collaboration of students in class time</c:v>
                </c:pt>
                <c:pt idx="6">
                  <c:v>To understand a range of methods to support problem-solving team-work</c:v>
                </c:pt>
                <c:pt idx="7">
                  <c:v>Creating, editing storing attractive learning content, and publishing them on the web</c:v>
                </c:pt>
                <c:pt idx="8">
                  <c:v>To find quality, free educational applications (offline &amp; online) for learning, practice, creating, etc.</c:v>
                </c:pt>
                <c:pt idx="9">
                  <c:v>Designing interesting and attractive digital presentations</c:v>
                </c:pt>
              </c:strCache>
            </c:strRef>
          </c:cat>
          <c:val>
            <c:numRef>
              <c:f>List1!$G$37:$G$46</c:f>
              <c:numCache>
                <c:formatCode>General</c:formatCode>
                <c:ptCount val="10"/>
                <c:pt idx="0">
                  <c:v>20</c:v>
                </c:pt>
                <c:pt idx="1">
                  <c:v>16</c:v>
                </c:pt>
                <c:pt idx="2">
                  <c:v>11</c:v>
                </c:pt>
                <c:pt idx="3">
                  <c:v>5</c:v>
                </c:pt>
                <c:pt idx="4">
                  <c:v>6</c:v>
                </c:pt>
                <c:pt idx="5">
                  <c:v>13</c:v>
                </c:pt>
                <c:pt idx="6">
                  <c:v>10</c:v>
                </c:pt>
                <c:pt idx="7">
                  <c:v>8</c:v>
                </c:pt>
                <c:pt idx="8">
                  <c:v>9</c:v>
                </c:pt>
                <c:pt idx="9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1328472"/>
        <c:axId val="341334744"/>
      </c:barChart>
      <c:catAx>
        <c:axId val="341328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1334744"/>
        <c:crosses val="autoZero"/>
        <c:auto val="1"/>
        <c:lblAlgn val="ctr"/>
        <c:lblOffset val="100"/>
        <c:noMultiLvlLbl val="0"/>
      </c:catAx>
      <c:valAx>
        <c:axId val="341334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1328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09317585301835"/>
          <c:y val="7.6421697287838999E-2"/>
          <c:w val="0.41248031496062992"/>
          <c:h val="0.6874671916010498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explosion val="1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List1!$C$54:$C$57</c:f>
              <c:strCache>
                <c:ptCount val="4"/>
                <c:pt idx="0">
                  <c:v>Beginner Level</c:v>
                </c:pt>
                <c:pt idx="1">
                  <c:v>Basic Level</c:v>
                </c:pt>
                <c:pt idx="2">
                  <c:v>Advanced Level</c:v>
                </c:pt>
                <c:pt idx="3">
                  <c:v>IT pro, teacher/trainer</c:v>
                </c:pt>
              </c:strCache>
            </c:strRef>
          </c:cat>
          <c:val>
            <c:numRef>
              <c:f>List1!$D$54:$D$57</c:f>
              <c:numCache>
                <c:formatCode>General</c:formatCode>
                <c:ptCount val="4"/>
                <c:pt idx="0">
                  <c:v>1</c:v>
                </c:pt>
                <c:pt idx="1">
                  <c:v>26</c:v>
                </c:pt>
                <c:pt idx="2">
                  <c:v>19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List1!$C$54:$C$57</c:f>
              <c:strCache>
                <c:ptCount val="4"/>
                <c:pt idx="0">
                  <c:v>Beginner Level</c:v>
                </c:pt>
                <c:pt idx="1">
                  <c:v>Basic Level</c:v>
                </c:pt>
                <c:pt idx="2">
                  <c:v>Advanced Level</c:v>
                </c:pt>
                <c:pt idx="3">
                  <c:v>IT pro, teacher/trainer</c:v>
                </c:pt>
              </c:strCache>
            </c:strRef>
          </c:cat>
          <c:val>
            <c:numRef>
              <c:f>List1!$E$54:$E$57</c:f>
              <c:numCache>
                <c:formatCode>0%</c:formatCode>
                <c:ptCount val="4"/>
                <c:pt idx="0">
                  <c:v>0.02</c:v>
                </c:pt>
                <c:pt idx="1">
                  <c:v>0.48</c:v>
                </c:pt>
                <c:pt idx="2">
                  <c:v>0.35</c:v>
                </c:pt>
                <c:pt idx="3">
                  <c:v>0.15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4892891513560805"/>
          <c:y val="0.79629629629629628"/>
          <c:w val="0.67991994750656171"/>
          <c:h val="0.18290317876932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List1!$C$68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List1!$B$69:$B$77</c:f>
              <c:strCache>
                <c:ptCount val="9"/>
                <c:pt idx="0">
                  <c:v>Social networks</c:v>
                </c:pt>
                <c:pt idx="1">
                  <c:v>Presentations</c:v>
                </c:pt>
                <c:pt idx="2">
                  <c:v>Hypertext, embedding different media elements</c:v>
                </c:pt>
                <c:pt idx="3">
                  <c:v>Digital timelines</c:v>
                </c:pt>
                <c:pt idx="4">
                  <c:v>Concept maps</c:v>
                </c:pt>
                <c:pt idx="5">
                  <c:v>Blogs</c:v>
                </c:pt>
                <c:pt idx="6">
                  <c:v>Animations</c:v>
                </c:pt>
                <c:pt idx="7">
                  <c:v>Videos</c:v>
                </c:pt>
                <c:pt idx="8">
                  <c:v>Digital pictures</c:v>
                </c:pt>
              </c:strCache>
            </c:strRef>
          </c:cat>
          <c:val>
            <c:numRef>
              <c:f>List1!$C$69:$C$77</c:f>
              <c:numCache>
                <c:formatCode>General</c:formatCode>
                <c:ptCount val="9"/>
                <c:pt idx="0">
                  <c:v>13</c:v>
                </c:pt>
                <c:pt idx="1">
                  <c:v>6</c:v>
                </c:pt>
                <c:pt idx="2">
                  <c:v>13</c:v>
                </c:pt>
                <c:pt idx="3">
                  <c:v>26</c:v>
                </c:pt>
                <c:pt idx="4">
                  <c:v>16</c:v>
                </c:pt>
                <c:pt idx="5">
                  <c:v>26</c:v>
                </c:pt>
                <c:pt idx="6">
                  <c:v>17</c:v>
                </c:pt>
                <c:pt idx="7">
                  <c:v>15</c:v>
                </c:pt>
                <c:pt idx="8">
                  <c:v>11</c:v>
                </c:pt>
              </c:numCache>
            </c:numRef>
          </c:val>
        </c:ser>
        <c:ser>
          <c:idx val="1"/>
          <c:order val="1"/>
          <c:tx>
            <c:strRef>
              <c:f>List1!$D$68</c:f>
              <c:strCache>
                <c:ptCount val="1"/>
                <c:pt idx="0">
                  <c:v>Basic level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List1!$B$69:$B$77</c:f>
              <c:strCache>
                <c:ptCount val="9"/>
                <c:pt idx="0">
                  <c:v>Social networks</c:v>
                </c:pt>
                <c:pt idx="1">
                  <c:v>Presentations</c:v>
                </c:pt>
                <c:pt idx="2">
                  <c:v>Hypertext, embedding different media elements</c:v>
                </c:pt>
                <c:pt idx="3">
                  <c:v>Digital timelines</c:v>
                </c:pt>
                <c:pt idx="4">
                  <c:v>Concept maps</c:v>
                </c:pt>
                <c:pt idx="5">
                  <c:v>Blogs</c:v>
                </c:pt>
                <c:pt idx="6">
                  <c:v>Animations</c:v>
                </c:pt>
                <c:pt idx="7">
                  <c:v>Videos</c:v>
                </c:pt>
                <c:pt idx="8">
                  <c:v>Digital pictures</c:v>
                </c:pt>
              </c:strCache>
            </c:strRef>
          </c:cat>
          <c:val>
            <c:numRef>
              <c:f>List1!$D$69:$D$77</c:f>
              <c:numCache>
                <c:formatCode>General</c:formatCode>
                <c:ptCount val="9"/>
                <c:pt idx="0">
                  <c:v>16</c:v>
                </c:pt>
                <c:pt idx="1">
                  <c:v>16</c:v>
                </c:pt>
                <c:pt idx="2">
                  <c:v>21</c:v>
                </c:pt>
                <c:pt idx="3">
                  <c:v>19</c:v>
                </c:pt>
                <c:pt idx="4">
                  <c:v>22</c:v>
                </c:pt>
                <c:pt idx="5">
                  <c:v>16</c:v>
                </c:pt>
                <c:pt idx="6">
                  <c:v>23</c:v>
                </c:pt>
                <c:pt idx="7">
                  <c:v>22</c:v>
                </c:pt>
                <c:pt idx="8">
                  <c:v>25</c:v>
                </c:pt>
              </c:numCache>
            </c:numRef>
          </c:val>
        </c:ser>
        <c:ser>
          <c:idx val="2"/>
          <c:order val="2"/>
          <c:tx>
            <c:strRef>
              <c:f>List1!$E$68</c:f>
              <c:strCache>
                <c:ptCount val="1"/>
                <c:pt idx="0">
                  <c:v>Advanced level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List1!$B$69:$B$77</c:f>
              <c:strCache>
                <c:ptCount val="9"/>
                <c:pt idx="0">
                  <c:v>Social networks</c:v>
                </c:pt>
                <c:pt idx="1">
                  <c:v>Presentations</c:v>
                </c:pt>
                <c:pt idx="2">
                  <c:v>Hypertext, embedding different media elements</c:v>
                </c:pt>
                <c:pt idx="3">
                  <c:v>Digital timelines</c:v>
                </c:pt>
                <c:pt idx="4">
                  <c:v>Concept maps</c:v>
                </c:pt>
                <c:pt idx="5">
                  <c:v>Blogs</c:v>
                </c:pt>
                <c:pt idx="6">
                  <c:v>Animations</c:v>
                </c:pt>
                <c:pt idx="7">
                  <c:v>Videos</c:v>
                </c:pt>
                <c:pt idx="8">
                  <c:v>Digital pictures</c:v>
                </c:pt>
              </c:strCache>
            </c:strRef>
          </c:cat>
          <c:val>
            <c:numRef>
              <c:f>List1!$E$69:$E$77</c:f>
              <c:numCache>
                <c:formatCode>General</c:formatCode>
                <c:ptCount val="9"/>
                <c:pt idx="0">
                  <c:v>22</c:v>
                </c:pt>
                <c:pt idx="1">
                  <c:v>26</c:v>
                </c:pt>
                <c:pt idx="2">
                  <c:v>18</c:v>
                </c:pt>
                <c:pt idx="3">
                  <c:v>6</c:v>
                </c:pt>
                <c:pt idx="4">
                  <c:v>14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15</c:v>
                </c:pt>
              </c:numCache>
            </c:numRef>
          </c:val>
        </c:ser>
        <c:ser>
          <c:idx val="3"/>
          <c:order val="3"/>
          <c:tx>
            <c:strRef>
              <c:f>List1!$F$68</c:f>
              <c:strCache>
                <c:ptCount val="1"/>
                <c:pt idx="0">
                  <c:v>Professional level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List1!$B$69:$B$77</c:f>
              <c:strCache>
                <c:ptCount val="9"/>
                <c:pt idx="0">
                  <c:v>Social networks</c:v>
                </c:pt>
                <c:pt idx="1">
                  <c:v>Presentations</c:v>
                </c:pt>
                <c:pt idx="2">
                  <c:v>Hypertext, embedding different media elements</c:v>
                </c:pt>
                <c:pt idx="3">
                  <c:v>Digital timelines</c:v>
                </c:pt>
                <c:pt idx="4">
                  <c:v>Concept maps</c:v>
                </c:pt>
                <c:pt idx="5">
                  <c:v>Blogs</c:v>
                </c:pt>
                <c:pt idx="6">
                  <c:v>Animations</c:v>
                </c:pt>
                <c:pt idx="7">
                  <c:v>Videos</c:v>
                </c:pt>
                <c:pt idx="8">
                  <c:v>Digital pictures</c:v>
                </c:pt>
              </c:strCache>
            </c:strRef>
          </c:cat>
          <c:val>
            <c:numRef>
              <c:f>List1!$F$69:$F$77</c:f>
              <c:numCache>
                <c:formatCode>General</c:formatCode>
                <c:ptCount val="9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4</c:v>
                </c:pt>
                <c:pt idx="8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1329256"/>
        <c:axId val="341332000"/>
      </c:barChart>
      <c:catAx>
        <c:axId val="341329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1332000"/>
        <c:crosses val="autoZero"/>
        <c:auto val="1"/>
        <c:lblAlgn val="ctr"/>
        <c:lblOffset val="100"/>
        <c:noMultiLvlLbl val="0"/>
      </c:catAx>
      <c:valAx>
        <c:axId val="341332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1329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3174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31748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865727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48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879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032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999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4626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001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5554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noFill/>
        </p:spPr>
        <p:txBody>
          <a:bodyPr lIns="80165" tIns="40083" rIns="80165" bIns="40083"/>
          <a:lstStyle/>
          <a:p>
            <a:fld id="{41B88E79-7286-4010-8BA1-AC445E663FEC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6976" cy="4037751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6937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657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391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801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03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002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64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921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260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945ED0-61B7-496C-9F6A-7C29139280B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878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6D91-C103-448B-9EE3-64EA6744FC4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4223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2263" y="0"/>
            <a:ext cx="2071687" cy="60880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62663" cy="60880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1C00BA-8B04-4616-87FA-9875842CEEC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6339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86750" cy="14303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67175" cy="46037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76775" y="1484313"/>
            <a:ext cx="4067175" cy="460375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8A7698-E148-4F3D-8960-C4C27D92431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824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86750" cy="14303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457200" y="1484313"/>
            <a:ext cx="4067175" cy="460375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76775" y="1484313"/>
            <a:ext cx="4067175" cy="46037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2F3875-A604-437F-A751-81B9DD3669F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6347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66559B-8009-4443-B942-B103C50D0EB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4186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7C1C8-6FE2-40B9-8736-4F78F62FFA5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3401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2C249-62F2-4B31-B022-F5D9ED3F576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4148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1163" y="3959225"/>
            <a:ext cx="4035425" cy="179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98988" y="3959225"/>
            <a:ext cx="4037012" cy="179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2277D-89E5-4F4A-BCE7-393E2E85F35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3473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B2BE0E-80A1-465A-8238-18CEE399E32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15070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21A54-F9EB-45DF-B208-0C644ABD023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5645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45DAF-0FB9-409E-BF46-CAA021B67D4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5079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271D38-416F-41C1-ABBB-94DCC89C786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8282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EC1D03-E6D0-4917-8997-BA254B673F5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1329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83BC3-D83A-4D38-B9FE-FE37EC31C79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611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99FB86-1379-4954-B1E4-3502FAA5670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0623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80188" y="1773238"/>
            <a:ext cx="2055812" cy="39766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11163" y="1773238"/>
            <a:ext cx="6016625" cy="39766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9696-ADB9-4244-B3E8-6F872600BB8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4684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773238"/>
            <a:ext cx="7985125" cy="1651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37610-9B41-4B13-9569-10417EA4B1B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2903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9374AD-88D8-497C-AFEB-1F580A1F918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5142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7175" cy="460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6775" y="1484313"/>
            <a:ext cx="4067175" cy="460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11A70B-92B4-4E36-AF91-8070C5E4552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0983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03FD3C-9753-4994-854F-95EF2CAFFC1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92478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BA940-0CAC-4CD1-A310-80E563106B1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7851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CFD0A-BB8E-48CB-AA2E-BA025B1802F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21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33919-FF89-455A-AB4E-A0A72D1FD07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5988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2AF3B1-B25D-40E6-8B12-294DE0FC804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53231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-3175" y="0"/>
            <a:ext cx="9147175" cy="1196975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6345238"/>
            <a:ext cx="9180513" cy="277812"/>
          </a:xfrm>
          <a:prstGeom prst="rect">
            <a:avLst/>
          </a:prstGeom>
          <a:solidFill>
            <a:srgbClr val="FFB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-3175" y="1089025"/>
            <a:ext cx="9147175" cy="215900"/>
          </a:xfrm>
          <a:prstGeom prst="rect">
            <a:avLst/>
          </a:prstGeom>
          <a:solidFill>
            <a:srgbClr val="FFB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86750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86750" cy="460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087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>
                <a:srgbClr val="000000"/>
              </a:buCl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308725"/>
            <a:ext cx="2890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Clr>
                <a:srgbClr val="000000"/>
              </a:buCl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087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</a:defRPr>
            </a:lvl1pPr>
          </a:lstStyle>
          <a:p>
            <a:fld id="{3858681E-B0CA-44FC-9451-CA2309E18B11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6580188"/>
            <a:ext cx="9144000" cy="277812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5pPr>
      <a:lvl6pPr marL="15367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6pPr>
      <a:lvl7pPr marL="19939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7pPr>
      <a:lvl8pPr marL="24511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8pPr>
      <a:lvl9pPr marL="29083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9pPr>
    </p:titleStyle>
    <p:bodyStyle>
      <a:lvl1pPr marL="338138" indent="-32385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8188" indent="-280988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144000" cy="3662363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6580188"/>
            <a:ext cx="9180513" cy="277812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3617913"/>
            <a:ext cx="9147175" cy="215900"/>
          </a:xfrm>
          <a:prstGeom prst="rect">
            <a:avLst/>
          </a:prstGeom>
          <a:solidFill>
            <a:srgbClr val="FFB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773238"/>
            <a:ext cx="79851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5500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550025"/>
            <a:ext cx="2890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5500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fld id="{DF13195E-4B52-41C4-898C-D60395CB4306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205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3" y="3959225"/>
            <a:ext cx="8224837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5pPr>
      <a:lvl6pPr marL="15367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6pPr>
      <a:lvl7pPr marL="19939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7pPr>
      <a:lvl8pPr marL="24511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8pPr>
      <a:lvl9pPr marL="29083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9pPr>
    </p:titleStyle>
    <p:bodyStyle>
      <a:lvl1pPr marL="338138" indent="-338138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8188" indent="-280988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664"/>
            <a:ext cx="8208143" cy="3019574"/>
          </a:xfrm>
        </p:spPr>
        <p:txBody>
          <a:bodyPr/>
          <a:lstStyle/>
          <a:p>
            <a:r>
              <a:rPr lang="cs-CZ" altLang="cs-CZ" b="1" dirty="0" err="1" smtClean="0"/>
              <a:t>Flipped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Clasroom</a:t>
            </a:r>
            <a:r>
              <a:rPr lang="cs-CZ" altLang="cs-CZ" b="1" dirty="0" smtClean="0"/>
              <a:t/>
            </a:r>
            <a:br>
              <a:rPr lang="cs-CZ" altLang="cs-CZ" b="1" dirty="0" smtClean="0"/>
            </a:br>
            <a:r>
              <a:rPr lang="cs-CZ" altLang="cs-CZ" b="1" dirty="0" err="1" smtClean="0"/>
              <a:t>Practice</a:t>
            </a:r>
            <a:r>
              <a:rPr lang="cs-CZ" altLang="cs-CZ" b="1" dirty="0" smtClean="0"/>
              <a:t> in </a:t>
            </a:r>
            <a:r>
              <a:rPr lang="cs-CZ" altLang="cs-CZ" b="1" dirty="0" err="1" smtClean="0"/>
              <a:t>the</a:t>
            </a:r>
            <a:r>
              <a:rPr lang="cs-CZ" altLang="cs-CZ" b="1" dirty="0" smtClean="0"/>
              <a:t> Czech Republic</a:t>
            </a:r>
            <a:r>
              <a:rPr lang="cs-CZ" altLang="cs-CZ" b="1" dirty="0"/>
              <a:t/>
            </a:r>
            <a:br>
              <a:rPr lang="cs-CZ" altLang="cs-CZ" b="1" dirty="0"/>
            </a:br>
            <a:endParaRPr lang="cs-CZ" altLang="cs-CZ" b="1" dirty="0" smtClean="0"/>
          </a:p>
        </p:txBody>
      </p:sp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Martina Maněnová</a:t>
            </a:r>
          </a:p>
          <a:p>
            <a:pPr marL="0" indent="0">
              <a:buNone/>
            </a:pPr>
            <a:r>
              <a:rPr lang="cs-CZ" dirty="0" smtClean="0"/>
              <a:t>Věra Tauchmanová</a:t>
            </a:r>
          </a:p>
        </p:txBody>
      </p:sp>
      <p:pic>
        <p:nvPicPr>
          <p:cNvPr id="4100" name="Picture 5" descr="G:\zaloha_PdF_12.11.2010\organizace studia, studium,kurzy\loga, znaky\UHK_nové\UHK_PdF_nove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509604"/>
            <a:ext cx="3097212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9269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smtClean="0"/>
              <a:t>IT </a:t>
            </a:r>
            <a:r>
              <a:rPr lang="cs-CZ" dirty="0" err="1" smtClean="0"/>
              <a:t>skills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99052328"/>
              </p:ext>
            </p:extLst>
          </p:nvPr>
        </p:nvGraphicFramePr>
        <p:xfrm>
          <a:off x="179388" y="1484313"/>
          <a:ext cx="8564562" cy="460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0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813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smtClean="0"/>
              <a:t> media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11569027"/>
              </p:ext>
            </p:extLst>
          </p:nvPr>
        </p:nvGraphicFramePr>
        <p:xfrm>
          <a:off x="0" y="1340768"/>
          <a:ext cx="9036496" cy="4972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020" y="-3463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20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smtClean="0"/>
              <a:t>IT </a:t>
            </a:r>
            <a:r>
              <a:rPr lang="cs-CZ" dirty="0" err="1" smtClean="0"/>
              <a:t>tools</a:t>
            </a:r>
            <a:r>
              <a:rPr lang="cs-CZ" dirty="0" smtClean="0"/>
              <a:t>/</a:t>
            </a:r>
            <a:r>
              <a:rPr lang="cs-CZ" dirty="0" err="1" smtClean="0"/>
              <a:t>features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491279"/>
              </p:ext>
            </p:extLst>
          </p:nvPr>
        </p:nvGraphicFramePr>
        <p:xfrm>
          <a:off x="179388" y="1484313"/>
          <a:ext cx="8564562" cy="460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0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693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smtClean="0"/>
              <a:t>IT </a:t>
            </a:r>
            <a:r>
              <a:rPr lang="cs-CZ" dirty="0" err="1" smtClean="0"/>
              <a:t>tools</a:t>
            </a:r>
            <a:r>
              <a:rPr lang="cs-CZ" dirty="0" smtClean="0"/>
              <a:t>/</a:t>
            </a:r>
            <a:r>
              <a:rPr lang="cs-CZ" dirty="0" err="1" smtClean="0"/>
              <a:t>features</a:t>
            </a:r>
            <a:r>
              <a:rPr lang="cs-CZ" dirty="0" smtClean="0"/>
              <a:t> in </a:t>
            </a:r>
            <a:r>
              <a:rPr lang="cs-CZ" dirty="0" err="1" smtClean="0"/>
              <a:t>class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98556577"/>
              </p:ext>
            </p:extLst>
          </p:nvPr>
        </p:nvGraphicFramePr>
        <p:xfrm>
          <a:off x="179388" y="1484312"/>
          <a:ext cx="8564562" cy="4829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19535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536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err="1" smtClean="0"/>
              <a:t>Tools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58915694"/>
              </p:ext>
            </p:extLst>
          </p:nvPr>
        </p:nvGraphicFramePr>
        <p:xfrm>
          <a:off x="179388" y="1484312"/>
          <a:ext cx="8564562" cy="4752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0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894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err="1" smtClean="0"/>
              <a:t>Results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Flipped</a:t>
            </a:r>
            <a:r>
              <a:rPr lang="cs-CZ" dirty="0" smtClean="0"/>
              <a:t> </a:t>
            </a:r>
            <a:r>
              <a:rPr lang="cs-CZ" dirty="0" err="1" smtClean="0"/>
              <a:t>Classroom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Czech </a:t>
            </a:r>
            <a:r>
              <a:rPr lang="cs-CZ" dirty="0" err="1" smtClean="0"/>
              <a:t>teachers</a:t>
            </a:r>
            <a:r>
              <a:rPr lang="cs-CZ" dirty="0" smtClean="0"/>
              <a:t>.</a:t>
            </a:r>
          </a:p>
          <a:p>
            <a:pPr marL="14288" indent="0">
              <a:buNone/>
            </a:pPr>
            <a:endParaRPr lang="cs-CZ" dirty="0" smtClean="0"/>
          </a:p>
          <a:p>
            <a:pPr marL="14288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frequently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IT </a:t>
            </a:r>
            <a:r>
              <a:rPr lang="cs-CZ" dirty="0" err="1" smtClean="0"/>
              <a:t>tools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Czech </a:t>
            </a:r>
            <a:r>
              <a:rPr lang="cs-CZ" dirty="0" err="1" smtClean="0"/>
              <a:t>schools</a:t>
            </a:r>
            <a:r>
              <a:rPr lang="cs-CZ" dirty="0" smtClean="0"/>
              <a:t> are PC (+ </a:t>
            </a:r>
            <a:r>
              <a:rPr lang="cs-CZ" dirty="0" err="1" smtClean="0"/>
              <a:t>the</a:t>
            </a:r>
            <a:r>
              <a:rPr lang="cs-CZ" dirty="0" smtClean="0"/>
              <a:t> Internet </a:t>
            </a:r>
            <a:r>
              <a:rPr lang="cs-CZ" dirty="0" err="1" smtClean="0"/>
              <a:t>access</a:t>
            </a:r>
            <a:r>
              <a:rPr lang="cs-CZ" dirty="0" smtClean="0"/>
              <a:t>) and </a:t>
            </a:r>
            <a:r>
              <a:rPr lang="cs-CZ" dirty="0" err="1" smtClean="0"/>
              <a:t>presentation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r>
              <a:rPr lang="cs-CZ" dirty="0" smtClean="0"/>
              <a:t>.</a:t>
            </a:r>
          </a:p>
          <a:p>
            <a:pPr marL="14288" indent="0">
              <a:buNone/>
            </a:pPr>
            <a:endParaRPr lang="cs-CZ" dirty="0"/>
          </a:p>
          <a:p>
            <a:pPr marL="14288" indent="0">
              <a:buNone/>
            </a:pPr>
            <a:r>
              <a:rPr lang="cs-CZ" dirty="0" err="1" smtClean="0"/>
              <a:t>Differences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HU, ES and CZ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seen</a:t>
            </a:r>
            <a:r>
              <a:rPr lang="cs-CZ" dirty="0" smtClean="0"/>
              <a:t>.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0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557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0" y="1869316"/>
            <a:ext cx="9142560" cy="2419454"/>
          </a:xfrm>
          <a:prstGeom prst="rect">
            <a:avLst/>
          </a:prstGeom>
          <a:solidFill>
            <a:srgbClr val="333333"/>
          </a:solidFill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cs-CZ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3376801" y="2371929"/>
            <a:ext cx="5497920" cy="1607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261245" tIns="0" rIns="0" bIns="0" anchor="ctr" anchorCtr="1"/>
          <a:lstStyle/>
          <a:p>
            <a:pPr>
              <a:spcAft>
                <a:spcPts val="1633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cs-CZ" sz="2900" b="1" dirty="0" err="1" smtClean="0">
                <a:solidFill>
                  <a:srgbClr val="FFB515"/>
                </a:solidFill>
              </a:rPr>
              <a:t>Thank</a:t>
            </a:r>
            <a:r>
              <a:rPr lang="cs-CZ" sz="2900" b="1" dirty="0" smtClean="0">
                <a:solidFill>
                  <a:srgbClr val="FFB515"/>
                </a:solidFill>
              </a:rPr>
              <a:t> </a:t>
            </a:r>
            <a:r>
              <a:rPr lang="cs-CZ" sz="2900" b="1" dirty="0" err="1" smtClean="0">
                <a:solidFill>
                  <a:srgbClr val="FFB515"/>
                </a:solidFill>
              </a:rPr>
              <a:t>you</a:t>
            </a:r>
            <a:r>
              <a:rPr lang="cs-CZ" sz="2900" b="1" dirty="0" smtClean="0">
                <a:solidFill>
                  <a:srgbClr val="FFB515"/>
                </a:solidFill>
              </a:rPr>
              <a:t> </a:t>
            </a:r>
            <a:r>
              <a:rPr lang="cs-CZ" sz="2900" b="1" dirty="0" err="1" smtClean="0">
                <a:solidFill>
                  <a:srgbClr val="FFB515"/>
                </a:solidFill>
              </a:rPr>
              <a:t>for</a:t>
            </a:r>
            <a:r>
              <a:rPr lang="cs-CZ" sz="2900" b="1" dirty="0" smtClean="0">
                <a:solidFill>
                  <a:srgbClr val="FFB515"/>
                </a:solidFill>
              </a:rPr>
              <a:t> </a:t>
            </a:r>
            <a:r>
              <a:rPr lang="cs-CZ" sz="2900" b="1" dirty="0" err="1" smtClean="0">
                <a:solidFill>
                  <a:srgbClr val="FFB515"/>
                </a:solidFill>
              </a:rPr>
              <a:t>your</a:t>
            </a:r>
            <a:r>
              <a:rPr lang="cs-CZ" sz="2900" b="1" dirty="0" smtClean="0">
                <a:solidFill>
                  <a:srgbClr val="FFB515"/>
                </a:solidFill>
              </a:rPr>
              <a:t> </a:t>
            </a:r>
            <a:r>
              <a:rPr lang="cs-CZ" sz="2900" b="1" dirty="0" err="1" smtClean="0">
                <a:solidFill>
                  <a:srgbClr val="FFB515"/>
                </a:solidFill>
              </a:rPr>
              <a:t>attention</a:t>
            </a:r>
            <a:r>
              <a:rPr lang="cs-CZ" sz="2900" b="1" dirty="0" smtClean="0">
                <a:solidFill>
                  <a:srgbClr val="FFB515"/>
                </a:solidFill>
              </a:rPr>
              <a:t>.</a:t>
            </a:r>
            <a:endParaRPr lang="en-US" sz="2900" b="1" dirty="0">
              <a:solidFill>
                <a:srgbClr val="FFB515"/>
              </a:solidFill>
            </a:endParaRP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800" y="1873637"/>
            <a:ext cx="3600000" cy="24007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435" y="0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2762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questionnaire</a:t>
            </a:r>
            <a:r>
              <a:rPr lang="cs-CZ" dirty="0" smtClean="0"/>
              <a:t> - </a:t>
            </a:r>
            <a:r>
              <a:rPr lang="cs-CZ" dirty="0" err="1" smtClean="0"/>
              <a:t>Description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r>
              <a:rPr lang="cs-CZ" sz="3200" dirty="0" smtClean="0"/>
              <a:t>10 % </a:t>
            </a:r>
            <a:r>
              <a:rPr lang="cs-CZ" sz="3200" dirty="0" err="1" smtClean="0"/>
              <a:t>from</a:t>
            </a:r>
            <a:r>
              <a:rPr lang="cs-CZ" sz="3200" dirty="0" smtClean="0"/>
              <a:t> CZ (54)</a:t>
            </a:r>
          </a:p>
          <a:p>
            <a:r>
              <a:rPr lang="cs-CZ" sz="3200" dirty="0" smtClean="0"/>
              <a:t>Age – 63 % </a:t>
            </a:r>
            <a:r>
              <a:rPr lang="cs-CZ" sz="3200" dirty="0" err="1" smtClean="0"/>
              <a:t>from</a:t>
            </a:r>
            <a:r>
              <a:rPr lang="cs-CZ" sz="3200" dirty="0" smtClean="0"/>
              <a:t> 36 to 54 </a:t>
            </a:r>
          </a:p>
          <a:p>
            <a:r>
              <a:rPr lang="cs-CZ" sz="3200" dirty="0" smtClean="0"/>
              <a:t>Gender – </a:t>
            </a:r>
            <a:r>
              <a:rPr lang="cs-CZ" sz="3200" b="1" dirty="0" smtClean="0"/>
              <a:t>56 % male, 44 % </a:t>
            </a:r>
            <a:r>
              <a:rPr lang="cs-CZ" sz="3200" b="1" dirty="0" err="1" smtClean="0"/>
              <a:t>female</a:t>
            </a:r>
            <a:endParaRPr lang="cs-CZ" sz="3200" b="1" dirty="0" smtClean="0"/>
          </a:p>
          <a:p>
            <a:r>
              <a:rPr lang="cs-CZ" sz="3200" dirty="0" err="1" smtClean="0"/>
              <a:t>Teaching</a:t>
            </a:r>
            <a:r>
              <a:rPr lang="cs-CZ" sz="3200" dirty="0" smtClean="0"/>
              <a:t> </a:t>
            </a:r>
            <a:r>
              <a:rPr lang="cs-CZ" sz="3200" dirty="0" err="1" smtClean="0"/>
              <a:t>experience</a:t>
            </a:r>
            <a:r>
              <a:rPr lang="cs-CZ" sz="3200" dirty="0" smtClean="0"/>
              <a:t>: 69 % 0-15 </a:t>
            </a:r>
            <a:r>
              <a:rPr lang="cs-CZ" sz="3200" dirty="0" err="1" smtClean="0"/>
              <a:t>years</a:t>
            </a:r>
            <a:endParaRPr lang="cs-CZ" sz="3200" dirty="0" smtClean="0"/>
          </a:p>
          <a:p>
            <a:r>
              <a:rPr lang="cs-CZ" sz="3200" dirty="0" smtClean="0"/>
              <a:t>50 % </a:t>
            </a:r>
            <a:r>
              <a:rPr lang="cs-CZ" sz="3200" dirty="0" err="1" smtClean="0"/>
              <a:t>BSc</a:t>
            </a:r>
            <a:r>
              <a:rPr lang="cs-CZ" sz="3200" dirty="0" smtClean="0"/>
              <a:t>/Bc (</a:t>
            </a:r>
            <a:r>
              <a:rPr lang="cs-CZ" sz="3200" dirty="0" err="1" smtClean="0"/>
              <a:t>practice</a:t>
            </a:r>
            <a:r>
              <a:rPr lang="cs-CZ" sz="3200" dirty="0" smtClean="0"/>
              <a:t> </a:t>
            </a:r>
            <a:r>
              <a:rPr lang="cs-CZ" sz="3200" dirty="0" err="1" smtClean="0"/>
              <a:t>stressed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44 % </a:t>
            </a:r>
            <a:r>
              <a:rPr lang="cs-CZ" sz="3200" dirty="0" err="1" smtClean="0"/>
              <a:t>technical</a:t>
            </a:r>
            <a:r>
              <a:rPr lang="cs-CZ" sz="3200" dirty="0" smtClean="0"/>
              <a:t> </a:t>
            </a:r>
            <a:r>
              <a:rPr lang="cs-CZ" sz="3200" dirty="0" err="1" smtClean="0"/>
              <a:t>engineering</a:t>
            </a:r>
            <a:r>
              <a:rPr lang="cs-CZ" sz="3200" dirty="0" smtClean="0"/>
              <a:t>, 13 % </a:t>
            </a:r>
            <a:r>
              <a:rPr lang="cs-CZ" sz="3200" dirty="0" err="1" smtClean="0"/>
              <a:t>social</a:t>
            </a:r>
            <a:r>
              <a:rPr lang="cs-CZ" sz="3200" dirty="0" smtClean="0"/>
              <a:t> science</a:t>
            </a:r>
          </a:p>
          <a:p>
            <a:r>
              <a:rPr lang="cs-CZ" sz="3200" dirty="0" smtClean="0"/>
              <a:t>57 %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schools</a:t>
            </a:r>
            <a:r>
              <a:rPr lang="cs-CZ" sz="3200" dirty="0" smtClean="0"/>
              <a:t>: 201-500 </a:t>
            </a:r>
            <a:r>
              <a:rPr lang="cs-CZ" sz="3200" dirty="0" err="1" smtClean="0"/>
              <a:t>students</a:t>
            </a:r>
            <a:r>
              <a:rPr lang="cs-CZ" sz="3200" dirty="0" smtClean="0"/>
              <a:t>; 21-100 </a:t>
            </a:r>
            <a:r>
              <a:rPr lang="cs-CZ" sz="3200" dirty="0" err="1" smtClean="0"/>
              <a:t>teachers</a:t>
            </a:r>
            <a:r>
              <a:rPr lang="cs-CZ" sz="3200" dirty="0" smtClean="0"/>
              <a:t> </a:t>
            </a:r>
          </a:p>
          <a:p>
            <a:endParaRPr lang="cs-CZ" sz="3200" dirty="0" smtClean="0"/>
          </a:p>
          <a:p>
            <a:endParaRPr lang="cs-CZ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484784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92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questionnaire</a:t>
            </a:r>
            <a:r>
              <a:rPr lang="cs-CZ" dirty="0" smtClean="0"/>
              <a:t> - </a:t>
            </a:r>
            <a:r>
              <a:rPr lang="cs-CZ" dirty="0" err="1"/>
              <a:t>Description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endParaRPr lang="cs-CZ" dirty="0" smtClean="0"/>
          </a:p>
          <a:p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206467"/>
              </p:ext>
            </p:extLst>
          </p:nvPr>
        </p:nvGraphicFramePr>
        <p:xfrm>
          <a:off x="1077356" y="1770856"/>
          <a:ext cx="6768752" cy="403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457" y="1484784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err="1" smtClean="0"/>
              <a:t>Pedagogical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Diagram 4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78577828"/>
              </p:ext>
            </p:extLst>
          </p:nvPr>
        </p:nvGraphicFramePr>
        <p:xfrm>
          <a:off x="179388" y="1484312"/>
          <a:ext cx="8857108" cy="4829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1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60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err="1" smtClean="0"/>
              <a:t>Views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FC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7822707"/>
              </p:ext>
            </p:extLst>
          </p:nvPr>
        </p:nvGraphicFramePr>
        <p:xfrm>
          <a:off x="35496" y="1196752"/>
          <a:ext cx="885698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42874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746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err="1" smtClean="0"/>
              <a:t>Views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FC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3584643"/>
              </p:ext>
            </p:extLst>
          </p:nvPr>
        </p:nvGraphicFramePr>
        <p:xfrm>
          <a:off x="323528" y="1412777"/>
          <a:ext cx="864096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226" y="6927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355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err="1" smtClean="0"/>
              <a:t>Aspects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9727947"/>
              </p:ext>
            </p:extLst>
          </p:nvPr>
        </p:nvGraphicFramePr>
        <p:xfrm>
          <a:off x="457200" y="2057400"/>
          <a:ext cx="8435280" cy="417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935" y="0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937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err="1" smtClean="0"/>
              <a:t>Impressions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FC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308148"/>
              </p:ext>
            </p:extLst>
          </p:nvPr>
        </p:nvGraphicFramePr>
        <p:xfrm>
          <a:off x="215008" y="1124744"/>
          <a:ext cx="8928992" cy="5482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6927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74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-171400"/>
            <a:ext cx="8286750" cy="1430338"/>
          </a:xfrm>
        </p:spPr>
        <p:txBody>
          <a:bodyPr/>
          <a:lstStyle/>
          <a:p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competences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endParaRPr lang="cs-CZ" dirty="0" smtClean="0"/>
          </a:p>
          <a:p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541109"/>
              </p:ext>
            </p:extLst>
          </p:nvPr>
        </p:nvGraphicFramePr>
        <p:xfrm>
          <a:off x="107505" y="1340768"/>
          <a:ext cx="891413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0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494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151</Words>
  <Application>Microsoft Office PowerPoint</Application>
  <PresentationFormat>Předvádění na obrazovce (4:3)</PresentationFormat>
  <Paragraphs>37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DejaVu Sans</vt:lpstr>
      <vt:lpstr>Times New Roman</vt:lpstr>
      <vt:lpstr>Wingdings</vt:lpstr>
      <vt:lpstr>Motiv sady Office</vt:lpstr>
      <vt:lpstr>1_Motiv sady Office</vt:lpstr>
      <vt:lpstr>Flipped Clasroom Practice in the Czech Republic </vt:lpstr>
      <vt:lpstr> Results of questionnaire - Description </vt:lpstr>
      <vt:lpstr> Results of questionnaire - Description </vt:lpstr>
      <vt:lpstr>Pedagogical methods</vt:lpstr>
      <vt:lpstr>Views of FC</vt:lpstr>
      <vt:lpstr>Views of FC</vt:lpstr>
      <vt:lpstr>Aspects of change class work</vt:lpstr>
      <vt:lpstr>Impressions of FC</vt:lpstr>
      <vt:lpstr>Important competences</vt:lpstr>
      <vt:lpstr>IT skills</vt:lpstr>
      <vt:lpstr>Work with media</vt:lpstr>
      <vt:lpstr>IT tools/features</vt:lpstr>
      <vt:lpstr>IT tools/features in class</vt:lpstr>
      <vt:lpstr>Tools for students</vt:lpstr>
      <vt:lpstr>Results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Strips Blue Template</dc:title>
  <dc:creator>Presentation Helper</dc:creator>
  <cp:lastModifiedBy>Manenova</cp:lastModifiedBy>
  <cp:revision>96</cp:revision>
  <dcterms:modified xsi:type="dcterms:W3CDTF">2016-06-23T10:54:58Z</dcterms:modified>
</cp:coreProperties>
</file>