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2.xml" ContentType="application/vnd.openxmlformats-officedocument.drawingml.chart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5.xml" ContentType="application/vnd.openxmlformats-officedocument.presentationml.notesSlide+xml"/>
  <Override PartName="/ppt/charts/chart1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0.xml" ContentType="application/vnd.openxmlformats-officedocument.drawingml.chart+xml"/>
  <Override PartName="/ppt/notesSlides/notesSlide6.xml" ContentType="application/vnd.openxmlformats-officedocument.presentationml.notesSlide+xml"/>
  <Override PartName="/ppt/charts/chart2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22.xml" ContentType="application/vnd.openxmlformats-officedocument.drawingml.chart+xml"/>
  <Override PartName="/ppt/notesSlides/notesSlide7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2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3" r:id="rId17"/>
    <p:sldId id="271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3" autoAdjust="0"/>
    <p:restoredTop sz="88827" autoAdjust="0"/>
  </p:normalViewPr>
  <p:slideViewPr>
    <p:cSldViewPr snapToGrid="0">
      <p:cViewPr varScale="1">
        <p:scale>
          <a:sx n="60" d="100"/>
          <a:sy n="60" d="100"/>
        </p:scale>
        <p:origin x="6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CC\Google%20Drive\UEM%20-%20Documentos\Documentos%20uem%202015-2016\FLIP-IT\DATOS\FLIP_IT_data_v4r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CC\Google%20Drive\UEM%20-%20Documentos\Documentos%20uem%202015-2016\FLIP-IT\DATOS\FLIP_IT_data_v4r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CC\Google%20Drive\UEM%20-%20Documentos\Documentos%20uem%202015-2016\FLIP-IT\DATOS\FLIP_IT_data_v4r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CC\Google%20Drive\UEM%20-%20Documentos\Documentos%20uem%202015-2016\FLIP-IT\DATOS\FLIP_IT_data_v4r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CC\Google%20Drive\UEM%20-%20Documentos\Documentos%20uem%202015-2016\FLIP-IT\DATOS\FLIP_IT_data_v4r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ive\UEM%20-%20Documentos\Documentos%20uem%202015-2016\FLIP-IT\DATOS\FLIP_IT_data_v4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ive\UEM%20-%20Documentos\Documentos%20uem%202015-2016\FLIP-IT\DATOS\FLIP_IT_data_v4r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Data_SPS_VHS_AdVET!$C$370</c:f>
              <c:strCache>
                <c:ptCount val="1"/>
                <c:pt idx="0">
                  <c:v>Age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4805-4B0E-A82A-89097DEB093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4805-4B0E-A82A-89097DEB0931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4805-4B0E-A82A-89097DEB0931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4805-4B0E-A82A-89097DEB0931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4805-4B0E-A82A-89097DEB093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4805-4B0E-A82A-89097DEB093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805-4B0E-A82A-89097DEB093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805-4B0E-A82A-89097DEB0931}"/>
                </c:ext>
              </c:extLst>
            </c:dLbl>
            <c:dLbl>
              <c:idx val="3"/>
              <c:layout>
                <c:manualLayout>
                  <c:x val="2.0161290322580641E-2"/>
                  <c:y val="0.153944836433611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805-4B0E-A82A-89097DEB0931}"/>
                </c:ext>
              </c:extLst>
            </c:dLbl>
            <c:dLbl>
              <c:idx val="4"/>
              <c:layout>
                <c:manualLayout>
                  <c:x val="-6.5524193548387122E-2"/>
                  <c:y val="1.92431045542014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805-4B0E-A82A-89097DEB093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Data_SPS_VHS_AdVET!$B$371:$B$375</c:f>
              <c:strCache>
                <c:ptCount val="5"/>
                <c:pt idx="0">
                  <c:v>22-28</c:v>
                </c:pt>
                <c:pt idx="1">
                  <c:v>29-35</c:v>
                </c:pt>
                <c:pt idx="2">
                  <c:v>36-44</c:v>
                </c:pt>
                <c:pt idx="3">
                  <c:v>45-54</c:v>
                </c:pt>
                <c:pt idx="4">
                  <c:v>55+</c:v>
                </c:pt>
              </c:strCache>
            </c:strRef>
          </c:cat>
          <c:val>
            <c:numRef>
              <c:f>Data_SPS_VHS_AdVET!$C$371:$C$375</c:f>
              <c:numCache>
                <c:formatCode>General</c:formatCode>
                <c:ptCount val="5"/>
                <c:pt idx="0">
                  <c:v>4</c:v>
                </c:pt>
                <c:pt idx="1">
                  <c:v>48</c:v>
                </c:pt>
                <c:pt idx="2">
                  <c:v>129</c:v>
                </c:pt>
                <c:pt idx="3">
                  <c:v>134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05-4B0E-A82A-89097DEB093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Data_SPS_VHS_AdVET!$C$417</c:f>
              <c:strCache>
                <c:ptCount val="1"/>
                <c:pt idx="0">
                  <c:v>Number of teachers</c:v>
                </c:pt>
              </c:strCache>
            </c:strRef>
          </c:tx>
          <c:dPt>
            <c:idx val="0"/>
            <c:bubble3D val="0"/>
            <c:explosion val="18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5CC-478F-B7F3-1EE38F4CF73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5CC-478F-B7F3-1EE38F4CF73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5CC-478F-B7F3-1EE38F4CF735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5CC-478F-B7F3-1EE38F4CF735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D5CC-478F-B7F3-1EE38F4CF735}"/>
              </c:ext>
            </c:extLst>
          </c:dPt>
          <c:dLbls>
            <c:dLbl>
              <c:idx val="0"/>
              <c:layout>
                <c:manualLayout>
                  <c:x val="-0.64443082302364529"/>
                  <c:y val="0.1818331762218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5CC-478F-B7F3-1EE38F4CF73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5CC-478F-B7F3-1EE38F4CF73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5CC-478F-B7F3-1EE38F4CF735}"/>
                </c:ext>
              </c:extLst>
            </c:dLbl>
            <c:dLbl>
              <c:idx val="3"/>
              <c:layout>
                <c:manualLayout>
                  <c:x val="-7.2921730675741371E-3"/>
                  <c:y val="-5.77293136626042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5CC-478F-B7F3-1EE38F4CF735}"/>
                </c:ext>
              </c:extLst>
            </c:dLbl>
            <c:dLbl>
              <c:idx val="4"/>
              <c:layout>
                <c:manualLayout>
                  <c:x val="0.11424404472532815"/>
                  <c:y val="-1.28287363694676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5CC-478F-B7F3-1EE38F4CF7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Data_SPS_VHS_AdVET!$B$418:$B$422</c:f>
              <c:strCache>
                <c:ptCount val="5"/>
                <c:pt idx="0">
                  <c:v>less than 20</c:v>
                </c:pt>
                <c:pt idx="1">
                  <c:v>21-50</c:v>
                </c:pt>
                <c:pt idx="2">
                  <c:v>51-100</c:v>
                </c:pt>
                <c:pt idx="3">
                  <c:v>101-300</c:v>
                </c:pt>
                <c:pt idx="4">
                  <c:v>more than 301</c:v>
                </c:pt>
              </c:strCache>
            </c:strRef>
          </c:cat>
          <c:val>
            <c:numRef>
              <c:f>Data_SPS_VHS_AdVET!$C$418:$C$422</c:f>
              <c:numCache>
                <c:formatCode>General</c:formatCode>
                <c:ptCount val="5"/>
                <c:pt idx="0">
                  <c:v>227</c:v>
                </c:pt>
                <c:pt idx="1">
                  <c:v>76</c:v>
                </c:pt>
                <c:pt idx="2">
                  <c:v>29</c:v>
                </c:pt>
                <c:pt idx="3">
                  <c:v>7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5CC-478F-B7F3-1EE38F4CF73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/>
              <a:t>How your institution understands innovation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Data_SPS_VHS_AdVET!$B$425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33333333333333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CFF-4921-A416-4BF4FB597F35}"/>
                </c:ext>
              </c:extLst>
            </c:dLbl>
            <c:dLbl>
              <c:idx val="1"/>
              <c:layout>
                <c:manualLayout>
                  <c:x val="-1.38888888888889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FF-4921-A416-4BF4FB597F35}"/>
                </c:ext>
              </c:extLst>
            </c:dLbl>
            <c:dLbl>
              <c:idx val="2"/>
              <c:layout>
                <c:manualLayout>
                  <c:x val="-1.38888888888888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CFF-4921-A416-4BF4FB597F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Data_SPS_VHS_AdVET!$C$424:$E$424</c:f>
              <c:strCache>
                <c:ptCount val="3"/>
                <c:pt idx="0">
                  <c:v>Does your curriculum allow innovation?</c:v>
                </c:pt>
                <c:pt idx="1">
                  <c:v>Are you encouraged to be innovative?</c:v>
                </c:pt>
                <c:pt idx="2">
                  <c:v>Do your students demand a change in teaching?</c:v>
                </c:pt>
              </c:strCache>
            </c:strRef>
          </c:cat>
          <c:val>
            <c:numRef>
              <c:f>Data_SPS_VHS_AdVET!$C$425:$E$425</c:f>
              <c:numCache>
                <c:formatCode>General</c:formatCode>
                <c:ptCount val="3"/>
                <c:pt idx="0">
                  <c:v>9</c:v>
                </c:pt>
                <c:pt idx="1">
                  <c:v>35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FF-4921-A416-4BF4FB597F35}"/>
            </c:ext>
          </c:extLst>
        </c:ser>
        <c:ser>
          <c:idx val="1"/>
          <c:order val="1"/>
          <c:tx>
            <c:strRef>
              <c:f>Data_SPS_VHS_AdVET!$B$426</c:f>
              <c:strCache>
                <c:ptCount val="1"/>
                <c:pt idx="0">
                  <c:v>Partially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Data_SPS_VHS_AdVET!$C$424:$E$424</c:f>
              <c:strCache>
                <c:ptCount val="3"/>
                <c:pt idx="0">
                  <c:v>Does your curriculum allow innovation?</c:v>
                </c:pt>
                <c:pt idx="1">
                  <c:v>Are you encouraged to be innovative?</c:v>
                </c:pt>
                <c:pt idx="2">
                  <c:v>Do your students demand a change in teaching?</c:v>
                </c:pt>
              </c:strCache>
            </c:strRef>
          </c:cat>
          <c:val>
            <c:numRef>
              <c:f>Data_SPS_VHS_AdVET!$C$426:$E$426</c:f>
              <c:numCache>
                <c:formatCode>General</c:formatCode>
                <c:ptCount val="3"/>
                <c:pt idx="0">
                  <c:v>188</c:v>
                </c:pt>
                <c:pt idx="1">
                  <c:v>181</c:v>
                </c:pt>
                <c:pt idx="2">
                  <c:v>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FF-4921-A416-4BF4FB597F35}"/>
            </c:ext>
          </c:extLst>
        </c:ser>
        <c:ser>
          <c:idx val="2"/>
          <c:order val="2"/>
          <c:tx>
            <c:strRef>
              <c:f>Data_SPS_VHS_AdVET!$B$427</c:f>
              <c:strCache>
                <c:ptCount val="1"/>
                <c:pt idx="0">
                  <c:v>Fully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Data_SPS_VHS_AdVET!$C$424:$E$424</c:f>
              <c:strCache>
                <c:ptCount val="3"/>
                <c:pt idx="0">
                  <c:v>Does your curriculum allow innovation?</c:v>
                </c:pt>
                <c:pt idx="1">
                  <c:v>Are you encouraged to be innovative?</c:v>
                </c:pt>
                <c:pt idx="2">
                  <c:v>Do your students demand a change in teaching?</c:v>
                </c:pt>
              </c:strCache>
            </c:strRef>
          </c:cat>
          <c:val>
            <c:numRef>
              <c:f>Data_SPS_VHS_AdVET!$C$427:$E$427</c:f>
              <c:numCache>
                <c:formatCode>General</c:formatCode>
                <c:ptCount val="3"/>
                <c:pt idx="0">
                  <c:v>154</c:v>
                </c:pt>
                <c:pt idx="1">
                  <c:v>135</c:v>
                </c:pt>
                <c:pt idx="2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FF-4921-A416-4BF4FB597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99754888"/>
        <c:axId val="299754496"/>
      </c:barChart>
      <c:catAx>
        <c:axId val="299754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4496"/>
        <c:crosses val="autoZero"/>
        <c:auto val="1"/>
        <c:lblAlgn val="ctr"/>
        <c:lblOffset val="100"/>
        <c:noMultiLvlLbl val="0"/>
      </c:catAx>
      <c:valAx>
        <c:axId val="29975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4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Data_SPS_VHS_AdVET!$W$376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Data_SPS_VHS_AdVET!$X$375:$AE$375</c:f>
              <c:strCache>
                <c:ptCount val="8"/>
                <c:pt idx="0">
                  <c:v>Project 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 Based Learning</c:v>
                </c:pt>
                <c:pt idx="4">
                  <c:v>Inquiry Based Learning</c:v>
                </c:pt>
                <c:pt idx="5">
                  <c:v>Frontal Instruction</c:v>
                </c:pt>
                <c:pt idx="6">
                  <c:v>Game Based Learning</c:v>
                </c:pt>
                <c:pt idx="7">
                  <c:v>Flipped Classroom</c:v>
                </c:pt>
              </c:strCache>
            </c:strRef>
          </c:cat>
          <c:val>
            <c:numRef>
              <c:f>Data_SPS_VHS_AdVET!$X$376:$AE$376</c:f>
              <c:numCache>
                <c:formatCode>General</c:formatCode>
                <c:ptCount val="8"/>
                <c:pt idx="0">
                  <c:v>30</c:v>
                </c:pt>
                <c:pt idx="1">
                  <c:v>8</c:v>
                </c:pt>
                <c:pt idx="2">
                  <c:v>11</c:v>
                </c:pt>
                <c:pt idx="3">
                  <c:v>12</c:v>
                </c:pt>
                <c:pt idx="4">
                  <c:v>26</c:v>
                </c:pt>
                <c:pt idx="5">
                  <c:v>20</c:v>
                </c:pt>
                <c:pt idx="6">
                  <c:v>54</c:v>
                </c:pt>
                <c:pt idx="7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B2-4175-8AC6-A64FCD74A8A3}"/>
            </c:ext>
          </c:extLst>
        </c:ser>
        <c:ser>
          <c:idx val="1"/>
          <c:order val="1"/>
          <c:tx>
            <c:strRef>
              <c:f>Data_SPS_VHS_AdVET!$W$377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Data_SPS_VHS_AdVET!$X$375:$AE$375</c:f>
              <c:strCache>
                <c:ptCount val="8"/>
                <c:pt idx="0">
                  <c:v>Project 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 Based Learning</c:v>
                </c:pt>
                <c:pt idx="4">
                  <c:v>Inquiry Based Learning</c:v>
                </c:pt>
                <c:pt idx="5">
                  <c:v>Frontal Instruction</c:v>
                </c:pt>
                <c:pt idx="6">
                  <c:v>Game Based Learning</c:v>
                </c:pt>
                <c:pt idx="7">
                  <c:v>Flipped Classroom</c:v>
                </c:pt>
              </c:strCache>
            </c:strRef>
          </c:cat>
          <c:val>
            <c:numRef>
              <c:f>Data_SPS_VHS_AdVET!$X$377:$AE$377</c:f>
              <c:numCache>
                <c:formatCode>General</c:formatCode>
                <c:ptCount val="8"/>
                <c:pt idx="0">
                  <c:v>42</c:v>
                </c:pt>
                <c:pt idx="1">
                  <c:v>17</c:v>
                </c:pt>
                <c:pt idx="2">
                  <c:v>21</c:v>
                </c:pt>
                <c:pt idx="3">
                  <c:v>14</c:v>
                </c:pt>
                <c:pt idx="4">
                  <c:v>61</c:v>
                </c:pt>
                <c:pt idx="5">
                  <c:v>49</c:v>
                </c:pt>
                <c:pt idx="6">
                  <c:v>71</c:v>
                </c:pt>
                <c:pt idx="7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B2-4175-8AC6-A64FCD74A8A3}"/>
            </c:ext>
          </c:extLst>
        </c:ser>
        <c:ser>
          <c:idx val="2"/>
          <c:order val="2"/>
          <c:tx>
            <c:strRef>
              <c:f>Data_SPS_VHS_AdVET!$W$378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Data_SPS_VHS_AdVET!$X$375:$AE$375</c:f>
              <c:strCache>
                <c:ptCount val="8"/>
                <c:pt idx="0">
                  <c:v>Project 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 Based Learning</c:v>
                </c:pt>
                <c:pt idx="4">
                  <c:v>Inquiry Based Learning</c:v>
                </c:pt>
                <c:pt idx="5">
                  <c:v>Frontal Instruction</c:v>
                </c:pt>
                <c:pt idx="6">
                  <c:v>Game Based Learning</c:v>
                </c:pt>
                <c:pt idx="7">
                  <c:v>Flipped Classroom</c:v>
                </c:pt>
              </c:strCache>
            </c:strRef>
          </c:cat>
          <c:val>
            <c:numRef>
              <c:f>Data_SPS_VHS_AdVET!$X$378:$AE$378</c:f>
              <c:numCache>
                <c:formatCode>General</c:formatCode>
                <c:ptCount val="8"/>
                <c:pt idx="0">
                  <c:v>135</c:v>
                </c:pt>
                <c:pt idx="1">
                  <c:v>79</c:v>
                </c:pt>
                <c:pt idx="2">
                  <c:v>87</c:v>
                </c:pt>
                <c:pt idx="3">
                  <c:v>109</c:v>
                </c:pt>
                <c:pt idx="4">
                  <c:v>131</c:v>
                </c:pt>
                <c:pt idx="5">
                  <c:v>119</c:v>
                </c:pt>
                <c:pt idx="6">
                  <c:v>110</c:v>
                </c:pt>
                <c:pt idx="7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B2-4175-8AC6-A64FCD74A8A3}"/>
            </c:ext>
          </c:extLst>
        </c:ser>
        <c:ser>
          <c:idx val="3"/>
          <c:order val="3"/>
          <c:tx>
            <c:strRef>
              <c:f>Data_SPS_VHS_AdVET!$W$379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Data_SPS_VHS_AdVET!$X$375:$AE$375</c:f>
              <c:strCache>
                <c:ptCount val="8"/>
                <c:pt idx="0">
                  <c:v>Project 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 Based Learning</c:v>
                </c:pt>
                <c:pt idx="4">
                  <c:v>Inquiry Based Learning</c:v>
                </c:pt>
                <c:pt idx="5">
                  <c:v>Frontal Instruction</c:v>
                </c:pt>
                <c:pt idx="6">
                  <c:v>Game Based Learning</c:v>
                </c:pt>
                <c:pt idx="7">
                  <c:v>Flipped Classroom</c:v>
                </c:pt>
              </c:strCache>
            </c:strRef>
          </c:cat>
          <c:val>
            <c:numRef>
              <c:f>Data_SPS_VHS_AdVET!$X$379:$AE$379</c:f>
              <c:numCache>
                <c:formatCode>General</c:formatCode>
                <c:ptCount val="8"/>
                <c:pt idx="0">
                  <c:v>90</c:v>
                </c:pt>
                <c:pt idx="1">
                  <c:v>142</c:v>
                </c:pt>
                <c:pt idx="2">
                  <c:v>136</c:v>
                </c:pt>
                <c:pt idx="3">
                  <c:v>139</c:v>
                </c:pt>
                <c:pt idx="4">
                  <c:v>89</c:v>
                </c:pt>
                <c:pt idx="5">
                  <c:v>108</c:v>
                </c:pt>
                <c:pt idx="6">
                  <c:v>87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B2-4175-8AC6-A64FCD74A8A3}"/>
            </c:ext>
          </c:extLst>
        </c:ser>
        <c:ser>
          <c:idx val="4"/>
          <c:order val="4"/>
          <c:tx>
            <c:strRef>
              <c:f>Data_SPS_VHS_AdVET!$W$380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Data_SPS_VHS_AdVET!$X$375:$AE$375</c:f>
              <c:strCache>
                <c:ptCount val="8"/>
                <c:pt idx="0">
                  <c:v>Project Based Learning</c:v>
                </c:pt>
                <c:pt idx="1">
                  <c:v>Collaborative Learning</c:v>
                </c:pt>
                <c:pt idx="2">
                  <c:v>Cooperative Learning</c:v>
                </c:pt>
                <c:pt idx="3">
                  <c:v>Problem Based Learning</c:v>
                </c:pt>
                <c:pt idx="4">
                  <c:v>Inquiry Based Learning</c:v>
                </c:pt>
                <c:pt idx="5">
                  <c:v>Frontal Instruction</c:v>
                </c:pt>
                <c:pt idx="6">
                  <c:v>Game Based Learning</c:v>
                </c:pt>
                <c:pt idx="7">
                  <c:v>Flipped Classroom</c:v>
                </c:pt>
              </c:strCache>
            </c:strRef>
          </c:cat>
          <c:val>
            <c:numRef>
              <c:f>Data_SPS_VHS_AdVET!$X$380:$AE$380</c:f>
              <c:numCache>
                <c:formatCode>General</c:formatCode>
                <c:ptCount val="8"/>
                <c:pt idx="0">
                  <c:v>54</c:v>
                </c:pt>
                <c:pt idx="1">
                  <c:v>105</c:v>
                </c:pt>
                <c:pt idx="2">
                  <c:v>96</c:v>
                </c:pt>
                <c:pt idx="3">
                  <c:v>77</c:v>
                </c:pt>
                <c:pt idx="4">
                  <c:v>44</c:v>
                </c:pt>
                <c:pt idx="5">
                  <c:v>55</c:v>
                </c:pt>
                <c:pt idx="6">
                  <c:v>29</c:v>
                </c:pt>
                <c:pt idx="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B2-4175-8AC6-A64FCD74A8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299760768"/>
        <c:axId val="299755280"/>
      </c:barChart>
      <c:catAx>
        <c:axId val="299760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5280"/>
        <c:crosses val="autoZero"/>
        <c:auto val="1"/>
        <c:lblAlgn val="ctr"/>
        <c:lblOffset val="100"/>
        <c:noMultiLvlLbl val="0"/>
      </c:catAx>
      <c:valAx>
        <c:axId val="2997552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9976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1"/>
          <c:order val="0"/>
          <c:tx>
            <c:strRef>
              <c:f>Data_SPS_VHS_AdVET!$AB$410</c:f>
              <c:strCache>
                <c:ptCount val="1"/>
                <c:pt idx="0">
                  <c:v>Inquiry Based Learning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FA4-434A-AE29-FBA39FD908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FA4-434A-AE29-FBA39FD908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9FA4-434A-AE29-FBA39FD908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9FA4-434A-AE29-FBA39FD908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9FA4-434A-AE29-FBA39FD9085C}"/>
              </c:ext>
            </c:extLst>
          </c:dPt>
          <c:dLbls>
            <c:dLbl>
              <c:idx val="0"/>
              <c:layout>
                <c:manualLayout>
                  <c:x val="-2.3099628171478565E-2"/>
                  <c:y val="3.42300962379702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FA4-434A-AE29-FBA39FD9085C}"/>
                </c:ext>
              </c:extLst>
            </c:dLbl>
            <c:dLbl>
              <c:idx val="1"/>
              <c:layout>
                <c:manualLayout>
                  <c:x val="2.239698162729659E-2"/>
                  <c:y val="-4.06594488188976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FA4-434A-AE29-FBA39FD9085C}"/>
                </c:ext>
              </c:extLst>
            </c:dLbl>
            <c:dLbl>
              <c:idx val="2"/>
              <c:layout>
                <c:manualLayout>
                  <c:x val="9.6397528433945751E-2"/>
                  <c:y val="-7.94094488188976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A4-434A-AE29-FBA39FD9085C}"/>
                </c:ext>
              </c:extLst>
            </c:dLbl>
            <c:dLbl>
              <c:idx val="3"/>
              <c:layout>
                <c:manualLayout>
                  <c:x val="-7.5043744531933512E-3"/>
                  <c:y val="-0.137682997958588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A4-434A-AE29-FBA39FD9085C}"/>
                </c:ext>
              </c:extLst>
            </c:dLbl>
            <c:dLbl>
              <c:idx val="4"/>
              <c:layout>
                <c:manualLayout>
                  <c:x val="3.0603455818022748E-2"/>
                  <c:y val="-1.01680519101778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A4-434A-AE29-FBA39FD9085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Data_SPS_VHS_AdVET!$AA$411:$AA$415</c:f>
              <c:strCache>
                <c:ptCount val="5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  <c:pt idx="4">
                  <c:v>Always</c:v>
                </c:pt>
              </c:strCache>
            </c:strRef>
          </c:cat>
          <c:val>
            <c:numRef>
              <c:f>Data_SPS_VHS_AdVET!$AB$411:$AB$415</c:f>
              <c:numCache>
                <c:formatCode>General</c:formatCode>
                <c:ptCount val="5"/>
                <c:pt idx="0">
                  <c:v>26</c:v>
                </c:pt>
                <c:pt idx="1">
                  <c:v>61</c:v>
                </c:pt>
                <c:pt idx="2">
                  <c:v>131</c:v>
                </c:pt>
                <c:pt idx="3">
                  <c:v>89</c:v>
                </c:pt>
                <c:pt idx="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A4-434A-AE29-FBA39FD9085C}"/>
            </c:ext>
          </c:extLst>
        </c:ser>
        <c:ser>
          <c:idx val="0"/>
          <c:order val="1"/>
          <c:tx>
            <c:strRef>
              <c:f>Data_SPS_VHS_AdVET!$AB$410</c:f>
              <c:strCache>
                <c:ptCount val="1"/>
                <c:pt idx="0">
                  <c:v>Inquiry Based Learning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9FA4-434A-AE29-FBA39FD908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9FA4-434A-AE29-FBA39FD908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9FA4-434A-AE29-FBA39FD908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9FA4-434A-AE29-FBA39FD9085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9FA4-434A-AE29-FBA39FD9085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C-9FA4-434A-AE29-FBA39FD9085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9FA4-434A-AE29-FBA39FD9085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9FA4-434A-AE29-FBA39FD9085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9FA4-434A-AE29-FBA39FD9085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9FA4-434A-AE29-FBA39FD9085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Data_SPS_VHS_AdVET!$AA$411:$AA$415</c:f>
              <c:strCache>
                <c:ptCount val="5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  <c:pt idx="4">
                  <c:v>Always</c:v>
                </c:pt>
              </c:strCache>
            </c:strRef>
          </c:cat>
          <c:val>
            <c:numRef>
              <c:f>Data_SPS_VHS_AdVET!$AB$411:$AB$415</c:f>
              <c:numCache>
                <c:formatCode>General</c:formatCode>
                <c:ptCount val="5"/>
                <c:pt idx="0">
                  <c:v>26</c:v>
                </c:pt>
                <c:pt idx="1">
                  <c:v>61</c:v>
                </c:pt>
                <c:pt idx="2">
                  <c:v>131</c:v>
                </c:pt>
                <c:pt idx="3">
                  <c:v>89</c:v>
                </c:pt>
                <c:pt idx="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9FA4-434A-AE29-FBA39FD908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Data_SPS_VHS_AdVET!$AC$410</c:f>
              <c:strCache>
                <c:ptCount val="1"/>
                <c:pt idx="0">
                  <c:v>Project Based Learning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C1E-433B-9AD9-F1E43983D6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C1E-433B-9AD9-F1E43983D6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9C1E-433B-9AD9-F1E43983D6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9C1E-433B-9AD9-F1E43983D62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9C1E-433B-9AD9-F1E43983D62A}"/>
              </c:ext>
            </c:extLst>
          </c:dPt>
          <c:dLbls>
            <c:dLbl>
              <c:idx val="0"/>
              <c:layout>
                <c:manualLayout>
                  <c:x val="2.7440944881889765E-3"/>
                  <c:y val="-7.44313210848643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C1E-433B-9AD9-F1E43983D62A}"/>
                </c:ext>
              </c:extLst>
            </c:dLbl>
            <c:dLbl>
              <c:idx val="1"/>
              <c:layout>
                <c:manualLayout>
                  <c:x val="6.5503062117235342E-3"/>
                  <c:y val="-1.18336249635462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C1E-433B-9AD9-F1E43983D62A}"/>
                </c:ext>
              </c:extLst>
            </c:dLbl>
            <c:dLbl>
              <c:idx val="2"/>
              <c:layout>
                <c:manualLayout>
                  <c:x val="9.5507436570428702E-3"/>
                  <c:y val="2.79957713619130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1E-433B-9AD9-F1E43983D62A}"/>
                </c:ext>
              </c:extLst>
            </c:dLbl>
            <c:dLbl>
              <c:idx val="3"/>
              <c:layout>
                <c:manualLayout>
                  <c:x val="-1.3948818897637796E-2"/>
                  <c:y val="-0.118131014873140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C1E-433B-9AD9-F1E43983D62A}"/>
                </c:ext>
              </c:extLst>
            </c:dLbl>
            <c:dLbl>
              <c:idx val="4"/>
              <c:layout>
                <c:manualLayout>
                  <c:x val="-5.6747594050743661E-3"/>
                  <c:y val="-3.5796515018955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C1E-433B-9AD9-F1E43983D6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Data_SPS_VHS_AdVET!$AA$411:$AA$415</c:f>
              <c:strCache>
                <c:ptCount val="5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  <c:pt idx="4">
                  <c:v>Always</c:v>
                </c:pt>
              </c:strCache>
            </c:strRef>
          </c:cat>
          <c:val>
            <c:numRef>
              <c:f>Data_SPS_VHS_AdVET!$AC$411:$AC$415</c:f>
              <c:numCache>
                <c:formatCode>General</c:formatCode>
                <c:ptCount val="5"/>
                <c:pt idx="0">
                  <c:v>30</c:v>
                </c:pt>
                <c:pt idx="1">
                  <c:v>42</c:v>
                </c:pt>
                <c:pt idx="2">
                  <c:v>135</c:v>
                </c:pt>
                <c:pt idx="3">
                  <c:v>90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C1E-433B-9AD9-F1E43983D62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Data_SPS_VHS_AdVET!$AD$410</c:f>
              <c:strCache>
                <c:ptCount val="1"/>
                <c:pt idx="0">
                  <c:v>Frontal Instruction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29-466F-82C3-D7554D95F5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29-466F-82C3-D7554D95F5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29-466F-82C3-D7554D95F5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29-466F-82C3-D7554D95F5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29-466F-82C3-D7554D95F56B}"/>
              </c:ext>
            </c:extLst>
          </c:dPt>
          <c:dLbls>
            <c:dLbl>
              <c:idx val="0"/>
              <c:layout>
                <c:manualLayout>
                  <c:x val="-2.15498687664042E-2"/>
                  <c:y val="-2.28915135608048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729-466F-82C3-D7554D95F56B}"/>
                </c:ext>
              </c:extLst>
            </c:dLbl>
            <c:dLbl>
              <c:idx val="1"/>
              <c:layout>
                <c:manualLayout>
                  <c:x val="-4.2354111986001752E-2"/>
                  <c:y val="-3.32400116652085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729-466F-82C3-D7554D95F56B}"/>
                </c:ext>
              </c:extLst>
            </c:dLbl>
            <c:dLbl>
              <c:idx val="2"/>
              <c:layout>
                <c:manualLayout>
                  <c:x val="3.7985892388451445E-2"/>
                  <c:y val="-6.67782152230971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729-466F-82C3-D7554D95F56B}"/>
                </c:ext>
              </c:extLst>
            </c:dLbl>
            <c:dLbl>
              <c:idx val="3"/>
              <c:layout>
                <c:manualLayout>
                  <c:x val="-3.5005905511811021E-2"/>
                  <c:y val="-0.112292578011081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729-466F-82C3-D7554D95F56B}"/>
                </c:ext>
              </c:extLst>
            </c:dLbl>
            <c:dLbl>
              <c:idx val="4"/>
              <c:layout>
                <c:manualLayout>
                  <c:x val="2.534711286089239E-2"/>
                  <c:y val="-1.86628754738990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729-466F-82C3-D7554D95F56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Data_SPS_VHS_AdVET!$AA$411:$AA$415</c:f>
              <c:strCache>
                <c:ptCount val="5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  <c:pt idx="4">
                  <c:v>Always</c:v>
                </c:pt>
              </c:strCache>
            </c:strRef>
          </c:cat>
          <c:val>
            <c:numRef>
              <c:f>Data_SPS_VHS_AdVET!$AD$411:$AD$415</c:f>
              <c:numCache>
                <c:formatCode>General</c:formatCode>
                <c:ptCount val="5"/>
                <c:pt idx="0">
                  <c:v>20</c:v>
                </c:pt>
                <c:pt idx="1">
                  <c:v>49</c:v>
                </c:pt>
                <c:pt idx="2">
                  <c:v>119</c:v>
                </c:pt>
                <c:pt idx="3">
                  <c:v>108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729-466F-82C3-D7554D95F56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Data_SPS_VHS_AdVET!$C$377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BF5-414A-A8F6-6E6AE06070A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9BF5-414A-A8F6-6E6AE06070AB}"/>
              </c:ext>
            </c:extLst>
          </c:dPt>
          <c:dLbls>
            <c:dLbl>
              <c:idx val="0"/>
              <c:layout>
                <c:manualLayout>
                  <c:x val="-6.0483870967741958E-2"/>
                  <c:y val="-0.198845413726747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BF5-414A-A8F6-6E6AE06070AB}"/>
                </c:ext>
              </c:extLst>
            </c:dLbl>
            <c:dLbl>
              <c:idx val="1"/>
              <c:layout>
                <c:manualLayout>
                  <c:x val="1.512096774193549E-2"/>
                  <c:y val="-0.3399615137908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BF5-414A-A8F6-6E6AE06070A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Data_SPS_VHS_AdVET!$B$378:$B$379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Data_SPS_VHS_AdVET!$C$378:$C$379</c:f>
              <c:numCache>
                <c:formatCode>General</c:formatCode>
                <c:ptCount val="2"/>
                <c:pt idx="0">
                  <c:v>168</c:v>
                </c:pt>
                <c:pt idx="1">
                  <c:v>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F5-414A-A8F6-6E6AE06070A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Data_SPS_VHS_AdVET!$W$376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Data_SPS_VHS_AdVET!$AF$375:$AP$375</c:f>
              <c:strCache>
                <c:ptCount val="11"/>
                <c:pt idx="0">
                  <c:v>pedagogy</c:v>
                </c:pt>
                <c:pt idx="1">
                  <c:v>teacher-student cooperation</c:v>
                </c:pt>
                <c:pt idx="2">
                  <c:v>guide on the side</c:v>
                </c:pt>
                <c:pt idx="3">
                  <c:v>parent-student discussion</c:v>
                </c:pt>
                <c:pt idx="4">
                  <c:v>using technology</c:v>
                </c:pt>
                <c:pt idx="5">
                  <c:v>enjoyable teaching</c:v>
                </c:pt>
                <c:pt idx="6">
                  <c:v>professional development</c:v>
                </c:pt>
                <c:pt idx="7">
                  <c:v>reuse and improve materials</c:v>
                </c:pt>
                <c:pt idx="8">
                  <c:v>student involvement</c:v>
                </c:pt>
                <c:pt idx="9">
                  <c:v>work-based approach</c:v>
                </c:pt>
                <c:pt idx="10">
                  <c:v>XXI Century Skills</c:v>
                </c:pt>
              </c:strCache>
            </c:strRef>
          </c:cat>
          <c:val>
            <c:numRef>
              <c:f>Data_SPS_VHS_AdVET!$AF$376:$AP$376</c:f>
              <c:numCache>
                <c:formatCode>General</c:formatCode>
                <c:ptCount val="1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4-488A-BCDA-2B0B3ABC804C}"/>
            </c:ext>
          </c:extLst>
        </c:ser>
        <c:ser>
          <c:idx val="1"/>
          <c:order val="1"/>
          <c:tx>
            <c:strRef>
              <c:f>Data_SPS_VHS_AdVET!$W$377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Data_SPS_VHS_AdVET!$AF$375:$AP$375</c:f>
              <c:strCache>
                <c:ptCount val="11"/>
                <c:pt idx="0">
                  <c:v>pedagogy</c:v>
                </c:pt>
                <c:pt idx="1">
                  <c:v>teacher-student cooperation</c:v>
                </c:pt>
                <c:pt idx="2">
                  <c:v>guide on the side</c:v>
                </c:pt>
                <c:pt idx="3">
                  <c:v>parent-student discussion</c:v>
                </c:pt>
                <c:pt idx="4">
                  <c:v>using technology</c:v>
                </c:pt>
                <c:pt idx="5">
                  <c:v>enjoyable teaching</c:v>
                </c:pt>
                <c:pt idx="6">
                  <c:v>professional development</c:v>
                </c:pt>
                <c:pt idx="7">
                  <c:v>reuse and improve materials</c:v>
                </c:pt>
                <c:pt idx="8">
                  <c:v>student involvement</c:v>
                </c:pt>
                <c:pt idx="9">
                  <c:v>work-based approach</c:v>
                </c:pt>
                <c:pt idx="10">
                  <c:v>XXI Century Skills</c:v>
                </c:pt>
              </c:strCache>
            </c:strRef>
          </c:cat>
          <c:val>
            <c:numRef>
              <c:f>Data_SPS_VHS_AdVET!$AF$377:$AP$377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21</c:v>
                </c:pt>
                <c:pt idx="4">
                  <c:v>7</c:v>
                </c:pt>
                <c:pt idx="5">
                  <c:v>6</c:v>
                </c:pt>
                <c:pt idx="6">
                  <c:v>3</c:v>
                </c:pt>
                <c:pt idx="7">
                  <c:v>9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B4-488A-BCDA-2B0B3ABC804C}"/>
            </c:ext>
          </c:extLst>
        </c:ser>
        <c:ser>
          <c:idx val="2"/>
          <c:order val="2"/>
          <c:tx>
            <c:strRef>
              <c:f>Data_SPS_VHS_AdVET!$W$378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Data_SPS_VHS_AdVET!$AF$375:$AP$375</c:f>
              <c:strCache>
                <c:ptCount val="11"/>
                <c:pt idx="0">
                  <c:v>pedagogy</c:v>
                </c:pt>
                <c:pt idx="1">
                  <c:v>teacher-student cooperation</c:v>
                </c:pt>
                <c:pt idx="2">
                  <c:v>guide on the side</c:v>
                </c:pt>
                <c:pt idx="3">
                  <c:v>parent-student discussion</c:v>
                </c:pt>
                <c:pt idx="4">
                  <c:v>using technology</c:v>
                </c:pt>
                <c:pt idx="5">
                  <c:v>enjoyable teaching</c:v>
                </c:pt>
                <c:pt idx="6">
                  <c:v>professional development</c:v>
                </c:pt>
                <c:pt idx="7">
                  <c:v>reuse and improve materials</c:v>
                </c:pt>
                <c:pt idx="8">
                  <c:v>student involvement</c:v>
                </c:pt>
                <c:pt idx="9">
                  <c:v>work-based approach</c:v>
                </c:pt>
                <c:pt idx="10">
                  <c:v>XXI Century Skills</c:v>
                </c:pt>
              </c:strCache>
            </c:strRef>
          </c:cat>
          <c:val>
            <c:numRef>
              <c:f>Data_SPS_VHS_AdVET!$AF$378:$AP$378</c:f>
              <c:numCache>
                <c:formatCode>General</c:formatCode>
                <c:ptCount val="11"/>
                <c:pt idx="0">
                  <c:v>43</c:v>
                </c:pt>
                <c:pt idx="1">
                  <c:v>37</c:v>
                </c:pt>
                <c:pt idx="2">
                  <c:v>36</c:v>
                </c:pt>
                <c:pt idx="3">
                  <c:v>130</c:v>
                </c:pt>
                <c:pt idx="4">
                  <c:v>27</c:v>
                </c:pt>
                <c:pt idx="5">
                  <c:v>36</c:v>
                </c:pt>
                <c:pt idx="6">
                  <c:v>42</c:v>
                </c:pt>
                <c:pt idx="7">
                  <c:v>39</c:v>
                </c:pt>
                <c:pt idx="8">
                  <c:v>35</c:v>
                </c:pt>
                <c:pt idx="9">
                  <c:v>44</c:v>
                </c:pt>
                <c:pt idx="1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4-488A-BCDA-2B0B3ABC804C}"/>
            </c:ext>
          </c:extLst>
        </c:ser>
        <c:ser>
          <c:idx val="3"/>
          <c:order val="3"/>
          <c:tx>
            <c:strRef>
              <c:f>Data_SPS_VHS_AdVET!$W$379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Data_SPS_VHS_AdVET!$AF$375:$AP$375</c:f>
              <c:strCache>
                <c:ptCount val="11"/>
                <c:pt idx="0">
                  <c:v>pedagogy</c:v>
                </c:pt>
                <c:pt idx="1">
                  <c:v>teacher-student cooperation</c:v>
                </c:pt>
                <c:pt idx="2">
                  <c:v>guide on the side</c:v>
                </c:pt>
                <c:pt idx="3">
                  <c:v>parent-student discussion</c:v>
                </c:pt>
                <c:pt idx="4">
                  <c:v>using technology</c:v>
                </c:pt>
                <c:pt idx="5">
                  <c:v>enjoyable teaching</c:v>
                </c:pt>
                <c:pt idx="6">
                  <c:v>professional development</c:v>
                </c:pt>
                <c:pt idx="7">
                  <c:v>reuse and improve materials</c:v>
                </c:pt>
                <c:pt idx="8">
                  <c:v>student involvement</c:v>
                </c:pt>
                <c:pt idx="9">
                  <c:v>work-based approach</c:v>
                </c:pt>
                <c:pt idx="10">
                  <c:v>XXI Century Skills</c:v>
                </c:pt>
              </c:strCache>
            </c:strRef>
          </c:cat>
          <c:val>
            <c:numRef>
              <c:f>Data_SPS_VHS_AdVET!$AF$379:$AP$379</c:f>
              <c:numCache>
                <c:formatCode>General</c:formatCode>
                <c:ptCount val="11"/>
                <c:pt idx="0">
                  <c:v>163</c:v>
                </c:pt>
                <c:pt idx="1">
                  <c:v>200</c:v>
                </c:pt>
                <c:pt idx="2">
                  <c:v>144</c:v>
                </c:pt>
                <c:pt idx="3">
                  <c:v>148</c:v>
                </c:pt>
                <c:pt idx="4">
                  <c:v>162</c:v>
                </c:pt>
                <c:pt idx="5">
                  <c:v>165</c:v>
                </c:pt>
                <c:pt idx="6">
                  <c:v>173</c:v>
                </c:pt>
                <c:pt idx="7">
                  <c:v>171</c:v>
                </c:pt>
                <c:pt idx="8">
                  <c:v>168</c:v>
                </c:pt>
                <c:pt idx="9">
                  <c:v>182</c:v>
                </c:pt>
                <c:pt idx="10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B4-488A-BCDA-2B0B3ABC804C}"/>
            </c:ext>
          </c:extLst>
        </c:ser>
        <c:ser>
          <c:idx val="4"/>
          <c:order val="4"/>
          <c:tx>
            <c:strRef>
              <c:f>Data_SPS_VHS_AdVET!$W$380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Data_SPS_VHS_AdVET!$AF$375:$AP$375</c:f>
              <c:strCache>
                <c:ptCount val="11"/>
                <c:pt idx="0">
                  <c:v>pedagogy</c:v>
                </c:pt>
                <c:pt idx="1">
                  <c:v>teacher-student cooperation</c:v>
                </c:pt>
                <c:pt idx="2">
                  <c:v>guide on the side</c:v>
                </c:pt>
                <c:pt idx="3">
                  <c:v>parent-student discussion</c:v>
                </c:pt>
                <c:pt idx="4">
                  <c:v>using technology</c:v>
                </c:pt>
                <c:pt idx="5">
                  <c:v>enjoyable teaching</c:v>
                </c:pt>
                <c:pt idx="6">
                  <c:v>professional development</c:v>
                </c:pt>
                <c:pt idx="7">
                  <c:v>reuse and improve materials</c:v>
                </c:pt>
                <c:pt idx="8">
                  <c:v>student involvement</c:v>
                </c:pt>
                <c:pt idx="9">
                  <c:v>work-based approach</c:v>
                </c:pt>
                <c:pt idx="10">
                  <c:v>XXI Century Skills</c:v>
                </c:pt>
              </c:strCache>
            </c:strRef>
          </c:cat>
          <c:val>
            <c:numRef>
              <c:f>Data_SPS_VHS_AdVET!$AF$380:$AP$380</c:f>
              <c:numCache>
                <c:formatCode>General</c:formatCode>
                <c:ptCount val="11"/>
                <c:pt idx="0">
                  <c:v>141</c:v>
                </c:pt>
                <c:pt idx="1">
                  <c:v>109</c:v>
                </c:pt>
                <c:pt idx="2">
                  <c:v>164</c:v>
                </c:pt>
                <c:pt idx="3">
                  <c:v>46</c:v>
                </c:pt>
                <c:pt idx="4">
                  <c:v>155</c:v>
                </c:pt>
                <c:pt idx="5">
                  <c:v>144</c:v>
                </c:pt>
                <c:pt idx="6">
                  <c:v>132</c:v>
                </c:pt>
                <c:pt idx="7">
                  <c:v>131</c:v>
                </c:pt>
                <c:pt idx="8">
                  <c:v>145</c:v>
                </c:pt>
                <c:pt idx="9">
                  <c:v>124</c:v>
                </c:pt>
                <c:pt idx="10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B4-488A-BCDA-2B0B3ABC80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299760376"/>
        <c:axId val="299756456"/>
      </c:barChart>
      <c:catAx>
        <c:axId val="299760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6456"/>
        <c:crosses val="autoZero"/>
        <c:auto val="1"/>
        <c:lblAlgn val="ctr"/>
        <c:lblOffset val="100"/>
        <c:noMultiLvlLbl val="0"/>
      </c:catAx>
      <c:valAx>
        <c:axId val="2997564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99760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Data_SPS_VHS_AdVET!$W$376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Data_SPS_VHS_AdVET!$AQ$375:$AV$375</c:f>
              <c:strCache>
                <c:ptCount val="6"/>
                <c:pt idx="0">
                  <c:v>preparation workload</c:v>
                </c:pt>
                <c:pt idx="1">
                  <c:v>class time consumption</c:v>
                </c:pt>
                <c:pt idx="2">
                  <c:v>tools are not ubiquitous</c:v>
                </c:pt>
                <c:pt idx="3">
                  <c:v>difficult accountability</c:v>
                </c:pt>
                <c:pt idx="4">
                  <c:v>need for instructor training</c:v>
                </c:pt>
                <c:pt idx="5">
                  <c:v>extra instructor workload</c:v>
                </c:pt>
              </c:strCache>
            </c:strRef>
          </c:cat>
          <c:val>
            <c:numRef>
              <c:f>Data_SPS_VHS_AdVET!$AQ$376:$AV$376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2F-41AA-BA5B-085879FC9CB7}"/>
            </c:ext>
          </c:extLst>
        </c:ser>
        <c:ser>
          <c:idx val="1"/>
          <c:order val="1"/>
          <c:tx>
            <c:strRef>
              <c:f>Data_SPS_VHS_AdVET!$W$377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Data_SPS_VHS_AdVET!$AQ$375:$AV$375</c:f>
              <c:strCache>
                <c:ptCount val="6"/>
                <c:pt idx="0">
                  <c:v>preparation workload</c:v>
                </c:pt>
                <c:pt idx="1">
                  <c:v>class time consumption</c:v>
                </c:pt>
                <c:pt idx="2">
                  <c:v>tools are not ubiquitous</c:v>
                </c:pt>
                <c:pt idx="3">
                  <c:v>difficult accountability</c:v>
                </c:pt>
                <c:pt idx="4">
                  <c:v>need for instructor training</c:v>
                </c:pt>
                <c:pt idx="5">
                  <c:v>extra instructor workload</c:v>
                </c:pt>
              </c:strCache>
            </c:strRef>
          </c:cat>
          <c:val>
            <c:numRef>
              <c:f>Data_SPS_VHS_AdVET!$AQ$377:$AV$377</c:f>
              <c:numCache>
                <c:formatCode>General</c:formatCode>
                <c:ptCount val="6"/>
                <c:pt idx="0">
                  <c:v>15</c:v>
                </c:pt>
                <c:pt idx="1">
                  <c:v>86</c:v>
                </c:pt>
                <c:pt idx="2">
                  <c:v>54</c:v>
                </c:pt>
                <c:pt idx="3">
                  <c:v>15</c:v>
                </c:pt>
                <c:pt idx="4">
                  <c:v>5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2F-41AA-BA5B-085879FC9CB7}"/>
            </c:ext>
          </c:extLst>
        </c:ser>
        <c:ser>
          <c:idx val="2"/>
          <c:order val="2"/>
          <c:tx>
            <c:strRef>
              <c:f>Data_SPS_VHS_AdVET!$W$378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Data_SPS_VHS_AdVET!$AQ$375:$AV$375</c:f>
              <c:strCache>
                <c:ptCount val="6"/>
                <c:pt idx="0">
                  <c:v>preparation workload</c:v>
                </c:pt>
                <c:pt idx="1">
                  <c:v>class time consumption</c:v>
                </c:pt>
                <c:pt idx="2">
                  <c:v>tools are not ubiquitous</c:v>
                </c:pt>
                <c:pt idx="3">
                  <c:v>difficult accountability</c:v>
                </c:pt>
                <c:pt idx="4">
                  <c:v>need for instructor training</c:v>
                </c:pt>
                <c:pt idx="5">
                  <c:v>extra instructor workload</c:v>
                </c:pt>
              </c:strCache>
            </c:strRef>
          </c:cat>
          <c:val>
            <c:numRef>
              <c:f>Data_SPS_VHS_AdVET!$AQ$378:$AV$378</c:f>
              <c:numCache>
                <c:formatCode>General</c:formatCode>
                <c:ptCount val="6"/>
                <c:pt idx="0">
                  <c:v>58</c:v>
                </c:pt>
                <c:pt idx="1">
                  <c:v>106</c:v>
                </c:pt>
                <c:pt idx="2">
                  <c:v>60</c:v>
                </c:pt>
                <c:pt idx="3">
                  <c:v>37</c:v>
                </c:pt>
                <c:pt idx="4">
                  <c:v>30</c:v>
                </c:pt>
                <c:pt idx="5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2F-41AA-BA5B-085879FC9CB7}"/>
            </c:ext>
          </c:extLst>
        </c:ser>
        <c:ser>
          <c:idx val="3"/>
          <c:order val="3"/>
          <c:tx>
            <c:strRef>
              <c:f>Data_SPS_VHS_AdVET!$W$379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Data_SPS_VHS_AdVET!$AQ$375:$AV$375</c:f>
              <c:strCache>
                <c:ptCount val="6"/>
                <c:pt idx="0">
                  <c:v>preparation workload</c:v>
                </c:pt>
                <c:pt idx="1">
                  <c:v>class time consumption</c:v>
                </c:pt>
                <c:pt idx="2">
                  <c:v>tools are not ubiquitous</c:v>
                </c:pt>
                <c:pt idx="3">
                  <c:v>difficult accountability</c:v>
                </c:pt>
                <c:pt idx="4">
                  <c:v>need for instructor training</c:v>
                </c:pt>
                <c:pt idx="5">
                  <c:v>extra instructor workload</c:v>
                </c:pt>
              </c:strCache>
            </c:strRef>
          </c:cat>
          <c:val>
            <c:numRef>
              <c:f>Data_SPS_VHS_AdVET!$AQ$379:$AV$379</c:f>
              <c:numCache>
                <c:formatCode>General</c:formatCode>
                <c:ptCount val="6"/>
                <c:pt idx="0">
                  <c:v>140</c:v>
                </c:pt>
                <c:pt idx="1">
                  <c:v>89</c:v>
                </c:pt>
                <c:pt idx="2">
                  <c:v>144</c:v>
                </c:pt>
                <c:pt idx="3">
                  <c:v>154</c:v>
                </c:pt>
                <c:pt idx="4">
                  <c:v>139</c:v>
                </c:pt>
                <c:pt idx="5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2F-41AA-BA5B-085879FC9CB7}"/>
            </c:ext>
          </c:extLst>
        </c:ser>
        <c:ser>
          <c:idx val="4"/>
          <c:order val="4"/>
          <c:tx>
            <c:strRef>
              <c:f>Data_SPS_VHS_AdVET!$W$380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Data_SPS_VHS_AdVET!$AQ$375:$AV$375</c:f>
              <c:strCache>
                <c:ptCount val="6"/>
                <c:pt idx="0">
                  <c:v>preparation workload</c:v>
                </c:pt>
                <c:pt idx="1">
                  <c:v>class time consumption</c:v>
                </c:pt>
                <c:pt idx="2">
                  <c:v>tools are not ubiquitous</c:v>
                </c:pt>
                <c:pt idx="3">
                  <c:v>difficult accountability</c:v>
                </c:pt>
                <c:pt idx="4">
                  <c:v>need for instructor training</c:v>
                </c:pt>
                <c:pt idx="5">
                  <c:v>extra instructor workload</c:v>
                </c:pt>
              </c:strCache>
            </c:strRef>
          </c:cat>
          <c:val>
            <c:numRef>
              <c:f>Data_SPS_VHS_AdVET!$AQ$380:$AV$380</c:f>
              <c:numCache>
                <c:formatCode>General</c:formatCode>
                <c:ptCount val="6"/>
                <c:pt idx="0">
                  <c:v>138</c:v>
                </c:pt>
                <c:pt idx="1">
                  <c:v>66</c:v>
                </c:pt>
                <c:pt idx="2">
                  <c:v>82</c:v>
                </c:pt>
                <c:pt idx="3">
                  <c:v>142</c:v>
                </c:pt>
                <c:pt idx="4">
                  <c:v>177</c:v>
                </c:pt>
                <c:pt idx="5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2F-41AA-BA5B-085879FC9C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00436264"/>
        <c:axId val="300439008"/>
      </c:barChart>
      <c:catAx>
        <c:axId val="300436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9008"/>
        <c:crosses val="autoZero"/>
        <c:auto val="1"/>
        <c:lblAlgn val="ctr"/>
        <c:lblOffset val="100"/>
        <c:noMultiLvlLbl val="0"/>
      </c:catAx>
      <c:valAx>
        <c:axId val="3004390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043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Data_SPS_VHS_AdVET!$W$376</c:f>
              <c:strCache>
                <c:ptCount val="1"/>
                <c:pt idx="0">
                  <c:v>Never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Data_SPS_VHS_AdVET!$AW$375:$BC$375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</c:v>
                </c:pt>
                <c:pt idx="4">
                  <c:v>Improve self-study</c:v>
                </c:pt>
                <c:pt idx="5">
                  <c:v>Deeping knowledge and practice</c:v>
                </c:pt>
                <c:pt idx="6">
                  <c:v>Assessment of performance</c:v>
                </c:pt>
              </c:strCache>
            </c:strRef>
          </c:cat>
          <c:val>
            <c:numRef>
              <c:f>Data_SPS_VHS_AdVET!$AW$376:$BC$376</c:f>
              <c:numCache>
                <c:formatCode>General</c:formatCode>
                <c:ptCount val="7"/>
                <c:pt idx="0">
                  <c:v>29</c:v>
                </c:pt>
                <c:pt idx="1">
                  <c:v>38</c:v>
                </c:pt>
                <c:pt idx="2">
                  <c:v>26</c:v>
                </c:pt>
                <c:pt idx="3">
                  <c:v>62</c:v>
                </c:pt>
                <c:pt idx="4">
                  <c:v>52</c:v>
                </c:pt>
                <c:pt idx="5">
                  <c:v>31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08-4384-90C7-294BD79971D9}"/>
            </c:ext>
          </c:extLst>
        </c:ser>
        <c:ser>
          <c:idx val="1"/>
          <c:order val="1"/>
          <c:tx>
            <c:strRef>
              <c:f>Data_SPS_VHS_AdVET!$W$377</c:f>
              <c:strCache>
                <c:ptCount val="1"/>
                <c:pt idx="0">
                  <c:v>Rarely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Data_SPS_VHS_AdVET!$AW$375:$BC$375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</c:v>
                </c:pt>
                <c:pt idx="4">
                  <c:v>Improve self-study</c:v>
                </c:pt>
                <c:pt idx="5">
                  <c:v>Deeping knowledge and practice</c:v>
                </c:pt>
                <c:pt idx="6">
                  <c:v>Assessment of performance</c:v>
                </c:pt>
              </c:strCache>
            </c:strRef>
          </c:cat>
          <c:val>
            <c:numRef>
              <c:f>Data_SPS_VHS_AdVET!$AW$377:$BC$377</c:f>
              <c:numCache>
                <c:formatCode>General</c:formatCode>
                <c:ptCount val="7"/>
                <c:pt idx="0">
                  <c:v>55</c:v>
                </c:pt>
                <c:pt idx="1">
                  <c:v>83</c:v>
                </c:pt>
                <c:pt idx="2">
                  <c:v>60</c:v>
                </c:pt>
                <c:pt idx="3">
                  <c:v>81</c:v>
                </c:pt>
                <c:pt idx="4">
                  <c:v>68</c:v>
                </c:pt>
                <c:pt idx="5">
                  <c:v>73</c:v>
                </c:pt>
                <c:pt idx="6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08-4384-90C7-294BD79971D9}"/>
            </c:ext>
          </c:extLst>
        </c:ser>
        <c:ser>
          <c:idx val="2"/>
          <c:order val="2"/>
          <c:tx>
            <c:strRef>
              <c:f>Data_SPS_VHS_AdVET!$W$378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Data_SPS_VHS_AdVET!$AW$375:$BC$375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</c:v>
                </c:pt>
                <c:pt idx="4">
                  <c:v>Improve self-study</c:v>
                </c:pt>
                <c:pt idx="5">
                  <c:v>Deeping knowledge and practice</c:v>
                </c:pt>
                <c:pt idx="6">
                  <c:v>Assessment of performance</c:v>
                </c:pt>
              </c:strCache>
            </c:strRef>
          </c:cat>
          <c:val>
            <c:numRef>
              <c:f>Data_SPS_VHS_AdVET!$AW$378:$BC$378</c:f>
              <c:numCache>
                <c:formatCode>General</c:formatCode>
                <c:ptCount val="7"/>
                <c:pt idx="0">
                  <c:v>107</c:v>
                </c:pt>
                <c:pt idx="1">
                  <c:v>88</c:v>
                </c:pt>
                <c:pt idx="2">
                  <c:v>92</c:v>
                </c:pt>
                <c:pt idx="3">
                  <c:v>57</c:v>
                </c:pt>
                <c:pt idx="4">
                  <c:v>76</c:v>
                </c:pt>
                <c:pt idx="5">
                  <c:v>94</c:v>
                </c:pt>
                <c:pt idx="6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08-4384-90C7-294BD79971D9}"/>
            </c:ext>
          </c:extLst>
        </c:ser>
        <c:ser>
          <c:idx val="3"/>
          <c:order val="3"/>
          <c:tx>
            <c:strRef>
              <c:f>Data_SPS_VHS_AdVET!$W$379</c:f>
              <c:strCache>
                <c:ptCount val="1"/>
                <c:pt idx="0">
                  <c:v>Often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Data_SPS_VHS_AdVET!$AW$375:$BC$375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</c:v>
                </c:pt>
                <c:pt idx="4">
                  <c:v>Improve self-study</c:v>
                </c:pt>
                <c:pt idx="5">
                  <c:v>Deeping knowledge and practice</c:v>
                </c:pt>
                <c:pt idx="6">
                  <c:v>Assessment of performance</c:v>
                </c:pt>
              </c:strCache>
            </c:strRef>
          </c:cat>
          <c:val>
            <c:numRef>
              <c:f>Data_SPS_VHS_AdVET!$AW$379:$BC$379</c:f>
              <c:numCache>
                <c:formatCode>General</c:formatCode>
                <c:ptCount val="7"/>
                <c:pt idx="0">
                  <c:v>99</c:v>
                </c:pt>
                <c:pt idx="1">
                  <c:v>86</c:v>
                </c:pt>
                <c:pt idx="2">
                  <c:v>116</c:v>
                </c:pt>
                <c:pt idx="3">
                  <c:v>60</c:v>
                </c:pt>
                <c:pt idx="4">
                  <c:v>85</c:v>
                </c:pt>
                <c:pt idx="5">
                  <c:v>92</c:v>
                </c:pt>
                <c:pt idx="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08-4384-90C7-294BD79971D9}"/>
            </c:ext>
          </c:extLst>
        </c:ser>
        <c:ser>
          <c:idx val="4"/>
          <c:order val="4"/>
          <c:tx>
            <c:strRef>
              <c:f>Data_SPS_VHS_AdVET!$W$380</c:f>
              <c:strCache>
                <c:ptCount val="1"/>
                <c:pt idx="0">
                  <c:v>Always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Data_SPS_VHS_AdVET!$AW$375:$BC$375</c:f>
              <c:strCache>
                <c:ptCount val="7"/>
                <c:pt idx="0">
                  <c:v>Mediate new information</c:v>
                </c:pt>
                <c:pt idx="1">
                  <c:v>Demonstrate phenomena</c:v>
                </c:pt>
                <c:pt idx="2">
                  <c:v>Clarify new concepts</c:v>
                </c:pt>
                <c:pt idx="3">
                  <c:v>Attract student attention</c:v>
                </c:pt>
                <c:pt idx="4">
                  <c:v>Improve self-study</c:v>
                </c:pt>
                <c:pt idx="5">
                  <c:v>Deeping knowledge and practice</c:v>
                </c:pt>
                <c:pt idx="6">
                  <c:v>Assessment of performance</c:v>
                </c:pt>
              </c:strCache>
            </c:strRef>
          </c:cat>
          <c:val>
            <c:numRef>
              <c:f>Data_SPS_VHS_AdVET!$AW$380:$BC$380</c:f>
              <c:numCache>
                <c:formatCode>General</c:formatCode>
                <c:ptCount val="7"/>
                <c:pt idx="0">
                  <c:v>61</c:v>
                </c:pt>
                <c:pt idx="1">
                  <c:v>56</c:v>
                </c:pt>
                <c:pt idx="2">
                  <c:v>57</c:v>
                </c:pt>
                <c:pt idx="3">
                  <c:v>91</c:v>
                </c:pt>
                <c:pt idx="4">
                  <c:v>70</c:v>
                </c:pt>
                <c:pt idx="5">
                  <c:v>61</c:v>
                </c:pt>
                <c:pt idx="6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08-4384-90C7-294BD79971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00434696"/>
        <c:axId val="300435872"/>
      </c:barChart>
      <c:catAx>
        <c:axId val="300434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5872"/>
        <c:crosses val="autoZero"/>
        <c:auto val="1"/>
        <c:lblAlgn val="ctr"/>
        <c:lblOffset val="100"/>
        <c:noMultiLvlLbl val="0"/>
      </c:catAx>
      <c:valAx>
        <c:axId val="3004358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0434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Data_SPS_VHS_AdVET!$BE$376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Data_SPS_VHS_AdVET!$BF$375:$BO$375</c:f>
              <c:strCache>
                <c:ptCount val="10"/>
                <c:pt idx="0">
                  <c:v>Needs of 21st Century Students</c:v>
                </c:pt>
                <c:pt idx="1">
                  <c:v>Pedagogical Training</c:v>
                </c:pt>
                <c:pt idx="2">
                  <c:v>ICT Tools training</c:v>
                </c:pt>
                <c:pt idx="3">
                  <c:v>Boost Professional develpment</c:v>
                </c:pt>
                <c:pt idx="4">
                  <c:v>Leaders appreciate innovation effots</c:v>
                </c:pt>
                <c:pt idx="5">
                  <c:v>Unconvinced of pedagogical value</c:v>
                </c:pt>
                <c:pt idx="6">
                  <c:v>Students unconfortable with change</c:v>
                </c:pt>
                <c:pt idx="7">
                  <c:v>Disagree with technological pushes</c:v>
                </c:pt>
                <c:pt idx="8">
                  <c:v>sceptical parents</c:v>
                </c:pt>
                <c:pt idx="9">
                  <c:v>Not interested</c:v>
                </c:pt>
              </c:strCache>
            </c:strRef>
          </c:cat>
          <c:val>
            <c:numRef>
              <c:f>Data_SPS_VHS_AdVET!$BF$376:$BO$376</c:f>
              <c:numCache>
                <c:formatCode>General</c:formatCode>
                <c:ptCount val="10"/>
                <c:pt idx="0">
                  <c:v>2</c:v>
                </c:pt>
                <c:pt idx="1">
                  <c:v>9</c:v>
                </c:pt>
                <c:pt idx="2">
                  <c:v>19</c:v>
                </c:pt>
                <c:pt idx="3">
                  <c:v>1</c:v>
                </c:pt>
                <c:pt idx="4">
                  <c:v>13</c:v>
                </c:pt>
                <c:pt idx="5">
                  <c:v>99</c:v>
                </c:pt>
                <c:pt idx="6">
                  <c:v>41</c:v>
                </c:pt>
                <c:pt idx="7">
                  <c:v>112</c:v>
                </c:pt>
                <c:pt idx="8">
                  <c:v>34</c:v>
                </c:pt>
                <c:pt idx="9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39-4E26-9CC3-25005A84EA34}"/>
            </c:ext>
          </c:extLst>
        </c:ser>
        <c:ser>
          <c:idx val="1"/>
          <c:order val="1"/>
          <c:tx>
            <c:strRef>
              <c:f>Data_SPS_VHS_AdVET!$BE$377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Data_SPS_VHS_AdVET!$BF$375:$BO$375</c:f>
              <c:strCache>
                <c:ptCount val="10"/>
                <c:pt idx="0">
                  <c:v>Needs of 21st Century Students</c:v>
                </c:pt>
                <c:pt idx="1">
                  <c:v>Pedagogical Training</c:v>
                </c:pt>
                <c:pt idx="2">
                  <c:v>ICT Tools training</c:v>
                </c:pt>
                <c:pt idx="3">
                  <c:v>Boost Professional develpment</c:v>
                </c:pt>
                <c:pt idx="4">
                  <c:v>Leaders appreciate innovation effots</c:v>
                </c:pt>
                <c:pt idx="5">
                  <c:v>Unconvinced of pedagogical value</c:v>
                </c:pt>
                <c:pt idx="6">
                  <c:v>Students unconfortable with change</c:v>
                </c:pt>
                <c:pt idx="7">
                  <c:v>Disagree with technological pushes</c:v>
                </c:pt>
                <c:pt idx="8">
                  <c:v>sceptical parents</c:v>
                </c:pt>
                <c:pt idx="9">
                  <c:v>Not interested</c:v>
                </c:pt>
              </c:strCache>
            </c:strRef>
          </c:cat>
          <c:val>
            <c:numRef>
              <c:f>Data_SPS_VHS_AdVET!$BF$377:$BO$377</c:f>
              <c:numCache>
                <c:formatCode>General</c:formatCode>
                <c:ptCount val="10"/>
                <c:pt idx="0">
                  <c:v>2</c:v>
                </c:pt>
                <c:pt idx="1">
                  <c:v>23</c:v>
                </c:pt>
                <c:pt idx="2">
                  <c:v>62</c:v>
                </c:pt>
                <c:pt idx="3">
                  <c:v>2</c:v>
                </c:pt>
                <c:pt idx="4">
                  <c:v>22</c:v>
                </c:pt>
                <c:pt idx="5">
                  <c:v>118</c:v>
                </c:pt>
                <c:pt idx="6">
                  <c:v>101</c:v>
                </c:pt>
                <c:pt idx="7">
                  <c:v>134</c:v>
                </c:pt>
                <c:pt idx="8">
                  <c:v>61</c:v>
                </c:pt>
                <c:pt idx="9">
                  <c:v>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39-4E26-9CC3-25005A84EA34}"/>
            </c:ext>
          </c:extLst>
        </c:ser>
        <c:ser>
          <c:idx val="2"/>
          <c:order val="2"/>
          <c:tx>
            <c:strRef>
              <c:f>Data_SPS_VHS_AdVET!$BE$378</c:f>
              <c:strCache>
                <c:ptCount val="1"/>
                <c:pt idx="0">
                  <c:v>neither agree, neither disagree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Data_SPS_VHS_AdVET!$BF$375:$BO$375</c:f>
              <c:strCache>
                <c:ptCount val="10"/>
                <c:pt idx="0">
                  <c:v>Needs of 21st Century Students</c:v>
                </c:pt>
                <c:pt idx="1">
                  <c:v>Pedagogical Training</c:v>
                </c:pt>
                <c:pt idx="2">
                  <c:v>ICT Tools training</c:v>
                </c:pt>
                <c:pt idx="3">
                  <c:v>Boost Professional develpment</c:v>
                </c:pt>
                <c:pt idx="4">
                  <c:v>Leaders appreciate innovation effots</c:v>
                </c:pt>
                <c:pt idx="5">
                  <c:v>Unconvinced of pedagogical value</c:v>
                </c:pt>
                <c:pt idx="6">
                  <c:v>Students unconfortable with change</c:v>
                </c:pt>
                <c:pt idx="7">
                  <c:v>Disagree with technological pushes</c:v>
                </c:pt>
                <c:pt idx="8">
                  <c:v>sceptical parents</c:v>
                </c:pt>
                <c:pt idx="9">
                  <c:v>Not interested</c:v>
                </c:pt>
              </c:strCache>
            </c:strRef>
          </c:cat>
          <c:val>
            <c:numRef>
              <c:f>Data_SPS_VHS_AdVET!$BF$378:$BO$378</c:f>
              <c:numCache>
                <c:formatCode>General</c:formatCode>
                <c:ptCount val="10"/>
                <c:pt idx="0">
                  <c:v>38</c:v>
                </c:pt>
                <c:pt idx="1">
                  <c:v>74</c:v>
                </c:pt>
                <c:pt idx="2">
                  <c:v>76</c:v>
                </c:pt>
                <c:pt idx="3">
                  <c:v>27</c:v>
                </c:pt>
                <c:pt idx="4">
                  <c:v>98</c:v>
                </c:pt>
                <c:pt idx="5">
                  <c:v>77</c:v>
                </c:pt>
                <c:pt idx="6">
                  <c:v>137</c:v>
                </c:pt>
                <c:pt idx="7">
                  <c:v>58</c:v>
                </c:pt>
                <c:pt idx="8">
                  <c:v>162</c:v>
                </c:pt>
                <c:pt idx="9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39-4E26-9CC3-25005A84EA34}"/>
            </c:ext>
          </c:extLst>
        </c:ser>
        <c:ser>
          <c:idx val="3"/>
          <c:order val="3"/>
          <c:tx>
            <c:strRef>
              <c:f>Data_SPS_VHS_AdVET!$BE$379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Data_SPS_VHS_AdVET!$BF$375:$BO$375</c:f>
              <c:strCache>
                <c:ptCount val="10"/>
                <c:pt idx="0">
                  <c:v>Needs of 21st Century Students</c:v>
                </c:pt>
                <c:pt idx="1">
                  <c:v>Pedagogical Training</c:v>
                </c:pt>
                <c:pt idx="2">
                  <c:v>ICT Tools training</c:v>
                </c:pt>
                <c:pt idx="3">
                  <c:v>Boost Professional develpment</c:v>
                </c:pt>
                <c:pt idx="4">
                  <c:v>Leaders appreciate innovation effots</c:v>
                </c:pt>
                <c:pt idx="5">
                  <c:v>Unconvinced of pedagogical value</c:v>
                </c:pt>
                <c:pt idx="6">
                  <c:v>Students unconfortable with change</c:v>
                </c:pt>
                <c:pt idx="7">
                  <c:v>Disagree with technological pushes</c:v>
                </c:pt>
                <c:pt idx="8">
                  <c:v>sceptical parents</c:v>
                </c:pt>
                <c:pt idx="9">
                  <c:v>Not interested</c:v>
                </c:pt>
              </c:strCache>
            </c:strRef>
          </c:cat>
          <c:val>
            <c:numRef>
              <c:f>Data_SPS_VHS_AdVET!$BF$379:$BO$379</c:f>
              <c:numCache>
                <c:formatCode>General</c:formatCode>
                <c:ptCount val="10"/>
                <c:pt idx="0">
                  <c:v>146</c:v>
                </c:pt>
                <c:pt idx="1">
                  <c:v>146</c:v>
                </c:pt>
                <c:pt idx="2">
                  <c:v>122</c:v>
                </c:pt>
                <c:pt idx="3">
                  <c:v>143</c:v>
                </c:pt>
                <c:pt idx="4">
                  <c:v>124</c:v>
                </c:pt>
                <c:pt idx="5">
                  <c:v>37</c:v>
                </c:pt>
                <c:pt idx="6">
                  <c:v>55</c:v>
                </c:pt>
                <c:pt idx="7">
                  <c:v>35</c:v>
                </c:pt>
                <c:pt idx="8">
                  <c:v>71</c:v>
                </c:pt>
                <c:pt idx="9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39-4E26-9CC3-25005A84EA34}"/>
            </c:ext>
          </c:extLst>
        </c:ser>
        <c:ser>
          <c:idx val="4"/>
          <c:order val="4"/>
          <c:tx>
            <c:strRef>
              <c:f>Data_SPS_VHS_AdVET!$BE$380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Data_SPS_VHS_AdVET!$BF$375:$BO$375</c:f>
              <c:strCache>
                <c:ptCount val="10"/>
                <c:pt idx="0">
                  <c:v>Needs of 21st Century Students</c:v>
                </c:pt>
                <c:pt idx="1">
                  <c:v>Pedagogical Training</c:v>
                </c:pt>
                <c:pt idx="2">
                  <c:v>ICT Tools training</c:v>
                </c:pt>
                <c:pt idx="3">
                  <c:v>Boost Professional develpment</c:v>
                </c:pt>
                <c:pt idx="4">
                  <c:v>Leaders appreciate innovation effots</c:v>
                </c:pt>
                <c:pt idx="5">
                  <c:v>Unconvinced of pedagogical value</c:v>
                </c:pt>
                <c:pt idx="6">
                  <c:v>Students unconfortable with change</c:v>
                </c:pt>
                <c:pt idx="7">
                  <c:v>Disagree with technological pushes</c:v>
                </c:pt>
                <c:pt idx="8">
                  <c:v>sceptical parents</c:v>
                </c:pt>
                <c:pt idx="9">
                  <c:v>Not interested</c:v>
                </c:pt>
              </c:strCache>
            </c:strRef>
          </c:cat>
          <c:val>
            <c:numRef>
              <c:f>Data_SPS_VHS_AdVET!$BF$380:$BO$380</c:f>
              <c:numCache>
                <c:formatCode>General</c:formatCode>
                <c:ptCount val="10"/>
                <c:pt idx="0">
                  <c:v>163</c:v>
                </c:pt>
                <c:pt idx="1">
                  <c:v>99</c:v>
                </c:pt>
                <c:pt idx="2">
                  <c:v>72</c:v>
                </c:pt>
                <c:pt idx="3">
                  <c:v>178</c:v>
                </c:pt>
                <c:pt idx="4">
                  <c:v>94</c:v>
                </c:pt>
                <c:pt idx="5">
                  <c:v>20</c:v>
                </c:pt>
                <c:pt idx="6">
                  <c:v>17</c:v>
                </c:pt>
                <c:pt idx="7">
                  <c:v>12</c:v>
                </c:pt>
                <c:pt idx="8">
                  <c:v>23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39-4E26-9CC3-25005A84EA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00435480"/>
        <c:axId val="300436656"/>
      </c:barChart>
      <c:catAx>
        <c:axId val="300435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6656"/>
        <c:crosses val="autoZero"/>
        <c:auto val="1"/>
        <c:lblAlgn val="ctr"/>
        <c:lblOffset val="100"/>
        <c:noMultiLvlLbl val="0"/>
      </c:catAx>
      <c:valAx>
        <c:axId val="3004366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0435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Data_SPS_VHS_AdVET!$BP$376</c:f>
              <c:strCache>
                <c:ptCount val="1"/>
                <c:pt idx="0">
                  <c:v>not important at all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Data_SPS_VHS_AdVET!$BQ$375:$BZ$375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Home strategies</c:v>
                </c:pt>
                <c:pt idx="3">
                  <c:v>Assess students’ work</c:v>
                </c:pt>
                <c:pt idx="4">
                  <c:v>Assess students’ processing</c:v>
                </c:pt>
                <c:pt idx="5">
                  <c:v>Managing collaboration</c:v>
                </c:pt>
                <c:pt idx="6">
                  <c:v>Problem-solving team-work</c:v>
                </c:pt>
                <c:pt idx="7">
                  <c:v>Attractive learning content</c:v>
                </c:pt>
                <c:pt idx="8">
                  <c:v>Finding quality applications</c:v>
                </c:pt>
                <c:pt idx="9">
                  <c:v>Designing digital presentations</c:v>
                </c:pt>
              </c:strCache>
            </c:strRef>
          </c:cat>
          <c:val>
            <c:numRef>
              <c:f>Data_SPS_VHS_AdVET!$BQ$376:$BZ$376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48-415F-8854-4D80268B577F}"/>
            </c:ext>
          </c:extLst>
        </c:ser>
        <c:ser>
          <c:idx val="1"/>
          <c:order val="1"/>
          <c:tx>
            <c:strRef>
              <c:f>Data_SPS_VHS_AdVET!$BP$377</c:f>
              <c:strCache>
                <c:ptCount val="1"/>
                <c:pt idx="0">
                  <c:v>slightly important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Data_SPS_VHS_AdVET!$BQ$375:$BZ$375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Home strategies</c:v>
                </c:pt>
                <c:pt idx="3">
                  <c:v>Assess students’ work</c:v>
                </c:pt>
                <c:pt idx="4">
                  <c:v>Assess students’ processing</c:v>
                </c:pt>
                <c:pt idx="5">
                  <c:v>Managing collaboration</c:v>
                </c:pt>
                <c:pt idx="6">
                  <c:v>Problem-solving team-work</c:v>
                </c:pt>
                <c:pt idx="7">
                  <c:v>Attractive learning content</c:v>
                </c:pt>
                <c:pt idx="8">
                  <c:v>Finding quality applications</c:v>
                </c:pt>
                <c:pt idx="9">
                  <c:v>Designing digital presentations</c:v>
                </c:pt>
              </c:strCache>
            </c:strRef>
          </c:cat>
          <c:val>
            <c:numRef>
              <c:f>Data_SPS_VHS_AdVET!$BQ$377:$BZ$377</c:f>
              <c:numCache>
                <c:formatCode>General</c:formatCode>
                <c:ptCount val="10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4</c:v>
                </c:pt>
                <c:pt idx="7">
                  <c:v>11</c:v>
                </c:pt>
                <c:pt idx="8">
                  <c:v>4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48-415F-8854-4D80268B577F}"/>
            </c:ext>
          </c:extLst>
        </c:ser>
        <c:ser>
          <c:idx val="2"/>
          <c:order val="2"/>
          <c:tx>
            <c:strRef>
              <c:f>Data_SPS_VHS_AdVET!$BP$378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Data_SPS_VHS_AdVET!$BQ$375:$BZ$375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Home strategies</c:v>
                </c:pt>
                <c:pt idx="3">
                  <c:v>Assess students’ work</c:v>
                </c:pt>
                <c:pt idx="4">
                  <c:v>Assess students’ processing</c:v>
                </c:pt>
                <c:pt idx="5">
                  <c:v>Managing collaboration</c:v>
                </c:pt>
                <c:pt idx="6">
                  <c:v>Problem-solving team-work</c:v>
                </c:pt>
                <c:pt idx="7">
                  <c:v>Attractive learning content</c:v>
                </c:pt>
                <c:pt idx="8">
                  <c:v>Finding quality applications</c:v>
                </c:pt>
                <c:pt idx="9">
                  <c:v>Designing digital presentations</c:v>
                </c:pt>
              </c:strCache>
            </c:strRef>
          </c:cat>
          <c:val>
            <c:numRef>
              <c:f>Data_SPS_VHS_AdVET!$BQ$378:$BZ$378</c:f>
              <c:numCache>
                <c:formatCode>General</c:formatCode>
                <c:ptCount val="10"/>
                <c:pt idx="0">
                  <c:v>26</c:v>
                </c:pt>
                <c:pt idx="1">
                  <c:v>9</c:v>
                </c:pt>
                <c:pt idx="2">
                  <c:v>12</c:v>
                </c:pt>
                <c:pt idx="3">
                  <c:v>57</c:v>
                </c:pt>
                <c:pt idx="4">
                  <c:v>44</c:v>
                </c:pt>
                <c:pt idx="5">
                  <c:v>30</c:v>
                </c:pt>
                <c:pt idx="6">
                  <c:v>27</c:v>
                </c:pt>
                <c:pt idx="7">
                  <c:v>44</c:v>
                </c:pt>
                <c:pt idx="8">
                  <c:v>35</c:v>
                </c:pt>
                <c:pt idx="9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48-415F-8854-4D80268B577F}"/>
            </c:ext>
          </c:extLst>
        </c:ser>
        <c:ser>
          <c:idx val="3"/>
          <c:order val="3"/>
          <c:tx>
            <c:strRef>
              <c:f>Data_SPS_VHS_AdVET!$BP$379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Data_SPS_VHS_AdVET!$BQ$375:$BZ$375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Home strategies</c:v>
                </c:pt>
                <c:pt idx="3">
                  <c:v>Assess students’ work</c:v>
                </c:pt>
                <c:pt idx="4">
                  <c:v>Assess students’ processing</c:v>
                </c:pt>
                <c:pt idx="5">
                  <c:v>Managing collaboration</c:v>
                </c:pt>
                <c:pt idx="6">
                  <c:v>Problem-solving team-work</c:v>
                </c:pt>
                <c:pt idx="7">
                  <c:v>Attractive learning content</c:v>
                </c:pt>
                <c:pt idx="8">
                  <c:v>Finding quality applications</c:v>
                </c:pt>
                <c:pt idx="9">
                  <c:v>Designing digital presentations</c:v>
                </c:pt>
              </c:strCache>
            </c:strRef>
          </c:cat>
          <c:val>
            <c:numRef>
              <c:f>Data_SPS_VHS_AdVET!$BQ$379:$BZ$379</c:f>
              <c:numCache>
                <c:formatCode>General</c:formatCode>
                <c:ptCount val="10"/>
                <c:pt idx="0">
                  <c:v>103</c:v>
                </c:pt>
                <c:pt idx="1">
                  <c:v>99</c:v>
                </c:pt>
                <c:pt idx="2">
                  <c:v>106</c:v>
                </c:pt>
                <c:pt idx="3">
                  <c:v>149</c:v>
                </c:pt>
                <c:pt idx="4">
                  <c:v>150</c:v>
                </c:pt>
                <c:pt idx="5">
                  <c:v>136</c:v>
                </c:pt>
                <c:pt idx="6">
                  <c:v>136</c:v>
                </c:pt>
                <c:pt idx="7">
                  <c:v>112</c:v>
                </c:pt>
                <c:pt idx="8">
                  <c:v>108</c:v>
                </c:pt>
                <c:pt idx="9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48-415F-8854-4D80268B577F}"/>
            </c:ext>
          </c:extLst>
        </c:ser>
        <c:ser>
          <c:idx val="4"/>
          <c:order val="4"/>
          <c:tx>
            <c:strRef>
              <c:f>Data_SPS_VHS_AdVET!$BP$380</c:f>
              <c:strCache>
                <c:ptCount val="1"/>
                <c:pt idx="0">
                  <c:v>highly important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Data_SPS_VHS_AdVET!$BQ$375:$BZ$375</c:f>
              <c:strCache>
                <c:ptCount val="10"/>
                <c:pt idx="0">
                  <c:v>Preparing FC lesson plans</c:v>
                </c:pt>
                <c:pt idx="1">
                  <c:v>Designing class activities</c:v>
                </c:pt>
                <c:pt idx="2">
                  <c:v>Home strategies</c:v>
                </c:pt>
                <c:pt idx="3">
                  <c:v>Assess students’ work</c:v>
                </c:pt>
                <c:pt idx="4">
                  <c:v>Assess students’ processing</c:v>
                </c:pt>
                <c:pt idx="5">
                  <c:v>Managing collaboration</c:v>
                </c:pt>
                <c:pt idx="6">
                  <c:v>Problem-solving team-work</c:v>
                </c:pt>
                <c:pt idx="7">
                  <c:v>Attractive learning content</c:v>
                </c:pt>
                <c:pt idx="8">
                  <c:v>Finding quality applications</c:v>
                </c:pt>
                <c:pt idx="9">
                  <c:v>Designing digital presentations</c:v>
                </c:pt>
              </c:strCache>
            </c:strRef>
          </c:cat>
          <c:val>
            <c:numRef>
              <c:f>Data_SPS_VHS_AdVET!$BQ$380:$BZ$380</c:f>
              <c:numCache>
                <c:formatCode>General</c:formatCode>
                <c:ptCount val="10"/>
                <c:pt idx="0">
                  <c:v>218</c:v>
                </c:pt>
                <c:pt idx="1">
                  <c:v>240</c:v>
                </c:pt>
                <c:pt idx="2">
                  <c:v>231</c:v>
                </c:pt>
                <c:pt idx="3">
                  <c:v>140</c:v>
                </c:pt>
                <c:pt idx="4">
                  <c:v>155</c:v>
                </c:pt>
                <c:pt idx="5">
                  <c:v>179</c:v>
                </c:pt>
                <c:pt idx="6">
                  <c:v>184</c:v>
                </c:pt>
                <c:pt idx="7">
                  <c:v>184</c:v>
                </c:pt>
                <c:pt idx="8">
                  <c:v>204</c:v>
                </c:pt>
                <c:pt idx="9">
                  <c:v>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48-415F-8854-4D80268B577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00437440"/>
        <c:axId val="300435088"/>
      </c:barChart>
      <c:catAx>
        <c:axId val="300437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5088"/>
        <c:crosses val="autoZero"/>
        <c:auto val="1"/>
        <c:lblAlgn val="ctr"/>
        <c:lblOffset val="100"/>
        <c:noMultiLvlLbl val="0"/>
      </c:catAx>
      <c:valAx>
        <c:axId val="3004350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043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Data_SPS_VHS_AdVET!$CB$375</c:f>
              <c:strCache>
                <c:ptCount val="1"/>
                <c:pt idx="0">
                  <c:v>Level of IT skills</c:v>
                </c:pt>
              </c:strCache>
            </c:strRef>
          </c:tx>
          <c:spPr>
            <a:solidFill>
              <a:schemeClr val="accent2">
                <a:alpha val="50196"/>
              </a:schemeClr>
            </a:solidFill>
            <a:ln w="25400">
              <a:solidFill>
                <a:schemeClr val="accent2"/>
              </a:solidFill>
              <a:prstDash val="sysDot"/>
            </a:ln>
            <a:effectLst/>
          </c:spPr>
          <c:cat>
            <c:strRef>
              <c:f>Data_SPS_VHS_AdVET!$CA$376:$CA$379</c:f>
              <c:strCache>
                <c:ptCount val="4"/>
                <c:pt idx="0">
                  <c:v>Begginer</c:v>
                </c:pt>
                <c:pt idx="1">
                  <c:v>Basic</c:v>
                </c:pt>
                <c:pt idx="2">
                  <c:v>Advanced</c:v>
                </c:pt>
                <c:pt idx="3">
                  <c:v>Pro</c:v>
                </c:pt>
              </c:strCache>
            </c:strRef>
          </c:cat>
          <c:val>
            <c:numRef>
              <c:f>Data_SPS_VHS_AdVET!$CB$376:$CB$379</c:f>
              <c:numCache>
                <c:formatCode>General</c:formatCode>
                <c:ptCount val="4"/>
                <c:pt idx="0">
                  <c:v>5</c:v>
                </c:pt>
                <c:pt idx="1">
                  <c:v>89</c:v>
                </c:pt>
                <c:pt idx="2">
                  <c:v>160</c:v>
                </c:pt>
                <c:pt idx="3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C2-4EEB-AADD-D54E1B6BF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438616"/>
        <c:axId val="300432344"/>
      </c:radarChart>
      <c:catAx>
        <c:axId val="300438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2344"/>
        <c:crosses val="autoZero"/>
        <c:auto val="1"/>
        <c:lblAlgn val="ctr"/>
        <c:lblOffset val="100"/>
        <c:noMultiLvlLbl val="0"/>
      </c:catAx>
      <c:valAx>
        <c:axId val="300432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glow rad="25400">
                <a:schemeClr val="accent1">
                  <a:alpha val="40000"/>
                </a:schemeClr>
              </a:glow>
              <a:softEdge rad="0"/>
            </a:effectLst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8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fill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300431560"/>
        <c:axId val="300431952"/>
      </c:radarChart>
      <c:catAx>
        <c:axId val="300431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1952"/>
        <c:crosses val="autoZero"/>
        <c:auto val="1"/>
        <c:lblAlgn val="ctr"/>
        <c:lblOffset val="100"/>
        <c:noMultiLvlLbl val="0"/>
      </c:catAx>
      <c:valAx>
        <c:axId val="30043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1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Data_SPS_VHS_AdVET!$CC$376</c:f>
              <c:strCache>
                <c:ptCount val="1"/>
                <c:pt idx="0">
                  <c:v>Begginer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Data_SPS_VHS_AdVET!$CD$375:$CL$375</c:f>
              <c:strCache>
                <c:ptCount val="9"/>
                <c:pt idx="0">
                  <c:v>Digital pictures</c:v>
                </c:pt>
                <c:pt idx="1">
                  <c:v>Videos</c:v>
                </c:pt>
                <c:pt idx="2">
                  <c:v>Animations</c:v>
                </c:pt>
                <c:pt idx="3">
                  <c:v>Blogs</c:v>
                </c:pt>
                <c:pt idx="4">
                  <c:v>Concept maps</c:v>
                </c:pt>
                <c:pt idx="5">
                  <c:v>Digital timelines</c:v>
                </c:pt>
                <c:pt idx="6">
                  <c:v>Hypertext</c:v>
                </c:pt>
                <c:pt idx="7">
                  <c:v>Presentations</c:v>
                </c:pt>
                <c:pt idx="8">
                  <c:v>Social networks</c:v>
                </c:pt>
              </c:strCache>
            </c:strRef>
          </c:cat>
          <c:val>
            <c:numRef>
              <c:f>Data_SPS_VHS_AdVET!$CD$376:$CL$376</c:f>
              <c:numCache>
                <c:formatCode>General</c:formatCode>
                <c:ptCount val="9"/>
                <c:pt idx="0">
                  <c:v>54</c:v>
                </c:pt>
                <c:pt idx="1">
                  <c:v>66</c:v>
                </c:pt>
                <c:pt idx="2">
                  <c:v>86</c:v>
                </c:pt>
                <c:pt idx="3">
                  <c:v>90</c:v>
                </c:pt>
                <c:pt idx="4">
                  <c:v>95</c:v>
                </c:pt>
                <c:pt idx="5">
                  <c:v>167</c:v>
                </c:pt>
                <c:pt idx="6">
                  <c:v>108</c:v>
                </c:pt>
                <c:pt idx="7">
                  <c:v>15</c:v>
                </c:pt>
                <c:pt idx="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5-4FCD-A066-CEF33DAC0E84}"/>
            </c:ext>
          </c:extLst>
        </c:ser>
        <c:ser>
          <c:idx val="1"/>
          <c:order val="1"/>
          <c:tx>
            <c:strRef>
              <c:f>Data_SPS_VHS_AdVET!$CC$377</c:f>
              <c:strCache>
                <c:ptCount val="1"/>
                <c:pt idx="0">
                  <c:v>Basic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Data_SPS_VHS_AdVET!$CD$375:$CL$375</c:f>
              <c:strCache>
                <c:ptCount val="9"/>
                <c:pt idx="0">
                  <c:v>Digital pictures</c:v>
                </c:pt>
                <c:pt idx="1">
                  <c:v>Videos</c:v>
                </c:pt>
                <c:pt idx="2">
                  <c:v>Animations</c:v>
                </c:pt>
                <c:pt idx="3">
                  <c:v>Blogs</c:v>
                </c:pt>
                <c:pt idx="4">
                  <c:v>Concept maps</c:v>
                </c:pt>
                <c:pt idx="5">
                  <c:v>Digital timelines</c:v>
                </c:pt>
                <c:pt idx="6">
                  <c:v>Hypertext</c:v>
                </c:pt>
                <c:pt idx="7">
                  <c:v>Presentations</c:v>
                </c:pt>
                <c:pt idx="8">
                  <c:v>Social networks</c:v>
                </c:pt>
              </c:strCache>
            </c:strRef>
          </c:cat>
          <c:val>
            <c:numRef>
              <c:f>Data_SPS_VHS_AdVET!$CD$377:$CL$377</c:f>
              <c:numCache>
                <c:formatCode>General</c:formatCode>
                <c:ptCount val="9"/>
                <c:pt idx="0">
                  <c:v>133</c:v>
                </c:pt>
                <c:pt idx="1">
                  <c:v>148</c:v>
                </c:pt>
                <c:pt idx="2">
                  <c:v>141</c:v>
                </c:pt>
                <c:pt idx="3">
                  <c:v>122</c:v>
                </c:pt>
                <c:pt idx="4">
                  <c:v>126</c:v>
                </c:pt>
                <c:pt idx="5">
                  <c:v>100</c:v>
                </c:pt>
                <c:pt idx="6">
                  <c:v>104</c:v>
                </c:pt>
                <c:pt idx="7">
                  <c:v>101</c:v>
                </c:pt>
                <c:pt idx="8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05-4FCD-A066-CEF33DAC0E84}"/>
            </c:ext>
          </c:extLst>
        </c:ser>
        <c:ser>
          <c:idx val="2"/>
          <c:order val="2"/>
          <c:tx>
            <c:strRef>
              <c:f>Data_SPS_VHS_AdVET!$CC$378</c:f>
              <c:strCache>
                <c:ptCount val="1"/>
                <c:pt idx="0">
                  <c:v>Advanced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Data_SPS_VHS_AdVET!$CD$375:$CL$375</c:f>
              <c:strCache>
                <c:ptCount val="9"/>
                <c:pt idx="0">
                  <c:v>Digital pictures</c:v>
                </c:pt>
                <c:pt idx="1">
                  <c:v>Videos</c:v>
                </c:pt>
                <c:pt idx="2">
                  <c:v>Animations</c:v>
                </c:pt>
                <c:pt idx="3">
                  <c:v>Blogs</c:v>
                </c:pt>
                <c:pt idx="4">
                  <c:v>Concept maps</c:v>
                </c:pt>
                <c:pt idx="5">
                  <c:v>Digital timelines</c:v>
                </c:pt>
                <c:pt idx="6">
                  <c:v>Hypertext</c:v>
                </c:pt>
                <c:pt idx="7">
                  <c:v>Presentations</c:v>
                </c:pt>
                <c:pt idx="8">
                  <c:v>Social networks</c:v>
                </c:pt>
              </c:strCache>
            </c:strRef>
          </c:cat>
          <c:val>
            <c:numRef>
              <c:f>Data_SPS_VHS_AdVET!$CD$378:$CL$378</c:f>
              <c:numCache>
                <c:formatCode>General</c:formatCode>
                <c:ptCount val="9"/>
                <c:pt idx="0">
                  <c:v>93</c:v>
                </c:pt>
                <c:pt idx="1">
                  <c:v>88</c:v>
                </c:pt>
                <c:pt idx="2">
                  <c:v>80</c:v>
                </c:pt>
                <c:pt idx="3">
                  <c:v>81</c:v>
                </c:pt>
                <c:pt idx="4">
                  <c:v>81</c:v>
                </c:pt>
                <c:pt idx="5">
                  <c:v>47</c:v>
                </c:pt>
                <c:pt idx="6">
                  <c:v>79</c:v>
                </c:pt>
                <c:pt idx="7">
                  <c:v>126</c:v>
                </c:pt>
                <c:pt idx="8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05-4FCD-A066-CEF33DAC0E84}"/>
            </c:ext>
          </c:extLst>
        </c:ser>
        <c:ser>
          <c:idx val="3"/>
          <c:order val="3"/>
          <c:tx>
            <c:strRef>
              <c:f>Data_SPS_VHS_AdVET!$CC$379</c:f>
              <c:strCache>
                <c:ptCount val="1"/>
                <c:pt idx="0">
                  <c:v>Pro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Data_SPS_VHS_AdVET!$CD$375:$CL$375</c:f>
              <c:strCache>
                <c:ptCount val="9"/>
                <c:pt idx="0">
                  <c:v>Digital pictures</c:v>
                </c:pt>
                <c:pt idx="1">
                  <c:v>Videos</c:v>
                </c:pt>
                <c:pt idx="2">
                  <c:v>Animations</c:v>
                </c:pt>
                <c:pt idx="3">
                  <c:v>Blogs</c:v>
                </c:pt>
                <c:pt idx="4">
                  <c:v>Concept maps</c:v>
                </c:pt>
                <c:pt idx="5">
                  <c:v>Digital timelines</c:v>
                </c:pt>
                <c:pt idx="6">
                  <c:v>Hypertext</c:v>
                </c:pt>
                <c:pt idx="7">
                  <c:v>Presentations</c:v>
                </c:pt>
                <c:pt idx="8">
                  <c:v>Social networks</c:v>
                </c:pt>
              </c:strCache>
            </c:strRef>
          </c:cat>
          <c:val>
            <c:numRef>
              <c:f>Data_SPS_VHS_AdVET!$CD$379:$CL$379</c:f>
              <c:numCache>
                <c:formatCode>General</c:formatCode>
                <c:ptCount val="9"/>
                <c:pt idx="0">
                  <c:v>71</c:v>
                </c:pt>
                <c:pt idx="1">
                  <c:v>49</c:v>
                </c:pt>
                <c:pt idx="2">
                  <c:v>44</c:v>
                </c:pt>
                <c:pt idx="3">
                  <c:v>58</c:v>
                </c:pt>
                <c:pt idx="4">
                  <c:v>49</c:v>
                </c:pt>
                <c:pt idx="5">
                  <c:v>37</c:v>
                </c:pt>
                <c:pt idx="6">
                  <c:v>60</c:v>
                </c:pt>
                <c:pt idx="7">
                  <c:v>109</c:v>
                </c:pt>
                <c:pt idx="8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05-4FCD-A066-CEF33DAC0E8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00433520"/>
        <c:axId val="300433912"/>
      </c:barChart>
      <c:catAx>
        <c:axId val="300433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433912"/>
        <c:crosses val="autoZero"/>
        <c:auto val="1"/>
        <c:lblAlgn val="ctr"/>
        <c:lblOffset val="100"/>
        <c:noMultiLvlLbl val="0"/>
      </c:catAx>
      <c:valAx>
        <c:axId val="3004339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0043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Data_SPS_VHS_AdVET!$C$381</c:f>
              <c:strCache>
                <c:ptCount val="1"/>
                <c:pt idx="0">
                  <c:v>Experience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915-4E23-8507-23538B05D482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915-4E23-8507-23538B05D48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915-4E23-8507-23538B05D482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915-4E23-8507-23538B05D48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915-4E23-8507-23538B05D48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915-4E23-8507-23538B05D48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915-4E23-8507-23538B05D48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915-4E23-8507-23538B05D482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Data_SPS_VHS_AdVET!$B$382:$B$385</c:f>
              <c:strCache>
                <c:ptCount val="4"/>
                <c:pt idx="0">
                  <c:v>0-5</c:v>
                </c:pt>
                <c:pt idx="1">
                  <c:v>6-15</c:v>
                </c:pt>
                <c:pt idx="2">
                  <c:v>16-25</c:v>
                </c:pt>
                <c:pt idx="3">
                  <c:v>25+</c:v>
                </c:pt>
              </c:strCache>
            </c:strRef>
          </c:cat>
          <c:val>
            <c:numRef>
              <c:f>Data_SPS_VHS_AdVET!$C$382:$C$385</c:f>
              <c:numCache>
                <c:formatCode>General</c:formatCode>
                <c:ptCount val="4"/>
                <c:pt idx="0">
                  <c:v>81</c:v>
                </c:pt>
                <c:pt idx="1">
                  <c:v>160</c:v>
                </c:pt>
                <c:pt idx="2">
                  <c:v>81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15-4E23-8507-23538B05D482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Data_SPS_VHS_AdVET!$C$387</c:f>
              <c:strCache>
                <c:ptCount val="1"/>
                <c:pt idx="0">
                  <c:v>University level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9CD-41A6-82AE-10098AFC159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9CD-41A6-82AE-10098AFC159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9CD-41A6-82AE-10098AFC159B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9CD-41A6-82AE-10098AFC159B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69CD-41A6-82AE-10098AFC159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9CD-41A6-82AE-10098AFC159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9CD-41A6-82AE-10098AFC159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9CD-41A6-82AE-10098AFC159B}"/>
                </c:ext>
              </c:extLst>
            </c:dLbl>
            <c:dLbl>
              <c:idx val="3"/>
              <c:layout>
                <c:manualLayout>
                  <c:x val="-6.2716049382716063E-2"/>
                  <c:y val="3.5277777777777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9CD-41A6-82AE-10098AFC159B}"/>
                </c:ext>
              </c:extLst>
            </c:dLbl>
            <c:dLbl>
              <c:idx val="4"/>
              <c:layout>
                <c:manualLayout>
                  <c:x val="2.3518518518518518E-2"/>
                  <c:y val="-2.93981481481481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9CD-41A6-82AE-10098AFC159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Data_SPS_VHS_AdVET!$B$388:$B$392</c:f>
              <c:strCache>
                <c:ptCount val="5"/>
                <c:pt idx="0">
                  <c:v>no Uni level</c:v>
                </c:pt>
                <c:pt idx="1">
                  <c:v>BSc/BA</c:v>
                </c:pt>
                <c:pt idx="2">
                  <c:v>MSc/MA</c:v>
                </c:pt>
                <c:pt idx="3">
                  <c:v>PhD</c:v>
                </c:pt>
                <c:pt idx="4">
                  <c:v>other</c:v>
                </c:pt>
              </c:strCache>
            </c:strRef>
          </c:cat>
          <c:val>
            <c:numRef>
              <c:f>Data_SPS_VHS_AdVET!$C$388:$C$392</c:f>
              <c:numCache>
                <c:formatCode>General</c:formatCode>
                <c:ptCount val="5"/>
                <c:pt idx="0">
                  <c:v>37</c:v>
                </c:pt>
                <c:pt idx="1">
                  <c:v>109</c:v>
                </c:pt>
                <c:pt idx="2">
                  <c:v>168</c:v>
                </c:pt>
                <c:pt idx="3">
                  <c:v>13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CD-41A6-82AE-10098AFC159B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Data_SPS_VHS_AdVET!$C$394</c:f>
              <c:strCache>
                <c:ptCount val="1"/>
                <c:pt idx="0">
                  <c:v>Subject category</c:v>
                </c:pt>
              </c:strCache>
            </c:strRef>
          </c:tx>
          <c:spPr>
            <a:solidFill>
              <a:schemeClr val="accent6">
                <a:alpha val="50196"/>
              </a:schemeClr>
            </a:solidFill>
            <a:ln w="25400">
              <a:solidFill>
                <a:schemeClr val="accent6"/>
              </a:solidFill>
              <a:prstDash val="sysDot"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Data_SPS_VHS_AdVET!$B$395:$B$404</c:f>
              <c:strCache>
                <c:ptCount val="10"/>
                <c:pt idx="0">
                  <c:v>Arts</c:v>
                </c:pt>
                <c:pt idx="1">
                  <c:v>Natural sciences</c:v>
                </c:pt>
                <c:pt idx="2">
                  <c:v>Languages</c:v>
                </c:pt>
                <c:pt idx="3">
                  <c:v>Physical Education</c:v>
                </c:pt>
                <c:pt idx="4">
                  <c:v>Computer Sciences</c:v>
                </c:pt>
                <c:pt idx="5">
                  <c:v>Technical Engineering</c:v>
                </c:pt>
                <c:pt idx="6">
                  <c:v>Other, please specify</c:v>
                </c:pt>
                <c:pt idx="7">
                  <c:v>Economics</c:v>
                </c:pt>
                <c:pt idx="8">
                  <c:v>Social Sciences</c:v>
                </c:pt>
                <c:pt idx="9">
                  <c:v>Medicine and Health</c:v>
                </c:pt>
              </c:strCache>
            </c:strRef>
          </c:cat>
          <c:val>
            <c:numRef>
              <c:f>Data_SPS_VHS_AdVET!$C$395:$C$404</c:f>
              <c:numCache>
                <c:formatCode>General</c:formatCode>
                <c:ptCount val="10"/>
                <c:pt idx="0">
                  <c:v>3</c:v>
                </c:pt>
                <c:pt idx="1">
                  <c:v>22</c:v>
                </c:pt>
                <c:pt idx="2">
                  <c:v>20</c:v>
                </c:pt>
                <c:pt idx="3">
                  <c:v>2</c:v>
                </c:pt>
                <c:pt idx="4">
                  <c:v>44</c:v>
                </c:pt>
                <c:pt idx="5">
                  <c:v>30</c:v>
                </c:pt>
                <c:pt idx="6">
                  <c:v>80</c:v>
                </c:pt>
                <c:pt idx="7">
                  <c:v>56</c:v>
                </c:pt>
                <c:pt idx="8">
                  <c:v>58</c:v>
                </c:pt>
                <c:pt idx="9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7B-4CFB-AAFB-122DC3E5B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7389736"/>
        <c:axId val="297386208"/>
      </c:radarChart>
      <c:catAx>
        <c:axId val="29738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86208"/>
        <c:crosses val="autoZero"/>
        <c:auto val="1"/>
        <c:lblAlgn val="ctr"/>
        <c:lblOffset val="100"/>
        <c:noMultiLvlLbl val="0"/>
      </c:catAx>
      <c:valAx>
        <c:axId val="29738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89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Data_SPS_VHS_AdVET!$C$410</c:f>
              <c:strCache>
                <c:ptCount val="1"/>
                <c:pt idx="0">
                  <c:v>Number of students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Data_SPS_VHS_AdVET!$B$411:$B$415</c:f>
              <c:strCache>
                <c:ptCount val="5"/>
                <c:pt idx="0">
                  <c:v>less than 200</c:v>
                </c:pt>
                <c:pt idx="1">
                  <c:v>201-500</c:v>
                </c:pt>
                <c:pt idx="2">
                  <c:v>501-1000</c:v>
                </c:pt>
                <c:pt idx="3">
                  <c:v>1001-3000</c:v>
                </c:pt>
                <c:pt idx="4">
                  <c:v>more than 3001</c:v>
                </c:pt>
              </c:strCache>
            </c:strRef>
          </c:cat>
          <c:val>
            <c:numRef>
              <c:f>Data_SPS_VHS_AdVET!$C$411:$C$415</c:f>
              <c:numCache>
                <c:formatCode>General</c:formatCode>
                <c:ptCount val="5"/>
                <c:pt idx="0">
                  <c:v>220</c:v>
                </c:pt>
                <c:pt idx="1">
                  <c:v>70</c:v>
                </c:pt>
                <c:pt idx="2">
                  <c:v>36</c:v>
                </c:pt>
                <c:pt idx="3">
                  <c:v>10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F-456B-A46F-8021E25E7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97390912"/>
        <c:axId val="297387384"/>
      </c:barChart>
      <c:catAx>
        <c:axId val="29739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87384"/>
        <c:crosses val="autoZero"/>
        <c:auto val="1"/>
        <c:lblAlgn val="ctr"/>
        <c:lblOffset val="100"/>
        <c:noMultiLvlLbl val="0"/>
      </c:catAx>
      <c:valAx>
        <c:axId val="29738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90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Data_SPS_VHS_AdVET!$C$406</c:f>
              <c:strCache>
                <c:ptCount val="1"/>
                <c:pt idx="0">
                  <c:v>School type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Data_SPS_VHS_AdVET!$B$407:$B$408</c:f>
              <c:strCache>
                <c:ptCount val="2"/>
                <c:pt idx="0">
                  <c:v>vocational high school</c:v>
                </c:pt>
                <c:pt idx="1">
                  <c:v>adult VET</c:v>
                </c:pt>
              </c:strCache>
            </c:strRef>
          </c:cat>
          <c:val>
            <c:numRef>
              <c:f>Data_SPS_VHS_AdVET!$C$407:$C$408</c:f>
              <c:numCache>
                <c:formatCode>General</c:formatCode>
                <c:ptCount val="2"/>
                <c:pt idx="0">
                  <c:v>74</c:v>
                </c:pt>
                <c:pt idx="1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EA8-BE38-B5EB4C5F1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97393264"/>
        <c:axId val="297392872"/>
      </c:barChart>
      <c:catAx>
        <c:axId val="29739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92872"/>
        <c:crosses val="autoZero"/>
        <c:auto val="1"/>
        <c:lblAlgn val="ctr"/>
        <c:lblOffset val="100"/>
        <c:noMultiLvlLbl val="0"/>
      </c:catAx>
      <c:valAx>
        <c:axId val="297392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9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Data_SPS_VHS_AdVET!$C$433</c:f>
              <c:strCache>
                <c:ptCount val="1"/>
                <c:pt idx="0">
                  <c:v>School with online education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Data_SPS_VHS_AdVET!$B$434:$B$435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Data_SPS_VHS_AdVET!$C$434:$C$435</c:f>
              <c:numCache>
                <c:formatCode>General</c:formatCode>
                <c:ptCount val="2"/>
                <c:pt idx="0">
                  <c:v>277</c:v>
                </c:pt>
                <c:pt idx="1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A-411C-98DF-C602A8E5A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97392480"/>
        <c:axId val="299756064"/>
      </c:barChart>
      <c:catAx>
        <c:axId val="29739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6064"/>
        <c:crosses val="autoZero"/>
        <c:auto val="1"/>
        <c:lblAlgn val="ctr"/>
        <c:lblOffset val="100"/>
        <c:noMultiLvlLbl val="0"/>
      </c:catAx>
      <c:valAx>
        <c:axId val="29975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392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Data_SPS_VHS_AdVET!$C$429</c:f>
              <c:strCache>
                <c:ptCount val="1"/>
                <c:pt idx="0">
                  <c:v>If you do innovate…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Data_SPS_VHS_AdVET!$B$430:$B$431</c:f>
              <c:strCache>
                <c:ptCount val="2"/>
                <c:pt idx="0">
                  <c:v>you are left to do so on your own.</c:v>
                </c:pt>
                <c:pt idx="1">
                  <c:v>a like-minded group within your School will provide mutual support.</c:v>
                </c:pt>
              </c:strCache>
            </c:strRef>
          </c:cat>
          <c:val>
            <c:numRef>
              <c:f>Data_SPS_VHS_AdVET!$C$430:$C$431</c:f>
              <c:numCache>
                <c:formatCode>General</c:formatCode>
                <c:ptCount val="2"/>
                <c:pt idx="0">
                  <c:v>254</c:v>
                </c:pt>
                <c:pt idx="1">
                  <c:v>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FA-4607-8E23-7C0B830A90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299753712"/>
        <c:axId val="299753320"/>
      </c:barChart>
      <c:catAx>
        <c:axId val="29975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3320"/>
        <c:crosses val="autoZero"/>
        <c:auto val="1"/>
        <c:lblAlgn val="ctr"/>
        <c:lblOffset val="100"/>
        <c:noMultiLvlLbl val="0"/>
      </c:catAx>
      <c:valAx>
        <c:axId val="299753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975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F8696-983E-4AA5-9016-C981E20E3477}" type="datetimeFigureOut">
              <a:rPr lang="es-ES" smtClean="0"/>
              <a:t>21/06/2016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84502-EF3F-4DFA-9875-7169723E20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65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38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15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Resaltar aquí que los 9 que salen</a:t>
            </a:r>
            <a:r>
              <a:rPr lang="es-ES" baseline="0" dirty="0" smtClean="0"/>
              <a:t> que no les permiten innovar son </a:t>
            </a:r>
            <a:r>
              <a:rPr lang="es-ES" baseline="0" dirty="0" err="1" smtClean="0"/>
              <a:t>Adult</a:t>
            </a:r>
            <a:r>
              <a:rPr lang="es-ES" baseline="0" dirty="0" smtClean="0"/>
              <a:t> VET, en </a:t>
            </a:r>
            <a:r>
              <a:rPr lang="es-ES" baseline="0" dirty="0" err="1" smtClean="0"/>
              <a:t>Vocational</a:t>
            </a:r>
            <a:r>
              <a:rPr lang="es-ES" baseline="0" dirty="0" smtClean="0"/>
              <a:t> High </a:t>
            </a:r>
            <a:r>
              <a:rPr lang="es-ES" baseline="0" dirty="0" err="1" smtClean="0"/>
              <a:t>School</a:t>
            </a:r>
            <a:r>
              <a:rPr lang="es-ES" baseline="0" dirty="0" smtClean="0"/>
              <a:t> todos dicen que al menos parcialmente pueden innovar.</a:t>
            </a:r>
          </a:p>
          <a:p>
            <a:r>
              <a:rPr lang="es-ES" baseline="0" dirty="0" smtClean="0"/>
              <a:t>En cuanto a los estudiantes, sí que sale que demandan cambio: sólo 65 del total responden que no (9 de educación formal sólo). El resto (286) indican que al menos sí parcialmente.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678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Te he cambiado el último punto porque comprobando</a:t>
            </a:r>
            <a:r>
              <a:rPr lang="es-ES" baseline="0" dirty="0" smtClean="0"/>
              <a:t> la diferencia entre </a:t>
            </a:r>
            <a:r>
              <a:rPr lang="es-ES" baseline="0" dirty="0" err="1" smtClean="0"/>
              <a:t>Adult</a:t>
            </a:r>
            <a:r>
              <a:rPr lang="es-ES" baseline="0" dirty="0" smtClean="0"/>
              <a:t> VET y VET HS he visto sólo 9 de los que dicen nunca haber usado FC eran de educación formal, el resto (108)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043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Ese item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además</a:t>
            </a:r>
            <a:r>
              <a:rPr lang="en-GB" baseline="0" dirty="0" smtClean="0"/>
              <a:t> sale </a:t>
            </a:r>
            <a:r>
              <a:rPr lang="en-GB" baseline="0" dirty="0" err="1" smtClean="0"/>
              <a:t>poco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correlado</a:t>
            </a:r>
            <a:r>
              <a:rPr lang="en-GB" baseline="0" dirty="0" smtClean="0"/>
              <a:t> con el total de la </a:t>
            </a:r>
            <a:r>
              <a:rPr lang="en-GB" baseline="0" dirty="0" err="1" smtClean="0"/>
              <a:t>escala</a:t>
            </a:r>
            <a:r>
              <a:rPr lang="en-GB" baseline="0" dirty="0" smtClean="0"/>
              <a:t> (</a:t>
            </a:r>
            <a:r>
              <a:rPr lang="en-GB" baseline="0" dirty="0" err="1" smtClean="0"/>
              <a:t>correlación</a:t>
            </a:r>
            <a:r>
              <a:rPr lang="en-GB" baseline="0" dirty="0" smtClean="0"/>
              <a:t> item-total </a:t>
            </a:r>
            <a:r>
              <a:rPr lang="en-GB" baseline="0" dirty="0" err="1" smtClean="0"/>
              <a:t>baja</a:t>
            </a:r>
            <a:r>
              <a:rPr lang="en-GB" baseline="0" dirty="0" smtClean="0"/>
              <a:t>) y </a:t>
            </a:r>
            <a:r>
              <a:rPr lang="en-GB" baseline="0" dirty="0" err="1" smtClean="0"/>
              <a:t>en</a:t>
            </a:r>
            <a:r>
              <a:rPr lang="en-GB" baseline="0" dirty="0" smtClean="0"/>
              <a:t> el </a:t>
            </a:r>
            <a:r>
              <a:rPr lang="en-GB" baseline="0" dirty="0" err="1" smtClean="0"/>
              <a:t>multifalctorial</a:t>
            </a:r>
            <a:r>
              <a:rPr lang="en-GB" baseline="0" dirty="0" smtClean="0"/>
              <a:t> sale </a:t>
            </a:r>
            <a:r>
              <a:rPr lang="en-GB" baseline="0" dirty="0" err="1" smtClean="0"/>
              <a:t>como</a:t>
            </a:r>
            <a:r>
              <a:rPr lang="en-GB" baseline="0" dirty="0" smtClean="0"/>
              <a:t> que </a:t>
            </a:r>
            <a:r>
              <a:rPr lang="en-GB" baseline="0" dirty="0" err="1" smtClean="0"/>
              <a:t>debe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eliminarse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89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5595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Yo</a:t>
            </a:r>
            <a:r>
              <a:rPr lang="en-GB" dirty="0" smtClean="0"/>
              <a:t> de </a:t>
            </a:r>
            <a:r>
              <a:rPr lang="en-GB" dirty="0" err="1" smtClean="0"/>
              <a:t>aquí</a:t>
            </a:r>
            <a:r>
              <a:rPr lang="en-GB" dirty="0" smtClean="0"/>
              <a:t> </a:t>
            </a:r>
            <a:r>
              <a:rPr lang="en-GB" dirty="0" err="1" smtClean="0"/>
              <a:t>veo</a:t>
            </a:r>
            <a:r>
              <a:rPr lang="en-GB" dirty="0" smtClean="0"/>
              <a:t> </a:t>
            </a:r>
            <a:r>
              <a:rPr lang="en-GB" dirty="0" err="1" smtClean="0"/>
              <a:t>difícil</a:t>
            </a:r>
            <a:r>
              <a:rPr lang="en-GB" dirty="0" smtClean="0"/>
              <a:t> </a:t>
            </a:r>
            <a:r>
              <a:rPr lang="en-GB" dirty="0" err="1" smtClean="0"/>
              <a:t>sacar</a:t>
            </a:r>
            <a:r>
              <a:rPr lang="en-GB" dirty="0" smtClean="0"/>
              <a:t> </a:t>
            </a:r>
            <a:r>
              <a:rPr lang="en-GB" dirty="0" err="1" smtClean="0"/>
              <a:t>conclusiones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está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todo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demasiado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igualado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209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- </a:t>
            </a:r>
            <a:r>
              <a:rPr lang="es-ES" sz="1200" dirty="0" err="1" smtClean="0"/>
              <a:t>Innovation</a:t>
            </a:r>
            <a:r>
              <a:rPr lang="es-ES" sz="1200" dirty="0" smtClean="0"/>
              <a:t> </a:t>
            </a:r>
            <a:r>
              <a:rPr lang="es-ES" sz="1200" dirty="0" err="1" smtClean="0"/>
              <a:t>is</a:t>
            </a:r>
            <a:r>
              <a:rPr lang="es-ES" sz="1200" dirty="0" smtClean="0"/>
              <a:t> </a:t>
            </a:r>
            <a:r>
              <a:rPr lang="es-ES" sz="1200" dirty="0" err="1" smtClean="0"/>
              <a:t>majorly</a:t>
            </a:r>
            <a:r>
              <a:rPr lang="es-ES" sz="1200" dirty="0" smtClean="0"/>
              <a:t> </a:t>
            </a:r>
            <a:r>
              <a:rPr lang="es-ES" sz="1200" dirty="0" err="1" smtClean="0"/>
              <a:t>accepted</a:t>
            </a:r>
            <a:r>
              <a:rPr lang="es-ES" sz="1200" dirty="0" smtClean="0"/>
              <a:t> and </a:t>
            </a:r>
            <a:r>
              <a:rPr lang="es-ES" sz="1200" dirty="0" err="1" smtClean="0"/>
              <a:t>encouraged</a:t>
            </a:r>
            <a:r>
              <a:rPr lang="es-ES" sz="1200" dirty="0" smtClean="0"/>
              <a:t>: este punto es importante ya que influyen en que la</a:t>
            </a:r>
            <a:r>
              <a:rPr lang="es-ES" sz="1200" baseline="0" dirty="0" smtClean="0"/>
              <a:t> implantación de la metodología tenga o no éxito.</a:t>
            </a:r>
            <a:endParaRPr lang="en-GB" dirty="0" smtClean="0"/>
          </a:p>
          <a:p>
            <a:r>
              <a:rPr lang="en-GB" dirty="0" smtClean="0"/>
              <a:t>- </a:t>
            </a:r>
            <a:r>
              <a:rPr lang="en-GB" dirty="0" err="1" smtClean="0"/>
              <a:t>En</a:t>
            </a:r>
            <a:r>
              <a:rPr lang="en-GB" dirty="0" smtClean="0"/>
              <a:t> España no </a:t>
            </a:r>
            <a:r>
              <a:rPr lang="en-GB" dirty="0" err="1" smtClean="0"/>
              <a:t>tiene</a:t>
            </a:r>
            <a:r>
              <a:rPr lang="en-GB" dirty="0" smtClean="0"/>
              <a:t> </a:t>
            </a:r>
            <a:r>
              <a:rPr lang="en-GB" dirty="0" err="1" smtClean="0"/>
              <a:t>sentido</a:t>
            </a:r>
            <a:r>
              <a:rPr lang="en-GB" dirty="0" smtClean="0"/>
              <a:t> </a:t>
            </a:r>
            <a:r>
              <a:rPr lang="en-GB" dirty="0" err="1" smtClean="0"/>
              <a:t>formar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nuevas</a:t>
            </a:r>
            <a:r>
              <a:rPr lang="en-GB" dirty="0" smtClean="0"/>
              <a:t> </a:t>
            </a:r>
            <a:r>
              <a:rPr lang="en-GB" dirty="0" err="1" smtClean="0"/>
              <a:t>tecnologías</a:t>
            </a:r>
            <a:r>
              <a:rPr lang="en-GB" dirty="0" smtClean="0"/>
              <a:t> </a:t>
            </a:r>
            <a:r>
              <a:rPr lang="en-GB" dirty="0" err="1" smtClean="0"/>
              <a:t>según</a:t>
            </a:r>
            <a:r>
              <a:rPr lang="en-GB" baseline="0" dirty="0" smtClean="0"/>
              <a:t> los </a:t>
            </a:r>
            <a:r>
              <a:rPr lang="en-GB" baseline="0" dirty="0" err="1" smtClean="0"/>
              <a:t>resultados</a:t>
            </a:r>
            <a:r>
              <a:rPr lang="en-GB" baseline="0" dirty="0" smtClean="0"/>
              <a:t>, lo </a:t>
            </a:r>
            <a:r>
              <a:rPr lang="en-GB" baseline="0" dirty="0" err="1" smtClean="0"/>
              <a:t>cual</a:t>
            </a:r>
            <a:r>
              <a:rPr lang="en-GB" baseline="0" dirty="0" smtClean="0"/>
              <a:t> coincide con los </a:t>
            </a:r>
            <a:r>
              <a:rPr lang="en-GB" baseline="0" dirty="0" err="1" smtClean="0"/>
              <a:t>sresultados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encontrados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en</a:t>
            </a:r>
            <a:r>
              <a:rPr lang="en-GB" baseline="0" dirty="0" smtClean="0"/>
              <a:t> el national report </a:t>
            </a:r>
            <a:r>
              <a:rPr lang="en-GB" baseline="0" dirty="0" err="1" smtClean="0"/>
              <a:t>ya</a:t>
            </a:r>
            <a:r>
              <a:rPr lang="en-GB" baseline="0" dirty="0" smtClean="0"/>
              <a:t> que </a:t>
            </a:r>
            <a:r>
              <a:rPr lang="en-GB" baseline="0" dirty="0" err="1" smtClean="0"/>
              <a:t>desde</a:t>
            </a:r>
            <a:r>
              <a:rPr lang="en-GB" baseline="0" dirty="0" smtClean="0"/>
              <a:t> 2008 ha </a:t>
            </a:r>
            <a:r>
              <a:rPr lang="en-GB" baseline="0" dirty="0" err="1" smtClean="0"/>
              <a:t>habido</a:t>
            </a:r>
            <a:r>
              <a:rPr lang="en-GB" baseline="0" dirty="0" smtClean="0"/>
              <a:t> y </a:t>
            </a:r>
            <a:r>
              <a:rPr lang="en-GB" baseline="0" dirty="0" err="1" smtClean="0"/>
              <a:t>sigue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habiendo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mucha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formación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tecnologías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aplicadas</a:t>
            </a:r>
            <a:r>
              <a:rPr lang="en-GB" baseline="0" dirty="0" smtClean="0"/>
              <a:t> a la </a:t>
            </a:r>
            <a:r>
              <a:rPr lang="en-GB" baseline="0" dirty="0" err="1" smtClean="0"/>
              <a:t>educación</a:t>
            </a:r>
            <a:r>
              <a:rPr lang="en-GB" baseline="0" dirty="0" smtClean="0"/>
              <a:t>. Los </a:t>
            </a:r>
            <a:r>
              <a:rPr lang="en-GB" baseline="0" dirty="0" err="1" smtClean="0"/>
              <a:t>profesores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españoles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están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más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interesados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tanto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en</a:t>
            </a:r>
            <a:r>
              <a:rPr lang="en-GB" baseline="0" dirty="0" smtClean="0"/>
              <a:t> la </a:t>
            </a:r>
            <a:r>
              <a:rPr lang="en-GB" baseline="0" dirty="0" err="1" smtClean="0"/>
              <a:t>faceta</a:t>
            </a:r>
            <a:r>
              <a:rPr lang="en-GB" baseline="0" dirty="0" smtClean="0"/>
              <a:t> de </a:t>
            </a:r>
            <a:r>
              <a:rPr lang="en-GB" baseline="0" dirty="0" err="1" smtClean="0"/>
              <a:t>formación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pedagógica</a:t>
            </a:r>
            <a:r>
              <a:rPr lang="en-GB" baseline="0" dirty="0" smtClean="0"/>
              <a:t> de FC. </a:t>
            </a:r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84502-EF3F-4DFA-9875-7169723E2073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9235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C4CB-0A0C-4CA6-A220-77D60A0D384E}" type="datetime1">
              <a:rPr lang="es-ES" smtClean="0"/>
              <a:t>21/06/2016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19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7C3D-79AD-4F3F-A1F9-2E304FAEC4B2}" type="datetime1">
              <a:rPr lang="es-ES" smtClean="0"/>
              <a:t>21/06/2016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416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CD88-F04E-4F3F-BC15-9D4C17ADC91A}" type="datetime1">
              <a:rPr lang="es-ES" smtClean="0"/>
              <a:t>21/06/2016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3721-CCE4-4D5A-83A5-D70EE1F5E027}" type="datetime1">
              <a:rPr lang="es-ES" smtClean="0"/>
              <a:t>21/06/2016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32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14C87-2413-44A0-9963-47CB145EDC19}" type="datetime1">
              <a:rPr lang="es-ES" smtClean="0"/>
              <a:t>21/06/2016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24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B7F3A-C901-45A7-AA8B-3813A625FC55}" type="datetime1">
              <a:rPr lang="es-ES" smtClean="0"/>
              <a:t>21/06/2016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5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1A89-DFAE-4373-8EB5-2362B763A6A4}" type="datetime1">
              <a:rPr lang="es-ES" smtClean="0"/>
              <a:t>21/06/2016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58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FD37-7068-45AC-89D7-051FCED52070}" type="datetime1">
              <a:rPr lang="es-ES" smtClean="0"/>
              <a:t>21/06/2016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175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2918-D768-4B65-9E7B-DF9D07A58FA9}" type="datetime1">
              <a:rPr lang="es-ES" smtClean="0"/>
              <a:t>21/06/2016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12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B94EFC-9922-4049-B9E2-67280B2A1FC2}" type="datetime1">
              <a:rPr lang="es-ES" smtClean="0"/>
              <a:t>21/06/2016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6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B421-2A38-41F8-8282-D6A720E57A41}" type="datetime1">
              <a:rPr lang="es-ES" smtClean="0"/>
              <a:t>21/06/2016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57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B27377-1258-4C63-BE34-07F0220C4343}" type="datetime1">
              <a:rPr lang="es-ES" smtClean="0"/>
              <a:t>21/06/2016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ACF02F-867F-4E10-889E-6DD18F7C2564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2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7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7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smtClean="0"/>
              <a:t>Data </a:t>
            </a:r>
            <a:r>
              <a:rPr lang="es-ES" dirty="0" err="1" smtClean="0"/>
              <a:t>Summary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542854"/>
          </a:xfrm>
        </p:spPr>
        <p:txBody>
          <a:bodyPr>
            <a:normAutofit/>
          </a:bodyPr>
          <a:lstStyle/>
          <a:p>
            <a:r>
              <a:rPr lang="es-ES" dirty="0" smtClean="0"/>
              <a:t>Universidad EUROPEA </a:t>
            </a:r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</a:t>
            </a:fld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871" y="460811"/>
            <a:ext cx="2257137" cy="21623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160" y="5189634"/>
            <a:ext cx="3602736" cy="107899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097280" y="4998475"/>
            <a:ext cx="7065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Maite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Villalba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 PhD.</a:t>
            </a:r>
          </a:p>
          <a:p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Sara Redondo PhD.</a:t>
            </a:r>
          </a:p>
          <a:p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María Vela PhD.</a:t>
            </a:r>
          </a:p>
          <a:p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Presented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by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: Guillermo Castilla </a:t>
            </a:r>
            <a:r>
              <a:rPr lang="es-ES" dirty="0" err="1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MSc</a:t>
            </a:r>
            <a:r>
              <a:rPr lang="es-ES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  <a:endParaRPr lang="es-ES" dirty="0">
              <a:solidFill>
                <a:schemeClr val="accent3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378688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Methodologic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(III)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10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604000" y="2187273"/>
            <a:ext cx="525549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Main</a:t>
            </a:r>
            <a:r>
              <a:rPr lang="es-ES" sz="2800" dirty="0" smtClean="0"/>
              <a:t> </a:t>
            </a:r>
            <a:r>
              <a:rPr lang="en-US" sz="2800" dirty="0" smtClean="0"/>
              <a:t>issues</a:t>
            </a:r>
            <a:r>
              <a:rPr lang="es-ES" sz="2800" dirty="0" smtClean="0"/>
              <a:t> are: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Time </a:t>
            </a:r>
            <a:r>
              <a:rPr lang="en-US" sz="2400" dirty="0"/>
              <a:t>consumption in content </a:t>
            </a:r>
            <a:r>
              <a:rPr lang="en-US" sz="2400" dirty="0" smtClean="0"/>
              <a:t>preparation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D</a:t>
            </a:r>
            <a:r>
              <a:rPr lang="en-US" sz="2400" dirty="0" smtClean="0"/>
              <a:t>ifficulty </a:t>
            </a:r>
            <a:r>
              <a:rPr lang="en-US" sz="2400" dirty="0"/>
              <a:t>to ensure </a:t>
            </a:r>
            <a:r>
              <a:rPr lang="en-US" sz="2400" dirty="0" smtClean="0"/>
              <a:t>accountability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</a:t>
            </a:r>
            <a:r>
              <a:rPr lang="en-US" sz="2400" dirty="0" smtClean="0"/>
              <a:t>eed </a:t>
            </a:r>
            <a:r>
              <a:rPr lang="en-US" sz="2400" dirty="0"/>
              <a:t>for </a:t>
            </a:r>
            <a:r>
              <a:rPr lang="en-US" sz="2400" dirty="0" smtClean="0"/>
              <a:t>teachers’ training</a:t>
            </a:r>
            <a:endParaRPr lang="es-E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Class</a:t>
            </a:r>
            <a:r>
              <a:rPr lang="es-ES" sz="2800" dirty="0" smtClean="0"/>
              <a:t> time </a:t>
            </a:r>
            <a:r>
              <a:rPr lang="es-ES" sz="2800" dirty="0" err="1" smtClean="0"/>
              <a:t>consumption</a:t>
            </a:r>
            <a:r>
              <a:rPr lang="es-ES" sz="280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</a:t>
            </a:r>
            <a:r>
              <a:rPr lang="es-ES" sz="2800" dirty="0" err="1" smtClean="0"/>
              <a:t>not</a:t>
            </a:r>
            <a:r>
              <a:rPr lang="es-ES" sz="2800" dirty="0" smtClean="0"/>
              <a:t> </a:t>
            </a:r>
            <a:r>
              <a:rPr lang="es-ES" sz="2800" dirty="0" err="1" smtClean="0"/>
              <a:t>observed</a:t>
            </a:r>
            <a:r>
              <a:rPr lang="es-ES" sz="2800" dirty="0" smtClean="0"/>
              <a:t> as </a:t>
            </a:r>
            <a:r>
              <a:rPr lang="es-ES" sz="2800" dirty="0" err="1" smtClean="0"/>
              <a:t>an</a:t>
            </a:r>
            <a:r>
              <a:rPr lang="es-ES" sz="2800" dirty="0" smtClean="0"/>
              <a:t> </a:t>
            </a:r>
            <a:r>
              <a:rPr lang="es-ES" sz="2800" dirty="0" err="1" smtClean="0"/>
              <a:t>issue</a:t>
            </a:r>
            <a:r>
              <a:rPr lang="es-ES" sz="2800" dirty="0" smtClean="0"/>
              <a:t>.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45062567"/>
              </p:ext>
            </p:extLst>
          </p:nvPr>
        </p:nvGraphicFramePr>
        <p:xfrm>
          <a:off x="204701" y="2268030"/>
          <a:ext cx="6168389" cy="349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1097280" y="1162431"/>
            <a:ext cx="10058400" cy="5388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Analyzing Flipped Classroom: Part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 The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Drawbacks of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Flipped Classroom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3965571232"/>
              </p:ext>
            </p:extLst>
          </p:nvPr>
        </p:nvGraphicFramePr>
        <p:xfrm>
          <a:off x="527050" y="2001115"/>
          <a:ext cx="6076950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2138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378688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Methodologic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(IV)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11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710305" y="2028975"/>
            <a:ext cx="525549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Perceived importance is evenly spread throughout the enquired aspects.</a:t>
            </a:r>
          </a:p>
          <a:p>
            <a:endParaRPr lang="en-US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Mediation of new information</a:t>
            </a:r>
            <a:r>
              <a:rPr lang="en-US" sz="2600" dirty="0" smtClean="0"/>
              <a:t>,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conceptual clarifications </a:t>
            </a:r>
            <a:r>
              <a:rPr lang="en-US" sz="2600" dirty="0" smtClean="0"/>
              <a:t>and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assessment of performance</a:t>
            </a:r>
            <a:r>
              <a:rPr lang="en-US" sz="2600" dirty="0" smtClean="0"/>
              <a:t> are the best considered regarding innovations (although only marginally above the rest). 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7280" y="1227083"/>
            <a:ext cx="10058400" cy="538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basic aspects of class work haven’t changed. In which of the following is it important to apply innovative methods, including the use of technology?</a:t>
            </a: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854112193"/>
              </p:ext>
            </p:extLst>
          </p:nvPr>
        </p:nvGraphicFramePr>
        <p:xfrm>
          <a:off x="664210" y="1791855"/>
          <a:ext cx="5939790" cy="4350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671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424869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Motivational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12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604000" y="1987798"/>
            <a:ext cx="52554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There is a unanimous perception of the positive bias towards 21st century student needs.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Faculty perceives FC as a professional development opportunity.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Negative items are scarcely backed except for those that consider the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perceptions of students and parents </a:t>
            </a:r>
            <a:r>
              <a:rPr lang="en-US" sz="2400" dirty="0" smtClean="0"/>
              <a:t>towards the innovation.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7280" y="1162431"/>
            <a:ext cx="10058400" cy="5388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 your impressions of the advantages and disadvantages of an FC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methodology</a:t>
            </a:r>
            <a:endParaRPr lang="es-E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3183424522"/>
              </p:ext>
            </p:extLst>
          </p:nvPr>
        </p:nvGraphicFramePr>
        <p:xfrm>
          <a:off x="475268" y="1791856"/>
          <a:ext cx="5939790" cy="4433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879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424869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Motivational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13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853881" y="2244628"/>
            <a:ext cx="503856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All</a:t>
            </a:r>
            <a:r>
              <a:rPr lang="es-ES" sz="2800" dirty="0" smtClean="0"/>
              <a:t> </a:t>
            </a:r>
            <a:r>
              <a:rPr lang="es-ES" sz="2800" dirty="0" err="1" smtClean="0"/>
              <a:t>inquired</a:t>
            </a:r>
            <a:r>
              <a:rPr lang="es-ES" sz="2800" dirty="0" smtClean="0"/>
              <a:t> </a:t>
            </a:r>
            <a:r>
              <a:rPr lang="es-ES" sz="2800" dirty="0" err="1" smtClean="0"/>
              <a:t>competences</a:t>
            </a:r>
            <a:r>
              <a:rPr lang="es-ES" sz="2800" dirty="0" smtClean="0"/>
              <a:t> are </a:t>
            </a:r>
            <a:r>
              <a:rPr lang="es-ES" sz="2800" dirty="0" err="1" smtClean="0"/>
              <a:t>seen</a:t>
            </a:r>
            <a:r>
              <a:rPr lang="es-ES" sz="2800" dirty="0" smtClean="0"/>
              <a:t> as </a:t>
            </a:r>
            <a:r>
              <a:rPr lang="es-ES" sz="2800" dirty="0" err="1" smtClean="0"/>
              <a:t>relevant</a:t>
            </a:r>
            <a:r>
              <a:rPr lang="es-ES" sz="2800" dirty="0" smtClean="0"/>
              <a:t>.</a:t>
            </a:r>
          </a:p>
          <a:p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The</a:t>
            </a:r>
            <a:r>
              <a:rPr lang="es-ES" sz="2800" dirty="0"/>
              <a:t> </a:t>
            </a:r>
            <a:r>
              <a:rPr lang="es-ES" sz="2800" dirty="0" err="1" smtClean="0"/>
              <a:t>most</a:t>
            </a:r>
            <a:r>
              <a:rPr lang="es-ES" sz="2800" dirty="0" smtClean="0"/>
              <a:t> </a:t>
            </a:r>
            <a:r>
              <a:rPr lang="es-ES" sz="2800" dirty="0" err="1" smtClean="0"/>
              <a:t>dominant</a:t>
            </a:r>
            <a:r>
              <a:rPr lang="es-ES" sz="2800" dirty="0" smtClean="0"/>
              <a:t> </a:t>
            </a:r>
            <a:r>
              <a:rPr lang="es-ES" sz="2800" dirty="0" err="1" smtClean="0"/>
              <a:t>would</a:t>
            </a:r>
            <a:r>
              <a:rPr lang="es-ES" sz="2800" dirty="0" smtClean="0"/>
              <a:t> be: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Preparing FC lesson plans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Designing class activities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To learn strategies to integrate in home phase with the activities in the </a:t>
            </a:r>
            <a:r>
              <a:rPr lang="en-US" sz="2400" dirty="0" smtClean="0"/>
              <a:t>classroom</a:t>
            </a:r>
            <a:endParaRPr lang="es-ES" sz="2400" dirty="0" smtClean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7279" y="1153195"/>
            <a:ext cx="9543011" cy="538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you were to take part in an FC training course, what are the most important competences to be developed?</a:t>
            </a:r>
            <a:endParaRPr lang="es-E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3004490339"/>
              </p:ext>
            </p:extLst>
          </p:nvPr>
        </p:nvGraphicFramePr>
        <p:xfrm>
          <a:off x="853959" y="1791855"/>
          <a:ext cx="5939790" cy="443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398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424869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Motivational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(III)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14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604000" y="2434408"/>
            <a:ext cx="52554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None</a:t>
            </a:r>
            <a:r>
              <a:rPr lang="es-ES" sz="2800" dirty="0" smtClean="0"/>
              <a:t> of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inquired</a:t>
            </a:r>
            <a:r>
              <a:rPr lang="es-ES" sz="2800" dirty="0" smtClean="0"/>
              <a:t> </a:t>
            </a:r>
            <a:r>
              <a:rPr lang="es-ES" sz="2800" dirty="0" err="1" smtClean="0"/>
              <a:t>teachers</a:t>
            </a:r>
            <a:r>
              <a:rPr lang="es-ES" sz="2800" dirty="0" smtClean="0"/>
              <a:t> </a:t>
            </a:r>
            <a:r>
              <a:rPr lang="es-ES" sz="2800" dirty="0" err="1" smtClean="0"/>
              <a:t>considers</a:t>
            </a:r>
            <a:r>
              <a:rPr lang="es-ES" sz="2800" dirty="0" smtClean="0"/>
              <a:t> </a:t>
            </a:r>
            <a:r>
              <a:rPr lang="es-ES" sz="2800" dirty="0" err="1" smtClean="0"/>
              <a:t>him</a:t>
            </a:r>
            <a:r>
              <a:rPr lang="es-ES" sz="2800" dirty="0" smtClean="0"/>
              <a:t>/</a:t>
            </a:r>
            <a:r>
              <a:rPr lang="es-ES" sz="2800" dirty="0" err="1" smtClean="0"/>
              <a:t>herself</a:t>
            </a:r>
            <a:r>
              <a:rPr lang="es-ES" sz="2800" dirty="0" smtClean="0"/>
              <a:t> a </a:t>
            </a:r>
            <a:r>
              <a:rPr lang="es-ES" sz="2800" dirty="0" err="1" smtClean="0"/>
              <a:t>beginner</a:t>
            </a:r>
            <a:r>
              <a:rPr lang="es-E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main</a:t>
            </a:r>
            <a:r>
              <a:rPr lang="es-ES" sz="2800" dirty="0" smtClean="0"/>
              <a:t> </a:t>
            </a:r>
            <a:r>
              <a:rPr lang="es-ES" sz="2800" dirty="0" err="1" smtClean="0"/>
              <a:t>self-perception</a:t>
            </a:r>
            <a:r>
              <a:rPr lang="es-ES" sz="280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of </a:t>
            </a:r>
            <a:r>
              <a:rPr lang="es-ES" sz="2800" dirty="0" smtClean="0"/>
              <a:t>“</a:t>
            </a:r>
            <a:r>
              <a:rPr lang="es-ES" sz="2800" dirty="0" err="1" smtClean="0"/>
              <a:t>advanced</a:t>
            </a:r>
            <a:r>
              <a:rPr lang="es-ES" sz="2800" dirty="0" smtClean="0"/>
              <a:t> </a:t>
            </a:r>
            <a:r>
              <a:rPr lang="es-ES" sz="2800" dirty="0" err="1" smtClean="0"/>
              <a:t>users</a:t>
            </a:r>
            <a:r>
              <a:rPr lang="es-ES" sz="2800" dirty="0" smtClean="0"/>
              <a:t>” </a:t>
            </a:r>
            <a:r>
              <a:rPr lang="es-ES" sz="2800" dirty="0" smtClean="0"/>
              <a:t>in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tech</a:t>
            </a:r>
            <a:r>
              <a:rPr lang="es-ES" sz="2800" dirty="0" smtClean="0"/>
              <a:t> </a:t>
            </a:r>
            <a:r>
              <a:rPr lang="es-ES" sz="2800" dirty="0" err="1" smtClean="0"/>
              <a:t>involved</a:t>
            </a:r>
            <a:r>
              <a:rPr lang="es-E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 smtClean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7279" y="1153195"/>
            <a:ext cx="9543011" cy="538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level of IT skills do you think you have?</a:t>
            </a:r>
            <a:endParaRPr lang="es-E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124932097"/>
              </p:ext>
            </p:extLst>
          </p:nvPr>
        </p:nvGraphicFramePr>
        <p:xfrm>
          <a:off x="766618" y="1880956"/>
          <a:ext cx="6603999" cy="4288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873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424869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Motivational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(IV)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15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021860" y="1896106"/>
            <a:ext cx="57882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Creating</a:t>
            </a:r>
            <a:r>
              <a:rPr lang="es-E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Presentations</a:t>
            </a:r>
            <a:r>
              <a:rPr lang="es-E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</a:t>
            </a:r>
            <a:r>
              <a:rPr lang="es-ES" sz="2800" dirty="0" err="1" smtClean="0"/>
              <a:t>by</a:t>
            </a:r>
            <a:r>
              <a:rPr lang="es-ES" sz="2800" dirty="0" smtClean="0"/>
              <a:t> </a:t>
            </a:r>
            <a:r>
              <a:rPr lang="es-ES" sz="2800" dirty="0" err="1" smtClean="0"/>
              <a:t>far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media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inquired</a:t>
            </a:r>
            <a:r>
              <a:rPr lang="es-ES" sz="2800" dirty="0" smtClean="0"/>
              <a:t> </a:t>
            </a:r>
            <a:r>
              <a:rPr lang="es-ES" sz="2800" dirty="0" err="1" smtClean="0"/>
              <a:t>faculty</a:t>
            </a:r>
            <a:r>
              <a:rPr lang="es-ES" sz="2800" dirty="0" smtClean="0"/>
              <a:t> </a:t>
            </a:r>
            <a:r>
              <a:rPr lang="es-ES" sz="2800" dirty="0" err="1" smtClean="0"/>
              <a:t>feels</a:t>
            </a:r>
            <a:r>
              <a:rPr lang="es-ES" sz="2800" dirty="0" smtClean="0"/>
              <a:t> </a:t>
            </a:r>
            <a:r>
              <a:rPr lang="es-ES" sz="2800" dirty="0" err="1" smtClean="0"/>
              <a:t>better</a:t>
            </a:r>
            <a:r>
              <a:rPr lang="es-ES" sz="2800" dirty="0" smtClean="0"/>
              <a:t> </a:t>
            </a:r>
            <a:r>
              <a:rPr lang="es-ES" sz="2800" dirty="0" err="1" smtClean="0"/>
              <a:t>prepared</a:t>
            </a:r>
            <a:r>
              <a:rPr lang="es-ES" sz="2800" dirty="0" smtClean="0"/>
              <a:t> to </a:t>
            </a:r>
            <a:r>
              <a:rPr lang="es-ES" sz="2800" dirty="0" err="1" smtClean="0"/>
              <a:t>work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Social Networks </a:t>
            </a:r>
            <a:r>
              <a:rPr lang="es-ES" sz="2000" dirty="0" smtClean="0"/>
              <a:t>and </a:t>
            </a: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Digital </a:t>
            </a:r>
            <a:r>
              <a:rPr lang="es-E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Imag</a:t>
            </a:r>
            <a:r>
              <a:rPr lang="es-ES" sz="2000" dirty="0" err="1" smtClean="0"/>
              <a:t>es</a:t>
            </a:r>
            <a:r>
              <a:rPr lang="es-ES" sz="2000" dirty="0" smtClean="0"/>
              <a:t> </a:t>
            </a:r>
            <a:r>
              <a:rPr lang="es-ES" sz="2000" dirty="0" err="1" smtClean="0"/>
              <a:t>follow</a:t>
            </a:r>
            <a:r>
              <a:rPr lang="es-ES" sz="2000" dirty="0" smtClean="0"/>
              <a:t> (at </a:t>
            </a:r>
            <a:r>
              <a:rPr lang="es-ES" sz="2000" dirty="0" err="1" smtClean="0"/>
              <a:t>closer</a:t>
            </a:r>
            <a:r>
              <a:rPr lang="es-ES" sz="2000" dirty="0" smtClean="0"/>
              <a:t> </a:t>
            </a:r>
            <a:r>
              <a:rPr lang="es-ES" sz="2000" dirty="0" err="1" smtClean="0"/>
              <a:t>terms</a:t>
            </a:r>
            <a:r>
              <a:rPr lang="es-ES" sz="2000" dirty="0" smtClean="0"/>
              <a:t> </a:t>
            </a:r>
            <a:r>
              <a:rPr lang="es-ES" sz="2000" dirty="0" err="1" smtClean="0"/>
              <a:t>with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rest</a:t>
            </a:r>
            <a:r>
              <a:rPr lang="es-ES" sz="2000" dirty="0" smtClean="0"/>
              <a:t>).</a:t>
            </a:r>
          </a:p>
          <a:p>
            <a:pPr lvl="1"/>
            <a:endParaRPr lang="es-E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&gt;60% </a:t>
            </a:r>
            <a:r>
              <a:rPr lang="es-ES" sz="2800" dirty="0" err="1" smtClean="0"/>
              <a:t>percieve</a:t>
            </a:r>
            <a:r>
              <a:rPr lang="es-ES" sz="2800" dirty="0" smtClean="0"/>
              <a:t> </a:t>
            </a:r>
            <a:r>
              <a:rPr lang="es-ES" sz="2800" dirty="0" err="1" smtClean="0"/>
              <a:t>themselves</a:t>
            </a:r>
            <a:r>
              <a:rPr lang="es-ES" sz="2800" dirty="0" smtClean="0"/>
              <a:t> as </a:t>
            </a:r>
            <a:r>
              <a:rPr lang="es-ES" sz="2800" dirty="0" err="1" smtClean="0"/>
              <a:t>basic</a:t>
            </a:r>
            <a:r>
              <a:rPr lang="es-ES" sz="2800" dirty="0" smtClean="0"/>
              <a:t> </a:t>
            </a:r>
            <a:r>
              <a:rPr lang="es-ES" sz="2800" dirty="0" err="1" smtClean="0"/>
              <a:t>users</a:t>
            </a:r>
            <a:r>
              <a:rPr lang="es-ES" sz="2800" dirty="0" smtClean="0"/>
              <a:t> </a:t>
            </a:r>
            <a:r>
              <a:rPr lang="es-ES" sz="2800" dirty="0" err="1" smtClean="0"/>
              <a:t>or</a:t>
            </a:r>
            <a:r>
              <a:rPr lang="es-ES" sz="2800" dirty="0" smtClean="0"/>
              <a:t> </a:t>
            </a:r>
            <a:r>
              <a:rPr lang="es-ES" sz="2800" dirty="0" err="1" smtClean="0"/>
              <a:t>begginers</a:t>
            </a:r>
            <a:r>
              <a:rPr lang="es-ES" sz="28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Digital-</a:t>
            </a:r>
            <a:r>
              <a:rPr lang="es-E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timelines</a:t>
            </a:r>
            <a:r>
              <a:rPr lang="es-ES" sz="2000" dirty="0" smtClean="0"/>
              <a:t> are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worst</a:t>
            </a:r>
            <a:r>
              <a:rPr lang="es-ES" sz="2000" dirty="0" smtClean="0"/>
              <a:t> </a:t>
            </a:r>
            <a:r>
              <a:rPr lang="es-ES" sz="2000" dirty="0" err="1" smtClean="0"/>
              <a:t>rated</a:t>
            </a:r>
            <a:r>
              <a:rPr lang="es-ES" sz="2000" dirty="0" smtClean="0"/>
              <a:t> </a:t>
            </a:r>
            <a:r>
              <a:rPr lang="es-ES" sz="2000" dirty="0" err="1" smtClean="0"/>
              <a:t>kind</a:t>
            </a:r>
            <a:r>
              <a:rPr lang="es-ES" sz="2000" dirty="0" smtClean="0"/>
              <a:t> </a:t>
            </a:r>
            <a:r>
              <a:rPr lang="es-ES" sz="2000" dirty="0"/>
              <a:t>of </a:t>
            </a:r>
            <a:r>
              <a:rPr lang="es-ES" sz="2000" dirty="0" err="1" smtClean="0"/>
              <a:t>percieved</a:t>
            </a:r>
            <a:r>
              <a:rPr lang="es-ES" sz="2000" dirty="0" smtClean="0"/>
              <a:t> digital </a:t>
            </a:r>
            <a:r>
              <a:rPr lang="es-ES" sz="2000" dirty="0" err="1"/>
              <a:t>dexterity</a:t>
            </a:r>
            <a:r>
              <a:rPr lang="es-ES" sz="2000" dirty="0" smtClean="0"/>
              <a:t>.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097279" y="1153195"/>
            <a:ext cx="9543011" cy="538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 you trained on how to create, edit and publish the following digital media?</a:t>
            </a:r>
            <a:endParaRPr lang="es-E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1841393089"/>
              </p:ext>
            </p:extLst>
          </p:nvPr>
        </p:nvGraphicFramePr>
        <p:xfrm>
          <a:off x="717191" y="1896106"/>
          <a:ext cx="6603999" cy="4288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531074699"/>
              </p:ext>
            </p:extLst>
          </p:nvPr>
        </p:nvGraphicFramePr>
        <p:xfrm>
          <a:off x="434857" y="1783617"/>
          <a:ext cx="5597236" cy="4257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553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Conclusions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5980" y="1845734"/>
            <a:ext cx="10058400" cy="4023360"/>
          </a:xfrm>
        </p:spPr>
        <p:txBody>
          <a:bodyPr>
            <a:normAutofit fontScale="92500" lnSpcReduction="20000"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400" dirty="0" smtClean="0"/>
              <a:t>T</a:t>
            </a:r>
            <a:r>
              <a:rPr lang="es-ES" sz="2400" dirty="0" err="1" smtClean="0"/>
              <a:t>here</a:t>
            </a:r>
            <a:r>
              <a:rPr lang="es-ES" sz="2400" dirty="0" smtClean="0"/>
              <a:t> </a:t>
            </a:r>
            <a:r>
              <a:rPr lang="es-ES" sz="2400" dirty="0" err="1"/>
              <a:t>is</a:t>
            </a:r>
            <a:r>
              <a:rPr lang="es-ES" sz="2400" dirty="0"/>
              <a:t> a positive </a:t>
            </a:r>
            <a:r>
              <a:rPr lang="es-ES" sz="2400" dirty="0" err="1" smtClean="0"/>
              <a:t>teachers</a:t>
            </a:r>
            <a:r>
              <a:rPr lang="es-ES" sz="2400" dirty="0" smtClean="0"/>
              <a:t>’ </a:t>
            </a:r>
            <a:r>
              <a:rPr lang="es-ES" sz="2400" dirty="0" err="1" smtClean="0"/>
              <a:t>attitude</a:t>
            </a:r>
            <a:r>
              <a:rPr lang="es-ES" sz="2400" dirty="0" smtClean="0"/>
              <a:t> </a:t>
            </a:r>
            <a:r>
              <a:rPr lang="es-ES" sz="2400" dirty="0" err="1"/>
              <a:t>toward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application</a:t>
            </a:r>
            <a:r>
              <a:rPr lang="es-ES" sz="2400" dirty="0"/>
              <a:t> of </a:t>
            </a:r>
            <a:r>
              <a:rPr lang="es-ES" sz="2400" dirty="0" smtClean="0"/>
              <a:t>FC </a:t>
            </a:r>
            <a:r>
              <a:rPr lang="es-ES" sz="2400" dirty="0" err="1" smtClean="0"/>
              <a:t>model</a:t>
            </a:r>
            <a:r>
              <a:rPr lang="es-ES" sz="2400" dirty="0" smtClean="0"/>
              <a:t>, and VET </a:t>
            </a:r>
            <a:r>
              <a:rPr lang="es-ES" sz="2400" dirty="0" err="1" smtClean="0"/>
              <a:t>schools</a:t>
            </a:r>
            <a:r>
              <a:rPr lang="es-ES" sz="2400" dirty="0" smtClean="0"/>
              <a:t> and </a:t>
            </a:r>
            <a:r>
              <a:rPr lang="es-ES" sz="2400" dirty="0" err="1" smtClean="0"/>
              <a:t>students</a:t>
            </a:r>
            <a:r>
              <a:rPr lang="es-ES" sz="2400" dirty="0" smtClean="0"/>
              <a:t> </a:t>
            </a:r>
            <a:r>
              <a:rPr lang="es-ES" sz="2400" dirty="0" err="1" smtClean="0"/>
              <a:t>encourage</a:t>
            </a:r>
            <a:r>
              <a:rPr lang="es-ES" sz="2400" dirty="0" smtClean="0"/>
              <a:t> </a:t>
            </a:r>
            <a:r>
              <a:rPr lang="es-ES" sz="2400" dirty="0" err="1" smtClean="0"/>
              <a:t>them</a:t>
            </a:r>
            <a:r>
              <a:rPr lang="es-ES" sz="2400" dirty="0" smtClean="0"/>
              <a:t> to </a:t>
            </a:r>
            <a:r>
              <a:rPr lang="es-ES" sz="2400" dirty="0" err="1" smtClean="0"/>
              <a:t>innovate</a:t>
            </a:r>
            <a:r>
              <a:rPr lang="es-ES" sz="2400" dirty="0" smtClean="0"/>
              <a:t>.</a:t>
            </a:r>
            <a:endParaRPr lang="es-E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400" dirty="0" smtClean="0"/>
              <a:t>FC </a:t>
            </a:r>
            <a:r>
              <a:rPr lang="es-ES" sz="2400" dirty="0"/>
              <a:t>has </a:t>
            </a:r>
            <a:r>
              <a:rPr lang="es-ES" sz="2400" dirty="0" err="1"/>
              <a:t>been</a:t>
            </a:r>
            <a:r>
              <a:rPr lang="es-ES" sz="2400" dirty="0"/>
              <a:t> </a:t>
            </a:r>
            <a:r>
              <a:rPr lang="es-ES" sz="2400" dirty="0" err="1"/>
              <a:t>used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many</a:t>
            </a:r>
            <a:r>
              <a:rPr lang="es-ES" sz="2400" dirty="0"/>
              <a:t> </a:t>
            </a:r>
            <a:r>
              <a:rPr lang="es-ES" sz="2400" dirty="0" err="1"/>
              <a:t>teachers</a:t>
            </a:r>
            <a:r>
              <a:rPr lang="es-ES" sz="2400" dirty="0"/>
              <a:t> and </a:t>
            </a:r>
            <a:r>
              <a:rPr lang="es-ES" sz="2400" dirty="0" err="1"/>
              <a:t>instructors</a:t>
            </a:r>
            <a:r>
              <a:rPr lang="es-ES" sz="2400" dirty="0"/>
              <a:t> in </a:t>
            </a:r>
            <a:r>
              <a:rPr lang="es-ES" sz="2400" dirty="0" err="1"/>
              <a:t>Spain</a:t>
            </a:r>
            <a:r>
              <a:rPr lang="es-ES" sz="2400" dirty="0"/>
              <a:t>, </a:t>
            </a:r>
            <a:r>
              <a:rPr lang="es-ES" sz="2400" dirty="0" err="1"/>
              <a:t>but</a:t>
            </a:r>
            <a:r>
              <a:rPr lang="es-ES" sz="2400" dirty="0"/>
              <a:t> </a:t>
            </a:r>
            <a:r>
              <a:rPr lang="es-ES" sz="2400" dirty="0" err="1"/>
              <a:t>they</a:t>
            </a:r>
            <a:r>
              <a:rPr lang="es-ES" sz="2400" dirty="0"/>
              <a:t> </a:t>
            </a:r>
            <a:r>
              <a:rPr lang="es-ES" sz="2400" dirty="0" err="1"/>
              <a:t>feel</a:t>
            </a:r>
            <a:r>
              <a:rPr lang="es-ES" sz="2400" dirty="0"/>
              <a:t> </a:t>
            </a:r>
            <a:r>
              <a:rPr lang="es-ES" sz="2400" dirty="0" err="1"/>
              <a:t>they</a:t>
            </a:r>
            <a:r>
              <a:rPr lang="es-ES" sz="2400" dirty="0"/>
              <a:t> </a:t>
            </a:r>
            <a:r>
              <a:rPr lang="es-ES" sz="2400" dirty="0" err="1"/>
              <a:t>need</a:t>
            </a:r>
            <a:r>
              <a:rPr lang="es-ES" sz="2400" dirty="0"/>
              <a:t> </a:t>
            </a:r>
            <a:r>
              <a:rPr lang="es-ES" sz="2400" dirty="0" err="1"/>
              <a:t>pedagogical</a:t>
            </a:r>
            <a:r>
              <a:rPr lang="es-ES" sz="2400" dirty="0"/>
              <a:t> </a:t>
            </a:r>
            <a:r>
              <a:rPr lang="es-ES" sz="2400" dirty="0"/>
              <a:t>training, </a:t>
            </a:r>
            <a:r>
              <a:rPr lang="es-ES" sz="2400" dirty="0" err="1"/>
              <a:t>above</a:t>
            </a:r>
            <a:r>
              <a:rPr lang="es-ES" sz="2400" dirty="0"/>
              <a:t> </a:t>
            </a:r>
            <a:r>
              <a:rPr lang="es-ES" sz="2400" dirty="0" err="1"/>
              <a:t>all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:</a:t>
            </a:r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Preparing </a:t>
            </a:r>
            <a:r>
              <a:rPr lang="en-US" sz="2000" dirty="0"/>
              <a:t>FC lesson </a:t>
            </a:r>
            <a:r>
              <a:rPr lang="en-US" sz="2000" dirty="0" smtClean="0"/>
              <a:t>plans</a:t>
            </a:r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Designing </a:t>
            </a:r>
            <a:r>
              <a:rPr lang="en-US" sz="2000" dirty="0"/>
              <a:t>class </a:t>
            </a:r>
            <a:r>
              <a:rPr lang="en-US" sz="2000" dirty="0"/>
              <a:t>activities</a:t>
            </a:r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dirty="0"/>
              <a:t>learn strategies to integrate in home phase with the activities in the </a:t>
            </a:r>
            <a:r>
              <a:rPr lang="en-US" sz="2000" dirty="0" smtClean="0"/>
              <a:t>classroom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Although teachers consider themselves “advance users of IT”, some specific digital training is needed too, from the most to the less:</a:t>
            </a:r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Digital </a:t>
            </a:r>
            <a:r>
              <a:rPr lang="es-ES" sz="2000" dirty="0" err="1" smtClean="0"/>
              <a:t>timelines</a:t>
            </a:r>
            <a:endParaRPr lang="es-ES" sz="2000" dirty="0" smtClean="0"/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s-ES" sz="2000" dirty="0" err="1" smtClean="0"/>
              <a:t>Animations</a:t>
            </a:r>
            <a:endParaRPr lang="es-ES" sz="2000" dirty="0" smtClean="0"/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s-ES" sz="2000" dirty="0" smtClean="0"/>
              <a:t>Concept </a:t>
            </a:r>
            <a:r>
              <a:rPr lang="es-ES" sz="2000" dirty="0" err="1" smtClean="0"/>
              <a:t>maps</a:t>
            </a:r>
            <a:r>
              <a:rPr lang="es-ES" sz="2000" dirty="0" smtClean="0"/>
              <a:t> and videos</a:t>
            </a:r>
          </a:p>
          <a:p>
            <a:pPr marL="1097280" lvl="2" indent="-457200">
              <a:buFont typeface="Arial" panose="020B0604020202020204" pitchFamily="34" charset="0"/>
              <a:buChar char="•"/>
            </a:pPr>
            <a:r>
              <a:rPr lang="es-ES" sz="2000" dirty="0" err="1" smtClean="0"/>
              <a:t>Hypertext</a:t>
            </a:r>
            <a:r>
              <a:rPr lang="es-ES" sz="2000" dirty="0" smtClean="0"/>
              <a:t> and blogs</a:t>
            </a:r>
            <a:endParaRPr lang="es-ES" sz="2000" dirty="0"/>
          </a:p>
          <a:p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0149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71171" y="3501991"/>
            <a:ext cx="10113645" cy="82296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THANK YOU! </a:t>
            </a:r>
            <a:r>
              <a:rPr lang="es-E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Any</a:t>
            </a:r>
            <a:r>
              <a:rPr lang="es-E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QUESTIONS?</a:t>
            </a:r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7" name="Marcador de texto 6"/>
          <p:cNvSpPr>
            <a:spLocks noGrp="1"/>
          </p:cNvSpPr>
          <p:nvPr>
            <p:ph type="body" sz="half" idx="2"/>
          </p:nvPr>
        </p:nvSpPr>
        <p:spPr>
          <a:xfrm>
            <a:off x="1099219" y="5482151"/>
            <a:ext cx="10113264" cy="594360"/>
          </a:xfrm>
        </p:spPr>
        <p:txBody>
          <a:bodyPr/>
          <a:lstStyle/>
          <a:p>
            <a:pPr algn="ctr"/>
            <a:r>
              <a:rPr lang="es-ES" b="1" dirty="0" err="1"/>
              <a:t>Spanish</a:t>
            </a:r>
            <a:r>
              <a:rPr lang="es-ES" b="1" dirty="0"/>
              <a:t> Data </a:t>
            </a:r>
            <a:r>
              <a:rPr lang="es-ES" b="1" dirty="0" err="1" smtClean="0"/>
              <a:t>Summary</a:t>
            </a:r>
            <a:r>
              <a:rPr lang="es-ES" b="1" dirty="0" smtClean="0"/>
              <a:t> – UNIVERSIDAD </a:t>
            </a:r>
            <a:r>
              <a:rPr lang="es-ES" dirty="0" smtClean="0"/>
              <a:t>EUROPEA de MADRID</a:t>
            </a:r>
            <a:endParaRPr lang="es-ES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17</a:t>
            </a:fld>
            <a:endParaRPr lang="es-E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250" y="470048"/>
            <a:ext cx="2372496" cy="22728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583" y="5902158"/>
            <a:ext cx="639618" cy="6396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83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 err="1"/>
              <a:t>Demographic</a:t>
            </a:r>
            <a:r>
              <a:rPr lang="es-ES" b="1" dirty="0"/>
              <a:t> </a:t>
            </a:r>
            <a:r>
              <a:rPr lang="es-ES" b="1" dirty="0" err="1"/>
              <a:t>specific</a:t>
            </a:r>
            <a:r>
              <a:rPr lang="es-ES" b="1" dirty="0"/>
              <a:t> </a:t>
            </a:r>
            <a:r>
              <a:rPr lang="es-ES" b="1" dirty="0" smtClean="0"/>
              <a:t>data (I)</a:t>
            </a:r>
            <a:endParaRPr lang="es-ES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314454"/>
              </p:ext>
            </p:extLst>
          </p:nvPr>
        </p:nvGraphicFramePr>
        <p:xfrm>
          <a:off x="1180256" y="1909645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2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101588063"/>
              </p:ext>
            </p:extLst>
          </p:nvPr>
        </p:nvGraphicFramePr>
        <p:xfrm>
          <a:off x="4621422" y="1909645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626974094"/>
              </p:ext>
            </p:extLst>
          </p:nvPr>
        </p:nvGraphicFramePr>
        <p:xfrm>
          <a:off x="1185496" y="4152381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Gráfico 15"/>
          <p:cNvGraphicFramePr/>
          <p:nvPr>
            <p:extLst>
              <p:ext uri="{D42A27DB-BD31-4B8C-83A1-F6EECF244321}">
                <p14:modId xmlns:p14="http://schemas.microsoft.com/office/powerpoint/2010/main" val="2464520114"/>
              </p:ext>
            </p:extLst>
          </p:nvPr>
        </p:nvGraphicFramePr>
        <p:xfrm>
          <a:off x="8089057" y="1926631"/>
          <a:ext cx="32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4636655" y="4239489"/>
            <a:ext cx="67517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/>
              <a:t>&gt;</a:t>
            </a:r>
            <a:r>
              <a:rPr lang="es-ES" sz="2800" dirty="0" smtClean="0"/>
              <a:t>70% </a:t>
            </a:r>
            <a:r>
              <a:rPr lang="es-ES" sz="2800" dirty="0" err="1" smtClean="0"/>
              <a:t>over</a:t>
            </a:r>
            <a:r>
              <a:rPr lang="es-ES" sz="2800" dirty="0" smtClean="0"/>
              <a:t> 35 </a:t>
            </a:r>
            <a:r>
              <a:rPr lang="es-ES" sz="2800" dirty="0" err="1" smtClean="0"/>
              <a:t>years</a:t>
            </a:r>
            <a:r>
              <a:rPr lang="es-ES" sz="2800" dirty="0" smtClean="0"/>
              <a:t> </a:t>
            </a:r>
            <a:r>
              <a:rPr lang="es-ES" sz="2800" dirty="0" err="1" smtClean="0"/>
              <a:t>old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Near</a:t>
            </a:r>
            <a:r>
              <a:rPr lang="es-ES" sz="2800" dirty="0" smtClean="0"/>
              <a:t> 50% &gt;6 </a:t>
            </a:r>
            <a:r>
              <a:rPr lang="es-ES" sz="2800" dirty="0" err="1" smtClean="0"/>
              <a:t>years</a:t>
            </a:r>
            <a:r>
              <a:rPr lang="es-ES" sz="2800" dirty="0" smtClean="0"/>
              <a:t> of </a:t>
            </a:r>
            <a:r>
              <a:rPr lang="es-ES" sz="2800" dirty="0" err="1" smtClean="0"/>
              <a:t>experience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Gender</a:t>
            </a:r>
            <a:r>
              <a:rPr lang="es-ES" sz="280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</a:t>
            </a:r>
            <a:r>
              <a:rPr lang="es-ES" sz="2800" dirty="0" err="1" smtClean="0"/>
              <a:t>evenly</a:t>
            </a:r>
            <a:r>
              <a:rPr lang="es-ES" sz="2800" dirty="0" smtClean="0"/>
              <a:t> </a:t>
            </a:r>
            <a:r>
              <a:rPr lang="es-ES" sz="2800" dirty="0" err="1" smtClean="0"/>
              <a:t>distributed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Near</a:t>
            </a:r>
            <a:r>
              <a:rPr lang="es-ES" sz="2800" dirty="0" smtClean="0"/>
              <a:t> 50% </a:t>
            </a:r>
            <a:r>
              <a:rPr lang="es-ES" sz="2800" dirty="0" err="1" smtClean="0"/>
              <a:t>holds</a:t>
            </a:r>
            <a:r>
              <a:rPr lang="es-ES" sz="2800" dirty="0" smtClean="0"/>
              <a:t> a </a:t>
            </a:r>
            <a:r>
              <a:rPr lang="es-ES" sz="2800" dirty="0" err="1" smtClean="0"/>
              <a:t>postgraduate</a:t>
            </a:r>
            <a:r>
              <a:rPr lang="es-ES" sz="2800" dirty="0" smtClean="0"/>
              <a:t> diploma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36050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 err="1"/>
              <a:t>Demographic</a:t>
            </a:r>
            <a:r>
              <a:rPr lang="es-ES" b="1" dirty="0"/>
              <a:t> </a:t>
            </a:r>
            <a:r>
              <a:rPr lang="es-ES" b="1" dirty="0" err="1"/>
              <a:t>specific</a:t>
            </a:r>
            <a:r>
              <a:rPr lang="es-ES" b="1" dirty="0"/>
              <a:t> </a:t>
            </a:r>
            <a:r>
              <a:rPr lang="es-ES" b="1" dirty="0" smtClean="0"/>
              <a:t>data (II)</a:t>
            </a:r>
            <a:endParaRPr lang="es-ES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508468"/>
              </p:ext>
            </p:extLst>
          </p:nvPr>
        </p:nvGraphicFramePr>
        <p:xfrm>
          <a:off x="625910" y="1958108"/>
          <a:ext cx="4574163" cy="390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3</a:t>
            </a:fld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4987637" y="2780144"/>
            <a:ext cx="67517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No </a:t>
            </a:r>
            <a:r>
              <a:rPr lang="es-ES" sz="2800" dirty="0" err="1" smtClean="0"/>
              <a:t>clear</a:t>
            </a:r>
            <a:r>
              <a:rPr lang="es-ES" sz="2800" dirty="0" smtClean="0"/>
              <a:t> </a:t>
            </a:r>
            <a:r>
              <a:rPr lang="es-ES" sz="2800" dirty="0" err="1" smtClean="0"/>
              <a:t>bias</a:t>
            </a:r>
            <a:r>
              <a:rPr lang="es-ES" sz="2800" dirty="0" smtClean="0"/>
              <a:t> </a:t>
            </a:r>
            <a:r>
              <a:rPr lang="es-ES" sz="2800" dirty="0" err="1" smtClean="0"/>
              <a:t>towards</a:t>
            </a:r>
            <a:r>
              <a:rPr lang="es-ES" sz="2800" dirty="0" smtClean="0"/>
              <a:t> a particular </a:t>
            </a:r>
            <a:r>
              <a:rPr lang="es-ES" sz="2800" dirty="0" err="1" smtClean="0"/>
              <a:t>field</a:t>
            </a:r>
            <a:r>
              <a:rPr lang="es-E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Predominance</a:t>
            </a:r>
            <a:r>
              <a:rPr lang="es-ES" sz="2800" dirty="0" smtClean="0"/>
              <a:t> of </a:t>
            </a:r>
            <a:r>
              <a:rPr lang="es-ES" sz="2800" dirty="0" err="1" smtClean="0"/>
              <a:t>technical</a:t>
            </a:r>
            <a:r>
              <a:rPr lang="es-ES" sz="2800" dirty="0" smtClean="0"/>
              <a:t> </a:t>
            </a:r>
            <a:r>
              <a:rPr lang="es-ES" sz="2800" dirty="0" err="1" smtClean="0"/>
              <a:t>studies</a:t>
            </a:r>
            <a:r>
              <a:rPr lang="es-E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Some</a:t>
            </a:r>
            <a:r>
              <a:rPr lang="es-ES" sz="2800" dirty="0" smtClean="0"/>
              <a:t> </a:t>
            </a:r>
            <a:r>
              <a:rPr lang="es-ES" sz="2800" dirty="0" err="1" smtClean="0"/>
              <a:t>instances</a:t>
            </a:r>
            <a:r>
              <a:rPr lang="es-ES" sz="2800" dirty="0" smtClean="0"/>
              <a:t> in </a:t>
            </a:r>
            <a:r>
              <a:rPr lang="es-ES" sz="2800" dirty="0" err="1" smtClean="0"/>
              <a:t>language</a:t>
            </a:r>
            <a:r>
              <a:rPr lang="es-ES" sz="2800" dirty="0" smtClean="0"/>
              <a:t> training.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457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 err="1"/>
              <a:t>Demographic</a:t>
            </a:r>
            <a:r>
              <a:rPr lang="es-ES" b="1" dirty="0"/>
              <a:t> </a:t>
            </a:r>
            <a:r>
              <a:rPr lang="es-ES" b="1" dirty="0" err="1"/>
              <a:t>specific</a:t>
            </a:r>
            <a:r>
              <a:rPr lang="es-ES" b="1" dirty="0"/>
              <a:t> </a:t>
            </a:r>
            <a:r>
              <a:rPr lang="es-ES" b="1" dirty="0" smtClean="0"/>
              <a:t>data (III)</a:t>
            </a:r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4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4636655" y="4239489"/>
            <a:ext cx="67517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Mainly</a:t>
            </a:r>
            <a:r>
              <a:rPr lang="es-ES" sz="2800" dirty="0" smtClean="0"/>
              <a:t> </a:t>
            </a:r>
            <a:r>
              <a:rPr lang="es-ES" sz="2800" dirty="0" err="1" smtClean="0"/>
              <a:t>small</a:t>
            </a:r>
            <a:r>
              <a:rPr lang="es-ES" sz="2800" dirty="0" smtClean="0"/>
              <a:t> </a:t>
            </a:r>
            <a:r>
              <a:rPr lang="es-ES" sz="2800" dirty="0" err="1" smtClean="0"/>
              <a:t>institutions</a:t>
            </a:r>
            <a:r>
              <a:rPr lang="es-ES" sz="2800" dirty="0" smtClean="0"/>
              <a:t> (&lt;200 </a:t>
            </a:r>
            <a:r>
              <a:rPr lang="es-ES" sz="2800" dirty="0" err="1" smtClean="0"/>
              <a:t>students</a:t>
            </a:r>
            <a:r>
              <a:rPr lang="es-ES" sz="280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Mainly</a:t>
            </a:r>
            <a:r>
              <a:rPr lang="es-ES" sz="2800" dirty="0" smtClean="0"/>
              <a:t> </a:t>
            </a:r>
            <a:r>
              <a:rPr lang="es-ES" sz="2800" dirty="0" err="1" smtClean="0"/>
              <a:t>Adult</a:t>
            </a:r>
            <a:r>
              <a:rPr lang="es-ES" sz="2800" dirty="0" smtClean="0"/>
              <a:t> VET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Predominantly</a:t>
            </a:r>
            <a:r>
              <a:rPr lang="es-ES" sz="2800" dirty="0" smtClean="0"/>
              <a:t> </a:t>
            </a:r>
            <a:r>
              <a:rPr lang="es-ES" sz="2800" dirty="0" err="1" smtClean="0"/>
              <a:t>schools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 OL </a:t>
            </a:r>
            <a:r>
              <a:rPr lang="es-ES" sz="2800" dirty="0" err="1" smtClean="0"/>
              <a:t>education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Predominantly</a:t>
            </a:r>
            <a:r>
              <a:rPr lang="es-ES" sz="2800" dirty="0" smtClean="0"/>
              <a:t> individual </a:t>
            </a:r>
            <a:r>
              <a:rPr lang="es-ES" sz="2800" dirty="0" err="1" smtClean="0"/>
              <a:t>iniciatives</a:t>
            </a:r>
            <a:endParaRPr lang="es-ES" sz="2800" dirty="0" smtClean="0"/>
          </a:p>
        </p:txBody>
      </p:sp>
      <p:graphicFrame>
        <p:nvGraphicFramePr>
          <p:cNvPr id="19" name="Gráfico 18"/>
          <p:cNvGraphicFramePr/>
          <p:nvPr>
            <p:extLst>
              <p:ext uri="{D42A27DB-BD31-4B8C-83A1-F6EECF244321}">
                <p14:modId xmlns:p14="http://schemas.microsoft.com/office/powerpoint/2010/main" val="4278687639"/>
              </p:ext>
            </p:extLst>
          </p:nvPr>
        </p:nvGraphicFramePr>
        <p:xfrm>
          <a:off x="1215506" y="1958743"/>
          <a:ext cx="3132000" cy="197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4170342283"/>
              </p:ext>
            </p:extLst>
          </p:nvPr>
        </p:nvGraphicFramePr>
        <p:xfrm>
          <a:off x="4535979" y="1958743"/>
          <a:ext cx="3132000" cy="197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919154733"/>
              </p:ext>
            </p:extLst>
          </p:nvPr>
        </p:nvGraphicFramePr>
        <p:xfrm>
          <a:off x="7856451" y="1958743"/>
          <a:ext cx="3132000" cy="197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Gráfico 21"/>
          <p:cNvGraphicFramePr/>
          <p:nvPr>
            <p:extLst>
              <p:ext uri="{D42A27DB-BD31-4B8C-83A1-F6EECF244321}">
                <p14:modId xmlns:p14="http://schemas.microsoft.com/office/powerpoint/2010/main" val="606782094"/>
              </p:ext>
            </p:extLst>
          </p:nvPr>
        </p:nvGraphicFramePr>
        <p:xfrm>
          <a:off x="1206270" y="4075441"/>
          <a:ext cx="3153294" cy="1979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22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 err="1"/>
              <a:t>Demographic</a:t>
            </a:r>
            <a:r>
              <a:rPr lang="es-ES" b="1" dirty="0"/>
              <a:t> </a:t>
            </a:r>
            <a:r>
              <a:rPr lang="es-ES" b="1" dirty="0" err="1"/>
              <a:t>specific</a:t>
            </a:r>
            <a:r>
              <a:rPr lang="es-ES" b="1" dirty="0"/>
              <a:t> </a:t>
            </a:r>
            <a:r>
              <a:rPr lang="es-ES" b="1" dirty="0" smtClean="0"/>
              <a:t>data (IV)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5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126480" y="2669307"/>
            <a:ext cx="55602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Predominantly</a:t>
            </a:r>
            <a:r>
              <a:rPr lang="es-ES" sz="2800" dirty="0" smtClean="0"/>
              <a:t> </a:t>
            </a:r>
            <a:r>
              <a:rPr lang="es-ES" sz="2800" dirty="0" err="1" smtClean="0"/>
              <a:t>schools</a:t>
            </a:r>
            <a:r>
              <a:rPr lang="es-ES" sz="2800" dirty="0" smtClean="0"/>
              <a:t> </a:t>
            </a:r>
            <a:r>
              <a:rPr lang="es-ES" sz="2800" dirty="0" err="1" smtClean="0"/>
              <a:t>with</a:t>
            </a:r>
            <a:r>
              <a:rPr lang="es-ES" sz="2800" dirty="0" smtClean="0"/>
              <a:t> </a:t>
            </a:r>
            <a:r>
              <a:rPr lang="es-ES" sz="2800" dirty="0" err="1" smtClean="0"/>
              <a:t>small</a:t>
            </a:r>
            <a:r>
              <a:rPr lang="es-ES" sz="2800" dirty="0" smtClean="0"/>
              <a:t> </a:t>
            </a:r>
            <a:r>
              <a:rPr lang="es-ES" sz="2800" dirty="0" err="1" smtClean="0"/>
              <a:t>faculties</a:t>
            </a:r>
            <a:r>
              <a:rPr lang="es-ES" sz="2800" dirty="0" smtClean="0"/>
              <a:t> (&lt;20 </a:t>
            </a:r>
            <a:r>
              <a:rPr lang="es-ES" sz="2800" dirty="0" err="1" smtClean="0"/>
              <a:t>teachers</a:t>
            </a:r>
            <a:r>
              <a:rPr lang="es-ES" sz="2800" dirty="0" smtClean="0"/>
              <a:t> per </a:t>
            </a:r>
            <a:r>
              <a:rPr lang="es-ES" sz="2800" dirty="0" err="1" smtClean="0"/>
              <a:t>institution</a:t>
            </a:r>
            <a:r>
              <a:rPr lang="es-ES" sz="2800" dirty="0" smtClean="0"/>
              <a:t>).</a:t>
            </a:r>
          </a:p>
          <a:p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Larger</a:t>
            </a:r>
            <a:r>
              <a:rPr lang="es-ES" sz="2800" dirty="0" smtClean="0"/>
              <a:t> </a:t>
            </a:r>
            <a:r>
              <a:rPr lang="es-ES" sz="2800" dirty="0" err="1" smtClean="0"/>
              <a:t>institutions</a:t>
            </a:r>
            <a:r>
              <a:rPr lang="es-ES" sz="2800" dirty="0" smtClean="0"/>
              <a:t> (&gt;100 </a:t>
            </a:r>
            <a:r>
              <a:rPr lang="es-ES" sz="2800" dirty="0" err="1" smtClean="0"/>
              <a:t>teachers</a:t>
            </a:r>
            <a:r>
              <a:rPr lang="es-ES" sz="2800" dirty="0" smtClean="0"/>
              <a:t> per </a:t>
            </a:r>
            <a:r>
              <a:rPr lang="es-ES" sz="2800" dirty="0" err="1" smtClean="0"/>
              <a:t>institution</a:t>
            </a:r>
            <a:r>
              <a:rPr lang="es-ES" sz="2800" dirty="0" smtClean="0"/>
              <a:t>) </a:t>
            </a:r>
            <a:r>
              <a:rPr lang="es-ES" sz="2800" dirty="0" err="1" smtClean="0"/>
              <a:t>make</a:t>
            </a:r>
            <a:r>
              <a:rPr lang="es-ES" sz="2800" dirty="0" smtClean="0"/>
              <a:t> up </a:t>
            </a:r>
            <a:r>
              <a:rPr lang="es-ES" sz="2800" dirty="0" err="1" smtClean="0"/>
              <a:t>only</a:t>
            </a:r>
            <a:r>
              <a:rPr lang="es-ES" sz="2800" dirty="0" smtClean="0"/>
              <a:t> 5%.</a:t>
            </a:r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45062567"/>
              </p:ext>
            </p:extLst>
          </p:nvPr>
        </p:nvGraphicFramePr>
        <p:xfrm>
          <a:off x="204701" y="2268030"/>
          <a:ext cx="6168389" cy="349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5459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 err="1"/>
              <a:t>Demographic</a:t>
            </a:r>
            <a:r>
              <a:rPr lang="es-ES" b="1" dirty="0"/>
              <a:t> </a:t>
            </a:r>
            <a:r>
              <a:rPr lang="es-ES" b="1" dirty="0" err="1"/>
              <a:t>specific</a:t>
            </a:r>
            <a:r>
              <a:rPr lang="es-ES" b="1" dirty="0"/>
              <a:t> </a:t>
            </a:r>
            <a:r>
              <a:rPr lang="es-ES" b="1" dirty="0" smtClean="0"/>
              <a:t>data (V)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6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126480" y="2179780"/>
            <a:ext cx="55602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Innovation</a:t>
            </a:r>
            <a:r>
              <a:rPr lang="es-ES" sz="280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/>
              <a:t> </a:t>
            </a:r>
            <a:r>
              <a:rPr lang="es-ES" sz="2800" dirty="0" err="1" smtClean="0"/>
              <a:t>majorly</a:t>
            </a:r>
            <a:r>
              <a:rPr lang="es-ES" sz="2800" dirty="0" smtClean="0"/>
              <a:t> </a:t>
            </a:r>
            <a:r>
              <a:rPr lang="es-ES" sz="2800" dirty="0" err="1" smtClean="0"/>
              <a:t>accepted</a:t>
            </a:r>
            <a:r>
              <a:rPr lang="es-ES" sz="2800" dirty="0" smtClean="0"/>
              <a:t> and </a:t>
            </a:r>
            <a:r>
              <a:rPr lang="es-ES" sz="2800" dirty="0" err="1" smtClean="0"/>
              <a:t>encouraged</a:t>
            </a:r>
            <a:r>
              <a:rPr lang="es-ES" sz="2800" dirty="0" smtClean="0"/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…</a:t>
            </a:r>
            <a:r>
              <a:rPr lang="es-ES" sz="2800" dirty="0" err="1" smtClean="0"/>
              <a:t>although</a:t>
            </a:r>
            <a:r>
              <a:rPr lang="es-ES" sz="2800" dirty="0" smtClean="0"/>
              <a:t> </a:t>
            </a:r>
            <a:r>
              <a:rPr lang="es-ES" sz="2800" dirty="0" err="1" smtClean="0"/>
              <a:t>there</a:t>
            </a:r>
            <a:r>
              <a:rPr lang="es-ES" sz="2800" dirty="0" smtClean="0"/>
              <a:t> are </a:t>
            </a:r>
            <a:r>
              <a:rPr lang="es-ES" sz="2800" dirty="0" err="1" smtClean="0"/>
              <a:t>still</a:t>
            </a:r>
            <a:r>
              <a:rPr lang="es-ES" sz="2800" dirty="0" smtClean="0"/>
              <a:t> </a:t>
            </a:r>
            <a:r>
              <a:rPr lang="es-ES" sz="2800" dirty="0" err="1" smtClean="0"/>
              <a:t>many</a:t>
            </a:r>
            <a:r>
              <a:rPr lang="es-ES" sz="2800" dirty="0"/>
              <a:t> </a:t>
            </a:r>
            <a:r>
              <a:rPr lang="es-ES" sz="2800" dirty="0" smtClean="0"/>
              <a:t>set-backs</a:t>
            </a:r>
            <a:r>
              <a:rPr lang="es-ES" sz="2800" dirty="0"/>
              <a:t> </a:t>
            </a:r>
            <a:r>
              <a:rPr lang="es-ES" sz="2800" dirty="0" err="1" smtClean="0"/>
              <a:t>to</a:t>
            </a:r>
            <a:r>
              <a:rPr lang="es-ES" sz="2800" dirty="0" smtClean="0"/>
              <a:t> </a:t>
            </a:r>
            <a:r>
              <a:rPr lang="es-ES" sz="2800" dirty="0" err="1" smtClean="0"/>
              <a:t>consider</a:t>
            </a:r>
            <a:r>
              <a:rPr lang="es-ES" sz="2800" dirty="0" smtClean="0"/>
              <a:t> </a:t>
            </a:r>
            <a:r>
              <a:rPr lang="es-ES" sz="2800" dirty="0" err="1" smtClean="0"/>
              <a:t>it</a:t>
            </a:r>
            <a:r>
              <a:rPr lang="es-ES" sz="2800" dirty="0" smtClean="0"/>
              <a:t> </a:t>
            </a:r>
            <a:r>
              <a:rPr lang="es-ES" sz="2800" dirty="0" err="1" smtClean="0"/>
              <a:t>predominantly</a:t>
            </a:r>
            <a:r>
              <a:rPr lang="es-ES" sz="2800" dirty="0" smtClean="0"/>
              <a:t> positive.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Students</a:t>
            </a:r>
            <a:r>
              <a:rPr lang="es-ES" sz="2800" dirty="0" smtClean="0"/>
              <a:t> </a:t>
            </a:r>
            <a:r>
              <a:rPr lang="en-US" sz="2800" dirty="0" smtClean="0"/>
              <a:t>perceive</a:t>
            </a:r>
            <a:r>
              <a:rPr lang="es-ES" sz="2800" dirty="0" smtClean="0"/>
              <a:t> a </a:t>
            </a:r>
            <a:r>
              <a:rPr lang="es-ES" sz="2800" dirty="0" err="1" smtClean="0"/>
              <a:t>need</a:t>
            </a:r>
            <a:r>
              <a:rPr lang="es-ES" sz="2800" dirty="0" smtClean="0"/>
              <a:t> to </a:t>
            </a:r>
            <a:r>
              <a:rPr lang="es-ES" sz="2800" dirty="0" err="1" smtClean="0"/>
              <a:t>change</a:t>
            </a:r>
            <a:r>
              <a:rPr lang="es-ES" sz="2800" dirty="0" smtClean="0"/>
              <a:t> </a:t>
            </a:r>
            <a:r>
              <a:rPr lang="es-ES" sz="2800" dirty="0" err="1" smtClean="0"/>
              <a:t>instruction</a:t>
            </a:r>
            <a:r>
              <a:rPr lang="es-ES" sz="2800" dirty="0" smtClean="0"/>
              <a:t> at </a:t>
            </a:r>
            <a:r>
              <a:rPr lang="es-ES" sz="2800" dirty="0" err="1" smtClean="0"/>
              <a:t>least</a:t>
            </a:r>
            <a:r>
              <a:rPr lang="es-ES" sz="2800" dirty="0" smtClean="0"/>
              <a:t> </a:t>
            </a:r>
            <a:r>
              <a:rPr lang="es-ES" sz="2800" dirty="0" err="1" smtClean="0"/>
              <a:t>partially</a:t>
            </a:r>
            <a:r>
              <a:rPr lang="es-ES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2800" dirty="0" smtClean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45062567"/>
              </p:ext>
            </p:extLst>
          </p:nvPr>
        </p:nvGraphicFramePr>
        <p:xfrm>
          <a:off x="204701" y="2268030"/>
          <a:ext cx="6168389" cy="349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935159869"/>
              </p:ext>
            </p:extLst>
          </p:nvPr>
        </p:nvGraphicFramePr>
        <p:xfrm>
          <a:off x="655782" y="2216583"/>
          <a:ext cx="5224780" cy="356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1437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378688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Methodologic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7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571341" y="1791855"/>
            <a:ext cx="550091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err="1" smtClean="0"/>
              <a:t>Collaborative</a:t>
            </a:r>
            <a:r>
              <a:rPr lang="es-ES" sz="2800" dirty="0" smtClean="0"/>
              <a:t> and </a:t>
            </a:r>
            <a:r>
              <a:rPr lang="es-ES" sz="2800" dirty="0" err="1" smtClean="0"/>
              <a:t>Cooperative</a:t>
            </a:r>
            <a:r>
              <a:rPr lang="es-ES" sz="2800" dirty="0" smtClean="0"/>
              <a:t> </a:t>
            </a:r>
            <a:r>
              <a:rPr lang="es-ES" sz="2800" dirty="0" err="1" smtClean="0"/>
              <a:t>Learning</a:t>
            </a:r>
            <a:r>
              <a:rPr lang="es-ES" sz="2800" dirty="0" smtClean="0"/>
              <a:t> are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two</a:t>
            </a:r>
            <a:r>
              <a:rPr lang="es-ES" sz="2800" dirty="0" smtClean="0"/>
              <a:t> </a:t>
            </a:r>
            <a:r>
              <a:rPr lang="es-ES" sz="2800" dirty="0" err="1" smtClean="0"/>
              <a:t>primary</a:t>
            </a:r>
            <a:r>
              <a:rPr lang="es-ES" sz="2800" dirty="0" smtClean="0"/>
              <a:t> </a:t>
            </a:r>
            <a:r>
              <a:rPr lang="en-GB" sz="2800" dirty="0" smtClean="0"/>
              <a:t>methodologies</a:t>
            </a:r>
            <a:r>
              <a:rPr lang="es-ES" sz="2800" dirty="0" smtClean="0"/>
              <a:t> </a:t>
            </a:r>
            <a:r>
              <a:rPr lang="es-ES" sz="2800" dirty="0" err="1" smtClean="0"/>
              <a:t>used</a:t>
            </a:r>
            <a:r>
              <a:rPr lang="es-ES" sz="2800" dirty="0" smtClean="0"/>
              <a:t> (</a:t>
            </a:r>
            <a:r>
              <a:rPr lang="es-ES" sz="2800" dirty="0" err="1" smtClean="0"/>
              <a:t>followed</a:t>
            </a:r>
            <a:r>
              <a:rPr lang="es-ES" sz="2800" dirty="0" smtClean="0"/>
              <a:t> </a:t>
            </a:r>
            <a:r>
              <a:rPr lang="es-ES" sz="2800" dirty="0" err="1" smtClean="0"/>
              <a:t>closely</a:t>
            </a:r>
            <a:r>
              <a:rPr lang="es-ES" sz="2800" dirty="0" smtClean="0"/>
              <a:t> </a:t>
            </a:r>
            <a:r>
              <a:rPr lang="es-ES" sz="2800" dirty="0" err="1" smtClean="0"/>
              <a:t>by</a:t>
            </a:r>
            <a:r>
              <a:rPr lang="es-ES" sz="2800" dirty="0" smtClean="0"/>
              <a:t> PBL).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Frontal </a:t>
            </a:r>
            <a:r>
              <a:rPr lang="es-ES" sz="2800" dirty="0" err="1" smtClean="0"/>
              <a:t>instruction</a:t>
            </a:r>
            <a:r>
              <a:rPr lang="es-ES" sz="2800" dirty="0" smtClean="0"/>
              <a:t> </a:t>
            </a:r>
            <a:r>
              <a:rPr lang="es-ES" sz="2800" dirty="0" err="1" smtClean="0"/>
              <a:t>still</a:t>
            </a:r>
            <a:r>
              <a:rPr lang="es-ES" sz="2800" dirty="0" smtClean="0"/>
              <a:t> </a:t>
            </a:r>
            <a:r>
              <a:rPr lang="es-ES" sz="2800" dirty="0" err="1" smtClean="0"/>
              <a:t>remains</a:t>
            </a:r>
            <a:r>
              <a:rPr lang="es-ES" sz="2800" dirty="0" smtClean="0"/>
              <a:t> </a:t>
            </a:r>
            <a:r>
              <a:rPr lang="es-ES" sz="2800" dirty="0" err="1" smtClean="0"/>
              <a:t>relevant</a:t>
            </a:r>
            <a:endParaRPr lang="es-E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FC </a:t>
            </a:r>
            <a:r>
              <a:rPr lang="es-ES" sz="2800" dirty="0" err="1" smtClean="0"/>
              <a:t>takes</a:t>
            </a:r>
            <a:r>
              <a:rPr lang="es-ES" sz="2800" dirty="0" smtClean="0"/>
              <a:t> up </a:t>
            </a:r>
            <a:r>
              <a:rPr lang="es-ES" sz="2800" dirty="0" err="1" smtClean="0"/>
              <a:t>last</a:t>
            </a:r>
            <a:r>
              <a:rPr lang="es-ES" sz="2800" dirty="0" smtClean="0"/>
              <a:t> position </a:t>
            </a:r>
            <a:r>
              <a:rPr lang="es-ES" sz="2800" dirty="0" err="1" smtClean="0"/>
              <a:t>among</a:t>
            </a:r>
            <a:r>
              <a:rPr lang="es-ES" sz="2800" dirty="0" smtClean="0"/>
              <a:t> </a:t>
            </a:r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proposed</a:t>
            </a:r>
            <a:r>
              <a:rPr lang="es-ES" sz="2800" dirty="0" smtClean="0"/>
              <a:t> </a:t>
            </a:r>
            <a:r>
              <a:rPr lang="es-ES" sz="2800" dirty="0" err="1" smtClean="0"/>
              <a:t>methodologies</a:t>
            </a:r>
            <a:r>
              <a:rPr lang="es-ES" sz="2800" dirty="0" smtClean="0"/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Almost everyone who said they had never used FC, were </a:t>
            </a:r>
            <a:r>
              <a:rPr lang="en-US" sz="2400" dirty="0" smtClean="0"/>
              <a:t>Adult </a:t>
            </a:r>
            <a:r>
              <a:rPr lang="en-US" sz="2400" dirty="0"/>
              <a:t>VET</a:t>
            </a:r>
            <a:endParaRPr lang="es-ES" sz="2400" dirty="0" smtClean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45062567"/>
              </p:ext>
            </p:extLst>
          </p:nvPr>
        </p:nvGraphicFramePr>
        <p:xfrm>
          <a:off x="204701" y="2268030"/>
          <a:ext cx="6168389" cy="349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1097280" y="1162431"/>
            <a:ext cx="10058400" cy="5388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 you use the following pedagogical methods in your class?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702949740"/>
              </p:ext>
            </p:extLst>
          </p:nvPr>
        </p:nvGraphicFramePr>
        <p:xfrm>
          <a:off x="863196" y="1792774"/>
          <a:ext cx="5629968" cy="448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502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378688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Methodologic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8</a:t>
            </a:fld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6645189" y="2484991"/>
            <a:ext cx="52554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Around 38% uses IBL, PBL and Frontal Instruction from time to time.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Even so: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They are rarely the main methodology.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They are rarely never used.</a:t>
            </a:r>
            <a:endParaRPr lang="en-US" sz="2400" dirty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3039988547"/>
              </p:ext>
            </p:extLst>
          </p:nvPr>
        </p:nvGraphicFramePr>
        <p:xfrm>
          <a:off x="-511990" y="1618861"/>
          <a:ext cx="6168389" cy="349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1097280" y="1162431"/>
            <a:ext cx="10058400" cy="5388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 you use the following pedagogical methods in your class?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76114"/>
              </p:ext>
            </p:extLst>
          </p:nvPr>
        </p:nvGraphicFramePr>
        <p:xfrm>
          <a:off x="-292444" y="1907185"/>
          <a:ext cx="3978876" cy="2309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289424"/>
              </p:ext>
            </p:extLst>
          </p:nvPr>
        </p:nvGraphicFramePr>
        <p:xfrm>
          <a:off x="2879124" y="1907185"/>
          <a:ext cx="3978876" cy="2309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635377"/>
              </p:ext>
            </p:extLst>
          </p:nvPr>
        </p:nvGraphicFramePr>
        <p:xfrm>
          <a:off x="1392194" y="4216295"/>
          <a:ext cx="3978876" cy="2309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768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378688"/>
            <a:ext cx="10058400" cy="933796"/>
          </a:xfrm>
        </p:spPr>
        <p:txBody>
          <a:bodyPr/>
          <a:lstStyle/>
          <a:p>
            <a:pPr lvl="0"/>
            <a:r>
              <a:rPr lang="es-ES" b="1" dirty="0" err="1" smtClean="0"/>
              <a:t>Methodologic</a:t>
            </a:r>
            <a:r>
              <a:rPr lang="es-ES" b="1" dirty="0" smtClean="0"/>
              <a:t> </a:t>
            </a:r>
            <a:r>
              <a:rPr lang="es-ES" b="1" dirty="0" err="1" smtClean="0"/>
              <a:t>specific</a:t>
            </a:r>
            <a:r>
              <a:rPr lang="es-ES" b="1" dirty="0" smtClean="0"/>
              <a:t> data (II)</a:t>
            </a:r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Flip-IT June 2016 Meet-up - SPAIN</a:t>
            </a:r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CF02F-867F-4E10-889E-6DD18F7C2564}" type="slidenum">
              <a:rPr lang="es-ES" smtClean="0"/>
              <a:t>9</a:t>
            </a:fld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904" y="248376"/>
            <a:ext cx="1231892" cy="11801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CuadroTexto 16"/>
          <p:cNvSpPr txBox="1"/>
          <p:nvPr/>
        </p:nvSpPr>
        <p:spPr>
          <a:xfrm>
            <a:off x="7489371" y="2212261"/>
            <a:ext cx="46353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All considered items are found relevant to the Flipped Classroom methodology.</a:t>
            </a:r>
          </a:p>
          <a:p>
            <a:endParaRPr lang="en-US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Item </a:t>
            </a:r>
            <a:r>
              <a:rPr lang="en-US" sz="2600" i="1" dirty="0" smtClean="0">
                <a:cs typeface="Adobe Arabic" panose="02040503050201020203" pitchFamily="18" charset="-78"/>
              </a:rPr>
              <a:t>“I can facilitate the parents to discuss the learning content with the students at home” </a:t>
            </a:r>
            <a:r>
              <a:rPr lang="en-US" sz="2600" dirty="0" smtClean="0"/>
              <a:t>is prominently the least relevant.</a:t>
            </a:r>
            <a:endParaRPr lang="en-US" sz="2600" dirty="0" smtClean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45062567"/>
              </p:ext>
            </p:extLst>
          </p:nvPr>
        </p:nvGraphicFramePr>
        <p:xfrm>
          <a:off x="204701" y="2268030"/>
          <a:ext cx="6168389" cy="3492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1097280" y="1162431"/>
            <a:ext cx="10058400" cy="5388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Analyzing Flipped Classroom: Part A - The Essence of Flipped Classroom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2211775603"/>
              </p:ext>
            </p:extLst>
          </p:nvPr>
        </p:nvGraphicFramePr>
        <p:xfrm>
          <a:off x="271850" y="1807209"/>
          <a:ext cx="7323436" cy="4412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44" y="6414603"/>
            <a:ext cx="356877" cy="3568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300000" lon="21599983" rev="20999999"/>
            </a:camera>
            <a:lightRig rig="contrasting" dir="t">
              <a:rot lat="0" lon="0" rev="5400000"/>
            </a:lightRig>
          </a:scene3d>
          <a:sp3d prstMaterial="metal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7769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4F4F4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4F4F4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263</TotalTime>
  <Words>1318</Words>
  <Application>Microsoft Office PowerPoint</Application>
  <PresentationFormat>Panorámica</PresentationFormat>
  <Paragraphs>200</Paragraphs>
  <Slides>17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Adobe Arabic</vt:lpstr>
      <vt:lpstr>Adobe Gothic Std B</vt:lpstr>
      <vt:lpstr>Arial</vt:lpstr>
      <vt:lpstr>Calibri</vt:lpstr>
      <vt:lpstr>Calibri Light</vt:lpstr>
      <vt:lpstr>Century Gothic</vt:lpstr>
      <vt:lpstr>Courier New</vt:lpstr>
      <vt:lpstr>Retrospección</vt:lpstr>
      <vt:lpstr>Spanish Data Summary</vt:lpstr>
      <vt:lpstr>Demographic specific data (I)</vt:lpstr>
      <vt:lpstr>Demographic specific data (II)</vt:lpstr>
      <vt:lpstr>Demographic specific data (III)</vt:lpstr>
      <vt:lpstr>Demographic specific data (IV)</vt:lpstr>
      <vt:lpstr>Demographic specific data (V)</vt:lpstr>
      <vt:lpstr>Methodologic specific data (I)</vt:lpstr>
      <vt:lpstr>Methodologic specific data (I)</vt:lpstr>
      <vt:lpstr>Methodologic specific data (II)</vt:lpstr>
      <vt:lpstr>Methodologic specific data (III)</vt:lpstr>
      <vt:lpstr>Methodologic specific data (IV)</vt:lpstr>
      <vt:lpstr>Motivational specific data (I)</vt:lpstr>
      <vt:lpstr>Motivational specific data (II)</vt:lpstr>
      <vt:lpstr>Motivational specific data (III)</vt:lpstr>
      <vt:lpstr>Motivational specific data (IV)</vt:lpstr>
      <vt:lpstr>Conclusions</vt:lpstr>
      <vt:lpstr>THANK YOU!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SpanishData Summary</dc:title>
  <dc:creator>GCC</dc:creator>
  <cp:lastModifiedBy>MARIA TERESA VILLALBA DE BENITO</cp:lastModifiedBy>
  <cp:revision>34</cp:revision>
  <dcterms:created xsi:type="dcterms:W3CDTF">2016-06-20T18:57:11Z</dcterms:created>
  <dcterms:modified xsi:type="dcterms:W3CDTF">2016-06-21T18:10:20Z</dcterms:modified>
</cp:coreProperties>
</file>