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1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63" r:id="rId4"/>
    <p:sldId id="264" r:id="rId5"/>
    <p:sldId id="265" r:id="rId6"/>
    <p:sldId id="266" r:id="rId7"/>
    <p:sldId id="267" r:id="rId8"/>
    <p:sldId id="268" r:id="rId9"/>
    <p:sldId id="270" r:id="rId10"/>
    <p:sldId id="271" r:id="rId11"/>
    <p:sldId id="269" r:id="rId12"/>
    <p:sldId id="272" r:id="rId13"/>
    <p:sldId id="274" r:id="rId14"/>
    <p:sldId id="275" r:id="rId15"/>
    <p:sldId id="276" r:id="rId16"/>
    <p:sldId id="279" r:id="rId17"/>
    <p:sldId id="278" r:id="rId18"/>
    <p:sldId id="262" r:id="rId19"/>
  </p:sldIdLst>
  <p:sldSz cx="9144000" cy="6858000" type="screen4x3"/>
  <p:notesSz cx="6797675" cy="992822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39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0b57a79a9b2fcf0c/Flip-IT/Content_Export_flip-it-survey-HU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or\Desktop\Flip-IT\Content_Export_flip-it-survey-HU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or\Desktop\Flip-IT\Content_Export_flip-it-survey-HU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or\Desktop\Flip-IT\Content_Export_flip-it-survey-HU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0b57a79a9b2fcf0c/Flip-IT/Content_Export_flip-it-survey-HU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or\Desktop\Flip-IT\Content_Export_flip-it-survey-HU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138888888888968"/>
          <c:y val="0.24554273165779397"/>
          <c:w val="0.46388888888888968"/>
          <c:h val="0.7731481481481484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0.12423075240594936"/>
                  <c:y val="-9.104585950086957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6489282589676384E-2"/>
                  <c:y val="0.1013342684574620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0991885389326334"/>
                  <c:y val="-0.1701336352868763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7676312335958011"/>
                  <c:y val="0.13194346957193831"/>
                </c:manualLayout>
              </c:layout>
              <c:numFmt formatCode="0.0%" sourceLinked="0"/>
              <c:spPr>
                <a:pattFill prst="pct75">
                  <a:fgClr>
                    <a:sysClr val="windowText" lastClr="000000">
                      <a:lumMod val="75000"/>
                      <a:lumOff val="25000"/>
                    </a:sysClr>
                  </a:fgClr>
                  <a:bgClr>
                    <a:sysClr val="windowText" lastClr="000000">
                      <a:lumMod val="65000"/>
                      <a:lumOff val="35000"/>
                    </a:sys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59733158355205"/>
                      <c:h val="0.11838552787481281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0.17402515310586195"/>
                  <c:y val="-5.0101335501154046E-3"/>
                </c:manualLayout>
              </c:layout>
              <c:numFmt formatCode="0.0%" sourceLinked="0"/>
              <c:spPr>
                <a:pattFill prst="pct75">
                  <a:fgClr>
                    <a:sysClr val="windowText" lastClr="000000">
                      <a:lumMod val="75000"/>
                      <a:lumOff val="25000"/>
                    </a:sysClr>
                  </a:fgClr>
                  <a:bgClr>
                    <a:sysClr val="windowText" lastClr="000000">
                      <a:lumMod val="65000"/>
                      <a:lumOff val="35000"/>
                    </a:sys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073600174978128"/>
                      <c:h val="0.12227885082595161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0.13435629921259845"/>
                  <c:y val="-0.1591050061787094"/>
                </c:manualLayout>
              </c:layout>
              <c:numFmt formatCode="0.0%" sourceLinked="0"/>
              <c:spPr>
                <a:pattFill prst="pct75">
                  <a:fgClr>
                    <a:sysClr val="windowText" lastClr="000000">
                      <a:lumMod val="75000"/>
                      <a:lumOff val="25000"/>
                    </a:sysClr>
                  </a:fgClr>
                  <a:bgClr>
                    <a:sysClr val="windowText" lastClr="000000">
                      <a:lumMod val="65000"/>
                      <a:lumOff val="35000"/>
                    </a:sys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62489063867018"/>
                      <c:h val="0.11530091247840663"/>
                    </c:manualLayout>
                  </c15:layout>
                </c:ext>
              </c:extLst>
            </c:dLbl>
            <c:numFmt formatCode="0.0%" sourceLinked="0"/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'q1'!$A$13:$A$18</c:f>
              <c:strCache>
                <c:ptCount val="6"/>
                <c:pt idx="0">
                  <c:v>Czech Republic</c:v>
                </c:pt>
                <c:pt idx="1">
                  <c:v>Hungary</c:v>
                </c:pt>
                <c:pt idx="2">
                  <c:v>Spain</c:v>
                </c:pt>
                <c:pt idx="3">
                  <c:v>Poland</c:v>
                </c:pt>
                <c:pt idx="4">
                  <c:v>France</c:v>
                </c:pt>
                <c:pt idx="5">
                  <c:v>United Kingdom</c:v>
                </c:pt>
              </c:strCache>
            </c:strRef>
          </c:cat>
          <c:val>
            <c:numRef>
              <c:f>'q1'!$C$13:$C$18</c:f>
              <c:numCache>
                <c:formatCode>0.0%</c:formatCode>
                <c:ptCount val="6"/>
                <c:pt idx="0">
                  <c:v>0.10055865921787702</c:v>
                </c:pt>
                <c:pt idx="1">
                  <c:v>0.22346368715083828</c:v>
                </c:pt>
                <c:pt idx="2">
                  <c:v>0.67039106145251481</c:v>
                </c:pt>
                <c:pt idx="3">
                  <c:v>1.8621973929236521E-3</c:v>
                </c:pt>
                <c:pt idx="4">
                  <c:v>1.8621973929236521E-3</c:v>
                </c:pt>
                <c:pt idx="5">
                  <c:v>1.8621973929236521E-3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324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3861680740087459"/>
          <c:y val="2.5685931115002947E-2"/>
          <c:w val="0.44164341672448659"/>
          <c:h val="0.8952128006766225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'q17'!$B$133</c:f>
              <c:strCache>
                <c:ptCount val="1"/>
                <c:pt idx="0">
                  <c:v>not important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'q17'!$A$134:$A$143</c:f>
              <c:strCache>
                <c:ptCount val="10"/>
                <c:pt idx="0">
                  <c:v>Preparing FC lesson plans</c:v>
                </c:pt>
                <c:pt idx="1">
                  <c:v>Designing class activities</c:v>
                </c:pt>
                <c:pt idx="2">
                  <c:v>To learn strategies to integrate in home phase with the activities in the classroom</c:v>
                </c:pt>
                <c:pt idx="3">
                  <c:v>Assessment of students’ work in FC lessons</c:v>
                </c:pt>
                <c:pt idx="4">
                  <c:v>Assessment of students’ processing new information at home</c:v>
                </c:pt>
                <c:pt idx="5">
                  <c:v>Managing the collaboration of students in class time</c:v>
                </c:pt>
                <c:pt idx="6">
                  <c:v>To understand a range of methods to support problem-solving team-work</c:v>
                </c:pt>
                <c:pt idx="7">
                  <c:v>Creating, editing storing attractive learning content, and publishing them on the web</c:v>
                </c:pt>
                <c:pt idx="8">
                  <c:v>To find quality, free educational applications (offline &amp; online) for learning, practice, creating, etc.</c:v>
                </c:pt>
                <c:pt idx="9">
                  <c:v>Designing interesting and attractive digital presentations</c:v>
                </c:pt>
              </c:strCache>
            </c:strRef>
          </c:cat>
          <c:val>
            <c:numRef>
              <c:f>'q17'!$B$134:$B$143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'q17'!$C$133</c:f>
              <c:strCache>
                <c:ptCount val="1"/>
                <c:pt idx="0">
                  <c:v>slightly important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'q17'!$A$134:$A$143</c:f>
              <c:strCache>
                <c:ptCount val="10"/>
                <c:pt idx="0">
                  <c:v>Preparing FC lesson plans</c:v>
                </c:pt>
                <c:pt idx="1">
                  <c:v>Designing class activities</c:v>
                </c:pt>
                <c:pt idx="2">
                  <c:v>To learn strategies to integrate in home phase with the activities in the classroom</c:v>
                </c:pt>
                <c:pt idx="3">
                  <c:v>Assessment of students’ work in FC lessons</c:v>
                </c:pt>
                <c:pt idx="4">
                  <c:v>Assessment of students’ processing new information at home</c:v>
                </c:pt>
                <c:pt idx="5">
                  <c:v>Managing the collaboration of students in class time</c:v>
                </c:pt>
                <c:pt idx="6">
                  <c:v>To understand a range of methods to support problem-solving team-work</c:v>
                </c:pt>
                <c:pt idx="7">
                  <c:v>Creating, editing storing attractive learning content, and publishing them on the web</c:v>
                </c:pt>
                <c:pt idx="8">
                  <c:v>To find quality, free educational applications (offline &amp; online) for learning, practice, creating, etc.</c:v>
                </c:pt>
                <c:pt idx="9">
                  <c:v>Designing interesting and attractive digital presentations</c:v>
                </c:pt>
              </c:strCache>
            </c:strRef>
          </c:cat>
          <c:val>
            <c:numRef>
              <c:f>'q17'!$C$134:$C$143</c:f>
              <c:numCache>
                <c:formatCode>General</c:formatCode>
                <c:ptCount val="10"/>
                <c:pt idx="0">
                  <c:v>9</c:v>
                </c:pt>
                <c:pt idx="1">
                  <c:v>3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9</c:v>
                </c:pt>
              </c:numCache>
            </c:numRef>
          </c:val>
        </c:ser>
        <c:ser>
          <c:idx val="2"/>
          <c:order val="2"/>
          <c:tx>
            <c:strRef>
              <c:f>'q17'!$D$133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rgbClr val="FFFF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'q17'!$A$134:$A$143</c:f>
              <c:strCache>
                <c:ptCount val="10"/>
                <c:pt idx="0">
                  <c:v>Preparing FC lesson plans</c:v>
                </c:pt>
                <c:pt idx="1">
                  <c:v>Designing class activities</c:v>
                </c:pt>
                <c:pt idx="2">
                  <c:v>To learn strategies to integrate in home phase with the activities in the classroom</c:v>
                </c:pt>
                <c:pt idx="3">
                  <c:v>Assessment of students’ work in FC lessons</c:v>
                </c:pt>
                <c:pt idx="4">
                  <c:v>Assessment of students’ processing new information at home</c:v>
                </c:pt>
                <c:pt idx="5">
                  <c:v>Managing the collaboration of students in class time</c:v>
                </c:pt>
                <c:pt idx="6">
                  <c:v>To understand a range of methods to support problem-solving team-work</c:v>
                </c:pt>
                <c:pt idx="7">
                  <c:v>Creating, editing storing attractive learning content, and publishing them on the web</c:v>
                </c:pt>
                <c:pt idx="8">
                  <c:v>To find quality, free educational applications (offline &amp; online) for learning, practice, creating, etc.</c:v>
                </c:pt>
                <c:pt idx="9">
                  <c:v>Designing interesting and attractive digital presentations</c:v>
                </c:pt>
              </c:strCache>
            </c:strRef>
          </c:cat>
          <c:val>
            <c:numRef>
              <c:f>'q17'!$D$134:$D$143</c:f>
              <c:numCache>
                <c:formatCode>General</c:formatCode>
                <c:ptCount val="10"/>
                <c:pt idx="0">
                  <c:v>27</c:v>
                </c:pt>
                <c:pt idx="1">
                  <c:v>19</c:v>
                </c:pt>
                <c:pt idx="2">
                  <c:v>15</c:v>
                </c:pt>
                <c:pt idx="3">
                  <c:v>30</c:v>
                </c:pt>
                <c:pt idx="4">
                  <c:v>30</c:v>
                </c:pt>
                <c:pt idx="5">
                  <c:v>21</c:v>
                </c:pt>
                <c:pt idx="6">
                  <c:v>21</c:v>
                </c:pt>
                <c:pt idx="7">
                  <c:v>26</c:v>
                </c:pt>
                <c:pt idx="8">
                  <c:v>18</c:v>
                </c:pt>
                <c:pt idx="9">
                  <c:v>25</c:v>
                </c:pt>
              </c:numCache>
            </c:numRef>
          </c:val>
        </c:ser>
        <c:ser>
          <c:idx val="3"/>
          <c:order val="3"/>
          <c:tx>
            <c:strRef>
              <c:f>'q17'!$E$133</c:f>
              <c:strCache>
                <c:ptCount val="1"/>
                <c:pt idx="0">
                  <c:v>moderately important</c:v>
                </c:pt>
              </c:strCache>
            </c:strRef>
          </c:tx>
          <c:spPr>
            <a:solidFill>
              <a:srgbClr val="92D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'q17'!$A$134:$A$143</c:f>
              <c:strCache>
                <c:ptCount val="10"/>
                <c:pt idx="0">
                  <c:v>Preparing FC lesson plans</c:v>
                </c:pt>
                <c:pt idx="1">
                  <c:v>Designing class activities</c:v>
                </c:pt>
                <c:pt idx="2">
                  <c:v>To learn strategies to integrate in home phase with the activities in the classroom</c:v>
                </c:pt>
                <c:pt idx="3">
                  <c:v>Assessment of students’ work in FC lessons</c:v>
                </c:pt>
                <c:pt idx="4">
                  <c:v>Assessment of students’ processing new information at home</c:v>
                </c:pt>
                <c:pt idx="5">
                  <c:v>Managing the collaboration of students in class time</c:v>
                </c:pt>
                <c:pt idx="6">
                  <c:v>To understand a range of methods to support problem-solving team-work</c:v>
                </c:pt>
                <c:pt idx="7">
                  <c:v>Creating, editing storing attractive learning content, and publishing them on the web</c:v>
                </c:pt>
                <c:pt idx="8">
                  <c:v>To find quality, free educational applications (offline &amp; online) for learning, practice, creating, etc.</c:v>
                </c:pt>
                <c:pt idx="9">
                  <c:v>Designing interesting and attractive digital presentations</c:v>
                </c:pt>
              </c:strCache>
            </c:strRef>
          </c:cat>
          <c:val>
            <c:numRef>
              <c:f>'q17'!$E$134:$E$143</c:f>
              <c:numCache>
                <c:formatCode>General</c:formatCode>
                <c:ptCount val="10"/>
                <c:pt idx="0">
                  <c:v>36</c:v>
                </c:pt>
                <c:pt idx="1">
                  <c:v>37</c:v>
                </c:pt>
                <c:pt idx="2">
                  <c:v>24</c:v>
                </c:pt>
                <c:pt idx="3">
                  <c:v>39</c:v>
                </c:pt>
                <c:pt idx="4">
                  <c:v>41</c:v>
                </c:pt>
                <c:pt idx="5">
                  <c:v>39</c:v>
                </c:pt>
                <c:pt idx="6">
                  <c:v>36</c:v>
                </c:pt>
                <c:pt idx="7">
                  <c:v>33</c:v>
                </c:pt>
                <c:pt idx="8">
                  <c:v>29</c:v>
                </c:pt>
                <c:pt idx="9">
                  <c:v>32</c:v>
                </c:pt>
              </c:numCache>
            </c:numRef>
          </c:val>
        </c:ser>
        <c:ser>
          <c:idx val="4"/>
          <c:order val="4"/>
          <c:tx>
            <c:strRef>
              <c:f>'q17'!$F$133</c:f>
              <c:strCache>
                <c:ptCount val="1"/>
                <c:pt idx="0">
                  <c:v>highly important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'q17'!$A$134:$A$143</c:f>
              <c:strCache>
                <c:ptCount val="10"/>
                <c:pt idx="0">
                  <c:v>Preparing FC lesson plans</c:v>
                </c:pt>
                <c:pt idx="1">
                  <c:v>Designing class activities</c:v>
                </c:pt>
                <c:pt idx="2">
                  <c:v>To learn strategies to integrate in home phase with the activities in the classroom</c:v>
                </c:pt>
                <c:pt idx="3">
                  <c:v>Assessment of students’ work in FC lessons</c:v>
                </c:pt>
                <c:pt idx="4">
                  <c:v>Assessment of students’ processing new information at home</c:v>
                </c:pt>
                <c:pt idx="5">
                  <c:v>Managing the collaboration of students in class time</c:v>
                </c:pt>
                <c:pt idx="6">
                  <c:v>To understand a range of methods to support problem-solving team-work</c:v>
                </c:pt>
                <c:pt idx="7">
                  <c:v>Creating, editing storing attractive learning content, and publishing them on the web</c:v>
                </c:pt>
                <c:pt idx="8">
                  <c:v>To find quality, free educational applications (offline &amp; online) for learning, practice, creating, etc.</c:v>
                </c:pt>
                <c:pt idx="9">
                  <c:v>Designing interesting and attractive digital presentations</c:v>
                </c:pt>
              </c:strCache>
            </c:strRef>
          </c:cat>
          <c:val>
            <c:numRef>
              <c:f>'q17'!$F$134:$F$143</c:f>
              <c:numCache>
                <c:formatCode>General</c:formatCode>
                <c:ptCount val="10"/>
                <c:pt idx="0">
                  <c:v>47</c:v>
                </c:pt>
                <c:pt idx="1">
                  <c:v>61</c:v>
                </c:pt>
                <c:pt idx="2">
                  <c:v>77</c:v>
                </c:pt>
                <c:pt idx="3">
                  <c:v>46</c:v>
                </c:pt>
                <c:pt idx="4">
                  <c:v>46</c:v>
                </c:pt>
                <c:pt idx="5">
                  <c:v>58</c:v>
                </c:pt>
                <c:pt idx="6">
                  <c:v>60</c:v>
                </c:pt>
                <c:pt idx="7">
                  <c:v>57</c:v>
                </c:pt>
                <c:pt idx="8">
                  <c:v>67</c:v>
                </c:pt>
                <c:pt idx="9">
                  <c:v>54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1590272"/>
        <c:axId val="331590664"/>
      </c:barChart>
      <c:catAx>
        <c:axId val="3315902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hu-HU"/>
          </a:p>
        </c:txPr>
        <c:crossAx val="331590664"/>
        <c:crosses val="autoZero"/>
        <c:auto val="1"/>
        <c:lblAlgn val="ctr"/>
        <c:lblOffset val="100"/>
        <c:noMultiLvlLbl val="0"/>
      </c:catAx>
      <c:valAx>
        <c:axId val="331590664"/>
        <c:scaling>
          <c:orientation val="minMax"/>
        </c:scaling>
        <c:delete val="1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331590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0479769320683528E-2"/>
          <c:y val="0.92236878648809106"/>
          <c:w val="0.8120647517677887"/>
          <c:h val="7.7631213511908964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vert="horz"/>
        <a:lstStyle/>
        <a:p>
          <a:pPr>
            <a:defRPr sz="900"/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marker>
          <c:symbol val="none"/>
        </c:marker>
        <c:dLbl>
          <c:idx val="0"/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ctr"/>
          <c:showLegendKey val="0"/>
          <c:showVal val="0"/>
          <c:showCatName val="1"/>
          <c:showSerName val="0"/>
          <c:showPercent val="1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2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3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4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5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marker>
          <c:symbol val="none"/>
        </c:marker>
        <c:dLbl>
          <c:idx val="0"/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ctr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7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8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9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10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marker>
          <c:symbol val="none"/>
        </c:marker>
        <c:dLbl>
          <c:idx val="0"/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ctr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12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13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  <c:pivotFmt>
        <c:idx val="14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</c:pivotFmt>
    </c:pivotFmts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C67-45FC-897F-2115186C24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C67-45FC-897F-2115186C24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C67-45FC-897F-2115186C24C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C67-45FC-897F-2115186C24C2}"/>
              </c:ext>
            </c:extLst>
          </c:dPt>
          <c:dLbls>
            <c:dLbl>
              <c:idx val="0"/>
              <c:layout>
                <c:manualLayout>
                  <c:x val="1.2622908302470101E-2"/>
                  <c:y val="1.421902998669071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3666386563339661"/>
                  <c:y val="8.422653967120974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'q18'!$A$9:$A$12</c:f>
              <c:strCache>
                <c:ptCount val="4"/>
                <c:pt idx="0">
                  <c:v>Beginner Level</c:v>
                </c:pt>
                <c:pt idx="1">
                  <c:v>Basic Level</c:v>
                </c:pt>
                <c:pt idx="2">
                  <c:v>Advanced Level</c:v>
                </c:pt>
                <c:pt idx="3">
                  <c:v>IT pro, teacher/trainer</c:v>
                </c:pt>
              </c:strCache>
            </c:strRef>
          </c:cat>
          <c:val>
            <c:numRef>
              <c:f>'q18'!$B$9:$B$12</c:f>
              <c:numCache>
                <c:formatCode>General</c:formatCode>
                <c:ptCount val="4"/>
                <c:pt idx="0">
                  <c:v>2</c:v>
                </c:pt>
                <c:pt idx="1">
                  <c:v>57</c:v>
                </c:pt>
                <c:pt idx="2">
                  <c:v>47</c:v>
                </c:pt>
                <c:pt idx="3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C67-45FC-897F-2115186C24C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43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extLst xmlns:c16r2="http://schemas.microsoft.com/office/drawing/2015/06/chart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2"/>
          <c:order val="0"/>
          <c:tx>
            <c:strRef>
              <c:f>'q20'!$A$135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'q20'!$B$132:$E$132</c:f>
              <c:strCache>
                <c:ptCount val="4"/>
                <c:pt idx="0">
                  <c:v>Computer with Internet access</c:v>
                </c:pt>
                <c:pt idx="1">
                  <c:v>Digital camera</c:v>
                </c:pt>
                <c:pt idx="2">
                  <c:v>Drawing tablet</c:v>
                </c:pt>
                <c:pt idx="3">
                  <c:v>Tablet</c:v>
                </c:pt>
              </c:strCache>
            </c:strRef>
          </c:cat>
          <c:val>
            <c:numRef>
              <c:f>'q20'!$B$135:$E$135</c:f>
              <c:numCache>
                <c:formatCode>0%</c:formatCode>
                <c:ptCount val="4"/>
                <c:pt idx="0">
                  <c:v>1.666666666666668E-2</c:v>
                </c:pt>
                <c:pt idx="1">
                  <c:v>0.30000000000000021</c:v>
                </c:pt>
                <c:pt idx="2">
                  <c:v>0.68333333333333335</c:v>
                </c:pt>
                <c:pt idx="3">
                  <c:v>0.6166666666666667</c:v>
                </c:pt>
              </c:numCache>
            </c:numRef>
          </c:val>
        </c:ser>
        <c:ser>
          <c:idx val="3"/>
          <c:order val="1"/>
          <c:tx>
            <c:strRef>
              <c:f>'q20'!$A$134</c:f>
              <c:strCache>
                <c:ptCount val="1"/>
                <c:pt idx="0">
                  <c:v>Yes, but difficult to get it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'q20'!$B$132:$E$132</c:f>
              <c:strCache>
                <c:ptCount val="4"/>
                <c:pt idx="0">
                  <c:v>Computer with Internet access</c:v>
                </c:pt>
                <c:pt idx="1">
                  <c:v>Digital camera</c:v>
                </c:pt>
                <c:pt idx="2">
                  <c:v>Drawing tablet</c:v>
                </c:pt>
                <c:pt idx="3">
                  <c:v>Tablet</c:v>
                </c:pt>
              </c:strCache>
            </c:strRef>
          </c:cat>
          <c:val>
            <c:numRef>
              <c:f>'q20'!$B$134:$E$134</c:f>
              <c:numCache>
                <c:formatCode>0%</c:formatCode>
                <c:ptCount val="4"/>
                <c:pt idx="0">
                  <c:v>0.49166666666666697</c:v>
                </c:pt>
                <c:pt idx="1">
                  <c:v>0.39166666666666711</c:v>
                </c:pt>
                <c:pt idx="2">
                  <c:v>0.2</c:v>
                </c:pt>
                <c:pt idx="3">
                  <c:v>0.10833333333333336</c:v>
                </c:pt>
              </c:numCache>
            </c:numRef>
          </c:val>
        </c:ser>
        <c:ser>
          <c:idx val="1"/>
          <c:order val="2"/>
          <c:tx>
            <c:strRef>
              <c:f>'q20'!$A$133</c:f>
              <c:strCache>
                <c:ptCount val="1"/>
                <c:pt idx="0">
                  <c:v>Yes, always, for all teachers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'q20'!$B$132:$E$132</c:f>
              <c:strCache>
                <c:ptCount val="4"/>
                <c:pt idx="0">
                  <c:v>Computer with Internet access</c:v>
                </c:pt>
                <c:pt idx="1">
                  <c:v>Digital camera</c:v>
                </c:pt>
                <c:pt idx="2">
                  <c:v>Drawing tablet</c:v>
                </c:pt>
                <c:pt idx="3">
                  <c:v>Tablet</c:v>
                </c:pt>
              </c:strCache>
            </c:strRef>
          </c:cat>
          <c:val>
            <c:numRef>
              <c:f>'q20'!$B$133:$E$133</c:f>
              <c:numCache>
                <c:formatCode>0%</c:formatCode>
                <c:ptCount val="4"/>
                <c:pt idx="0">
                  <c:v>0.42500000000000027</c:v>
                </c:pt>
                <c:pt idx="1">
                  <c:v>9.1666666666666771E-2</c:v>
                </c:pt>
                <c:pt idx="2">
                  <c:v>9.1666666666666771E-2</c:v>
                </c:pt>
                <c:pt idx="3">
                  <c:v>0.05</c:v>
                </c:pt>
              </c:numCache>
            </c:numRef>
          </c:val>
        </c:ser>
        <c:ser>
          <c:idx val="0"/>
          <c:order val="3"/>
          <c:tx>
            <c:strRef>
              <c:f>'q20'!$A$136</c:f>
              <c:strCache>
                <c:ptCount val="1"/>
                <c:pt idx="0">
                  <c:v>I have my own</c:v>
                </c:pt>
              </c:strCache>
            </c:strRef>
          </c:tx>
          <c:spPr>
            <a:solidFill>
              <a:srgbClr val="0070C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'q20'!$B$132:$E$132</c:f>
              <c:strCache>
                <c:ptCount val="4"/>
                <c:pt idx="0">
                  <c:v>Computer with Internet access</c:v>
                </c:pt>
                <c:pt idx="1">
                  <c:v>Digital camera</c:v>
                </c:pt>
                <c:pt idx="2">
                  <c:v>Drawing tablet</c:v>
                </c:pt>
                <c:pt idx="3">
                  <c:v>Tablet</c:v>
                </c:pt>
              </c:strCache>
            </c:strRef>
          </c:cat>
          <c:val>
            <c:numRef>
              <c:f>'q20'!$B$136:$E$136</c:f>
              <c:numCache>
                <c:formatCode>0%</c:formatCode>
                <c:ptCount val="4"/>
                <c:pt idx="0">
                  <c:v>6.666666666666668E-2</c:v>
                </c:pt>
                <c:pt idx="1">
                  <c:v>0.2166666666666667</c:v>
                </c:pt>
                <c:pt idx="2">
                  <c:v>2.5000000000000001E-2</c:v>
                </c:pt>
                <c:pt idx="3">
                  <c:v>0.22500000000000001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1591056"/>
        <c:axId val="331591448"/>
      </c:barChart>
      <c:catAx>
        <c:axId val="33159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1591448"/>
        <c:crosses val="autoZero"/>
        <c:auto val="1"/>
        <c:lblAlgn val="ctr"/>
        <c:lblOffset val="100"/>
        <c:noMultiLvlLbl val="0"/>
      </c:catAx>
      <c:valAx>
        <c:axId val="33159144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33159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'q19'!$B$130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'q19'!$A$131:$A$139</c:f>
              <c:strCache>
                <c:ptCount val="9"/>
                <c:pt idx="0">
                  <c:v>Digital pictures</c:v>
                </c:pt>
                <c:pt idx="1">
                  <c:v>Videos</c:v>
                </c:pt>
                <c:pt idx="2">
                  <c:v>Animations</c:v>
                </c:pt>
                <c:pt idx="3">
                  <c:v>Blogs</c:v>
                </c:pt>
                <c:pt idx="4">
                  <c:v>Concept maps</c:v>
                </c:pt>
                <c:pt idx="5">
                  <c:v>Digital timelines</c:v>
                </c:pt>
                <c:pt idx="6">
                  <c:v>Hypertext, embedding different média elements</c:v>
                </c:pt>
                <c:pt idx="7">
                  <c:v>Presentations</c:v>
                </c:pt>
                <c:pt idx="8">
                  <c:v>Social networks</c:v>
                </c:pt>
              </c:strCache>
            </c:strRef>
          </c:cat>
          <c:val>
            <c:numRef>
              <c:f>'q19'!$B$131:$B$139</c:f>
              <c:numCache>
                <c:formatCode>General</c:formatCode>
                <c:ptCount val="9"/>
                <c:pt idx="0">
                  <c:v>9</c:v>
                </c:pt>
                <c:pt idx="1">
                  <c:v>41</c:v>
                </c:pt>
                <c:pt idx="2">
                  <c:v>55</c:v>
                </c:pt>
                <c:pt idx="3">
                  <c:v>48</c:v>
                </c:pt>
                <c:pt idx="4">
                  <c:v>47</c:v>
                </c:pt>
                <c:pt idx="5">
                  <c:v>59</c:v>
                </c:pt>
                <c:pt idx="6">
                  <c:v>46</c:v>
                </c:pt>
                <c:pt idx="7">
                  <c:v>4</c:v>
                </c:pt>
                <c:pt idx="8">
                  <c:v>15</c:v>
                </c:pt>
              </c:numCache>
            </c:numRef>
          </c:val>
        </c:ser>
        <c:ser>
          <c:idx val="1"/>
          <c:order val="1"/>
          <c:tx>
            <c:strRef>
              <c:f>'q19'!$C$130</c:f>
              <c:strCache>
                <c:ptCount val="1"/>
                <c:pt idx="0">
                  <c:v>Basic level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'q19'!$A$131:$A$139</c:f>
              <c:strCache>
                <c:ptCount val="9"/>
                <c:pt idx="0">
                  <c:v>Digital pictures</c:v>
                </c:pt>
                <c:pt idx="1">
                  <c:v>Videos</c:v>
                </c:pt>
                <c:pt idx="2">
                  <c:v>Animations</c:v>
                </c:pt>
                <c:pt idx="3">
                  <c:v>Blogs</c:v>
                </c:pt>
                <c:pt idx="4">
                  <c:v>Concept maps</c:v>
                </c:pt>
                <c:pt idx="5">
                  <c:v>Digital timelines</c:v>
                </c:pt>
                <c:pt idx="6">
                  <c:v>Hypertext, embedding different média elements</c:v>
                </c:pt>
                <c:pt idx="7">
                  <c:v>Presentations</c:v>
                </c:pt>
                <c:pt idx="8">
                  <c:v>Social networks</c:v>
                </c:pt>
              </c:strCache>
            </c:strRef>
          </c:cat>
          <c:val>
            <c:numRef>
              <c:f>'q19'!$C$131:$C$139</c:f>
              <c:numCache>
                <c:formatCode>General</c:formatCode>
                <c:ptCount val="9"/>
                <c:pt idx="0">
                  <c:v>52</c:v>
                </c:pt>
                <c:pt idx="1">
                  <c:v>51</c:v>
                </c:pt>
                <c:pt idx="2">
                  <c:v>45</c:v>
                </c:pt>
                <c:pt idx="3">
                  <c:v>43</c:v>
                </c:pt>
                <c:pt idx="4">
                  <c:v>39</c:v>
                </c:pt>
                <c:pt idx="5">
                  <c:v>35</c:v>
                </c:pt>
                <c:pt idx="6">
                  <c:v>43</c:v>
                </c:pt>
                <c:pt idx="7">
                  <c:v>39</c:v>
                </c:pt>
                <c:pt idx="8">
                  <c:v>51</c:v>
                </c:pt>
              </c:numCache>
            </c:numRef>
          </c:val>
        </c:ser>
        <c:ser>
          <c:idx val="2"/>
          <c:order val="2"/>
          <c:tx>
            <c:strRef>
              <c:f>'q19'!$D$130</c:f>
              <c:strCache>
                <c:ptCount val="1"/>
                <c:pt idx="0">
                  <c:v>Advanced level</c:v>
                </c:pt>
              </c:strCache>
            </c:strRef>
          </c:tx>
          <c:spPr>
            <a:solidFill>
              <a:srgbClr val="FFFF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'q19'!$A$131:$A$139</c:f>
              <c:strCache>
                <c:ptCount val="9"/>
                <c:pt idx="0">
                  <c:v>Digital pictures</c:v>
                </c:pt>
                <c:pt idx="1">
                  <c:v>Videos</c:v>
                </c:pt>
                <c:pt idx="2">
                  <c:v>Animations</c:v>
                </c:pt>
                <c:pt idx="3">
                  <c:v>Blogs</c:v>
                </c:pt>
                <c:pt idx="4">
                  <c:v>Concept maps</c:v>
                </c:pt>
                <c:pt idx="5">
                  <c:v>Digital timelines</c:v>
                </c:pt>
                <c:pt idx="6">
                  <c:v>Hypertext, embedding different média elements</c:v>
                </c:pt>
                <c:pt idx="7">
                  <c:v>Presentations</c:v>
                </c:pt>
                <c:pt idx="8">
                  <c:v>Social networks</c:v>
                </c:pt>
              </c:strCache>
            </c:strRef>
          </c:cat>
          <c:val>
            <c:numRef>
              <c:f>'q19'!$D$131:$D$139</c:f>
              <c:numCache>
                <c:formatCode>General</c:formatCode>
                <c:ptCount val="9"/>
                <c:pt idx="0">
                  <c:v>47</c:v>
                </c:pt>
                <c:pt idx="1">
                  <c:v>20</c:v>
                </c:pt>
                <c:pt idx="2">
                  <c:v>15</c:v>
                </c:pt>
                <c:pt idx="3">
                  <c:v>16</c:v>
                </c:pt>
                <c:pt idx="4">
                  <c:v>20</c:v>
                </c:pt>
                <c:pt idx="5">
                  <c:v>15</c:v>
                </c:pt>
                <c:pt idx="6">
                  <c:v>17</c:v>
                </c:pt>
                <c:pt idx="7">
                  <c:v>43</c:v>
                </c:pt>
                <c:pt idx="8">
                  <c:v>35</c:v>
                </c:pt>
              </c:numCache>
            </c:numRef>
          </c:val>
        </c:ser>
        <c:ser>
          <c:idx val="3"/>
          <c:order val="3"/>
          <c:tx>
            <c:strRef>
              <c:f>'q19'!$E$130</c:f>
              <c:strCache>
                <c:ptCount val="1"/>
                <c:pt idx="0">
                  <c:v>Professional level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'q19'!$A$131:$A$139</c:f>
              <c:strCache>
                <c:ptCount val="9"/>
                <c:pt idx="0">
                  <c:v>Digital pictures</c:v>
                </c:pt>
                <c:pt idx="1">
                  <c:v>Videos</c:v>
                </c:pt>
                <c:pt idx="2">
                  <c:v>Animations</c:v>
                </c:pt>
                <c:pt idx="3">
                  <c:v>Blogs</c:v>
                </c:pt>
                <c:pt idx="4">
                  <c:v>Concept maps</c:v>
                </c:pt>
                <c:pt idx="5">
                  <c:v>Digital timelines</c:v>
                </c:pt>
                <c:pt idx="6">
                  <c:v>Hypertext, embedding different média elements</c:v>
                </c:pt>
                <c:pt idx="7">
                  <c:v>Presentations</c:v>
                </c:pt>
                <c:pt idx="8">
                  <c:v>Social networks</c:v>
                </c:pt>
              </c:strCache>
            </c:strRef>
          </c:cat>
          <c:val>
            <c:numRef>
              <c:f>'q19'!$E$131:$E$139</c:f>
              <c:numCache>
                <c:formatCode>General</c:formatCode>
                <c:ptCount val="9"/>
                <c:pt idx="0">
                  <c:v>12</c:v>
                </c:pt>
                <c:pt idx="1">
                  <c:v>8</c:v>
                </c:pt>
                <c:pt idx="2">
                  <c:v>5</c:v>
                </c:pt>
                <c:pt idx="3">
                  <c:v>13</c:v>
                </c:pt>
                <c:pt idx="4">
                  <c:v>14</c:v>
                </c:pt>
                <c:pt idx="5">
                  <c:v>11</c:v>
                </c:pt>
                <c:pt idx="6">
                  <c:v>14</c:v>
                </c:pt>
                <c:pt idx="7">
                  <c:v>34</c:v>
                </c:pt>
                <c:pt idx="8">
                  <c:v>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1588312"/>
        <c:axId val="331589488"/>
      </c:barChart>
      <c:catAx>
        <c:axId val="331588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1589488"/>
        <c:crosses val="autoZero"/>
        <c:auto val="1"/>
        <c:lblAlgn val="ctr"/>
        <c:lblOffset val="100"/>
        <c:noMultiLvlLbl val="0"/>
      </c:catAx>
      <c:valAx>
        <c:axId val="331589488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331588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b="1"/>
      </a:pPr>
      <a:endParaRPr lang="hu-H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2"/>
          <c:order val="0"/>
          <c:tx>
            <c:strRef>
              <c:f>'q23'!$J$2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'q23'!$K$1:$O$1</c:f>
              <c:strCache>
                <c:ptCount val="5"/>
                <c:pt idx="0">
                  <c:v>Computer</c:v>
                </c:pt>
                <c:pt idx="1">
                  <c:v>Digital camera</c:v>
                </c:pt>
                <c:pt idx="2">
                  <c:v>Drawing tablet</c:v>
                </c:pt>
                <c:pt idx="3">
                  <c:v>Tablet</c:v>
                </c:pt>
                <c:pt idx="4">
                  <c:v>Internet access</c:v>
                </c:pt>
              </c:strCache>
            </c:strRef>
          </c:cat>
          <c:val>
            <c:numRef>
              <c:f>'q23'!$K$2:$O$2</c:f>
              <c:numCache>
                <c:formatCode>General</c:formatCode>
                <c:ptCount val="5"/>
                <c:pt idx="0">
                  <c:v>12</c:v>
                </c:pt>
                <c:pt idx="1">
                  <c:v>83</c:v>
                </c:pt>
                <c:pt idx="2">
                  <c:v>104</c:v>
                </c:pt>
                <c:pt idx="3">
                  <c:v>107</c:v>
                </c:pt>
                <c:pt idx="4">
                  <c:v>19</c:v>
                </c:pt>
              </c:numCache>
            </c:numRef>
          </c:val>
        </c:ser>
        <c:ser>
          <c:idx val="1"/>
          <c:order val="1"/>
          <c:tx>
            <c:strRef>
              <c:f>'q23'!$J$3</c:f>
              <c:strCache>
                <c:ptCount val="1"/>
                <c:pt idx="0">
                  <c:v>Yes, occasionally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'q23'!$K$1:$O$1</c:f>
              <c:strCache>
                <c:ptCount val="5"/>
                <c:pt idx="0">
                  <c:v>Computer</c:v>
                </c:pt>
                <c:pt idx="1">
                  <c:v>Digital camera</c:v>
                </c:pt>
                <c:pt idx="2">
                  <c:v>Drawing tablet</c:v>
                </c:pt>
                <c:pt idx="3">
                  <c:v>Tablet</c:v>
                </c:pt>
                <c:pt idx="4">
                  <c:v>Internet access</c:v>
                </c:pt>
              </c:strCache>
            </c:strRef>
          </c:cat>
          <c:val>
            <c:numRef>
              <c:f>'q23'!$K$3:$O$3</c:f>
              <c:numCache>
                <c:formatCode>General</c:formatCode>
                <c:ptCount val="5"/>
                <c:pt idx="0">
                  <c:v>76</c:v>
                </c:pt>
                <c:pt idx="1">
                  <c:v>35</c:v>
                </c:pt>
                <c:pt idx="2">
                  <c:v>14</c:v>
                </c:pt>
                <c:pt idx="3">
                  <c:v>10</c:v>
                </c:pt>
                <c:pt idx="4">
                  <c:v>66</c:v>
                </c:pt>
              </c:numCache>
            </c:numRef>
          </c:val>
        </c:ser>
        <c:ser>
          <c:idx val="0"/>
          <c:order val="2"/>
          <c:tx>
            <c:strRef>
              <c:f>'q23'!$J$4</c:f>
              <c:strCache>
                <c:ptCount val="1"/>
                <c:pt idx="0">
                  <c:v>Yes, at any time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'q23'!$K$1:$O$1</c:f>
              <c:strCache>
                <c:ptCount val="5"/>
                <c:pt idx="0">
                  <c:v>Computer</c:v>
                </c:pt>
                <c:pt idx="1">
                  <c:v>Digital camera</c:v>
                </c:pt>
                <c:pt idx="2">
                  <c:v>Drawing tablet</c:v>
                </c:pt>
                <c:pt idx="3">
                  <c:v>Tablet</c:v>
                </c:pt>
                <c:pt idx="4">
                  <c:v>Internet access</c:v>
                </c:pt>
              </c:strCache>
            </c:strRef>
          </c:cat>
          <c:val>
            <c:numRef>
              <c:f>'q23'!$K$4:$O$4</c:f>
              <c:numCache>
                <c:formatCode>General</c:formatCode>
                <c:ptCount val="5"/>
                <c:pt idx="0">
                  <c:v>32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35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1592624"/>
        <c:axId val="331593408"/>
      </c:barChart>
      <c:catAx>
        <c:axId val="331592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1593408"/>
        <c:crosses val="autoZero"/>
        <c:auto val="1"/>
        <c:lblAlgn val="ctr"/>
        <c:lblOffset val="100"/>
        <c:noMultiLvlLbl val="0"/>
      </c:catAx>
      <c:valAx>
        <c:axId val="33159340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331592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'q24'!$K$2</c:f>
              <c:strCache>
                <c:ptCount val="1"/>
                <c:pt idx="0">
                  <c:v>A few of them (less than 50%)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'q24'!$L$1:$P$1</c:f>
              <c:strCache>
                <c:ptCount val="5"/>
                <c:pt idx="0">
                  <c:v>Computer</c:v>
                </c:pt>
                <c:pt idx="1">
                  <c:v>Digital camera</c:v>
                </c:pt>
                <c:pt idx="2">
                  <c:v>Tablet</c:v>
                </c:pt>
                <c:pt idx="3">
                  <c:v>Smart phone</c:v>
                </c:pt>
                <c:pt idx="4">
                  <c:v>Internet access</c:v>
                </c:pt>
              </c:strCache>
            </c:strRef>
          </c:cat>
          <c:val>
            <c:numRef>
              <c:f>'q24'!$L$2:$P$2</c:f>
              <c:numCache>
                <c:formatCode>General</c:formatCode>
                <c:ptCount val="5"/>
                <c:pt idx="0">
                  <c:v>10</c:v>
                </c:pt>
                <c:pt idx="1">
                  <c:v>20</c:v>
                </c:pt>
                <c:pt idx="2">
                  <c:v>43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</c:ser>
        <c:ser>
          <c:idx val="1"/>
          <c:order val="1"/>
          <c:tx>
            <c:strRef>
              <c:f>'q24'!$K$3</c:f>
              <c:strCache>
                <c:ptCount val="1"/>
                <c:pt idx="0">
                  <c:v>More than 50%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'q24'!$L$1:$P$1</c:f>
              <c:strCache>
                <c:ptCount val="5"/>
                <c:pt idx="0">
                  <c:v>Computer</c:v>
                </c:pt>
                <c:pt idx="1">
                  <c:v>Digital camera</c:v>
                </c:pt>
                <c:pt idx="2">
                  <c:v>Tablet</c:v>
                </c:pt>
                <c:pt idx="3">
                  <c:v>Smart phone</c:v>
                </c:pt>
                <c:pt idx="4">
                  <c:v>Internet access</c:v>
                </c:pt>
              </c:strCache>
            </c:strRef>
          </c:cat>
          <c:val>
            <c:numRef>
              <c:f>'q24'!$L$3:$P$3</c:f>
              <c:numCache>
                <c:formatCode>General</c:formatCode>
                <c:ptCount val="5"/>
                <c:pt idx="0">
                  <c:v>27</c:v>
                </c:pt>
                <c:pt idx="1">
                  <c:v>18</c:v>
                </c:pt>
                <c:pt idx="2">
                  <c:v>20</c:v>
                </c:pt>
                <c:pt idx="3">
                  <c:v>22</c:v>
                </c:pt>
                <c:pt idx="4">
                  <c:v>17</c:v>
                </c:pt>
              </c:numCache>
            </c:numRef>
          </c:val>
        </c:ser>
        <c:ser>
          <c:idx val="2"/>
          <c:order val="2"/>
          <c:tx>
            <c:strRef>
              <c:f>'q24'!$K$4</c:f>
              <c:strCache>
                <c:ptCount val="1"/>
                <c:pt idx="0">
                  <c:v>More than 70%</c:v>
                </c:pt>
              </c:strCache>
            </c:strRef>
          </c:tx>
          <c:spPr>
            <a:solidFill>
              <a:srgbClr val="92D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'q24'!$L$1:$P$1</c:f>
              <c:strCache>
                <c:ptCount val="5"/>
                <c:pt idx="0">
                  <c:v>Computer</c:v>
                </c:pt>
                <c:pt idx="1">
                  <c:v>Digital camera</c:v>
                </c:pt>
                <c:pt idx="2">
                  <c:v>Tablet</c:v>
                </c:pt>
                <c:pt idx="3">
                  <c:v>Smart phone</c:v>
                </c:pt>
                <c:pt idx="4">
                  <c:v>Internet access</c:v>
                </c:pt>
              </c:strCache>
            </c:strRef>
          </c:cat>
          <c:val>
            <c:numRef>
              <c:f>'q24'!$L$4:$P$4</c:f>
              <c:numCache>
                <c:formatCode>General</c:formatCode>
                <c:ptCount val="5"/>
                <c:pt idx="0">
                  <c:v>29</c:v>
                </c:pt>
                <c:pt idx="1">
                  <c:v>11</c:v>
                </c:pt>
                <c:pt idx="2">
                  <c:v>4</c:v>
                </c:pt>
                <c:pt idx="3">
                  <c:v>33</c:v>
                </c:pt>
                <c:pt idx="4">
                  <c:v>28</c:v>
                </c:pt>
              </c:numCache>
            </c:numRef>
          </c:val>
        </c:ser>
        <c:ser>
          <c:idx val="3"/>
          <c:order val="3"/>
          <c:tx>
            <c:strRef>
              <c:f>'q24'!$K$5</c:f>
              <c:strCache>
                <c:ptCount val="1"/>
                <c:pt idx="0">
                  <c:v>Almost all of them (more than 90%)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-1.161103224819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'q24'!$L$1:$P$1</c:f>
              <c:strCache>
                <c:ptCount val="5"/>
                <c:pt idx="0">
                  <c:v>Computer</c:v>
                </c:pt>
                <c:pt idx="1">
                  <c:v>Digital camera</c:v>
                </c:pt>
                <c:pt idx="2">
                  <c:v>Tablet</c:v>
                </c:pt>
                <c:pt idx="3">
                  <c:v>Smart phone</c:v>
                </c:pt>
                <c:pt idx="4">
                  <c:v>Internet access</c:v>
                </c:pt>
              </c:strCache>
            </c:strRef>
          </c:cat>
          <c:val>
            <c:numRef>
              <c:f>'q24'!$L$5:$P$5</c:f>
              <c:numCache>
                <c:formatCode>General</c:formatCode>
                <c:ptCount val="5"/>
                <c:pt idx="0">
                  <c:v>43</c:v>
                </c:pt>
                <c:pt idx="1">
                  <c:v>13</c:v>
                </c:pt>
                <c:pt idx="2">
                  <c:v>3</c:v>
                </c:pt>
                <c:pt idx="3">
                  <c:v>55</c:v>
                </c:pt>
                <c:pt idx="4">
                  <c:v>59</c:v>
                </c:pt>
              </c:numCache>
            </c:numRef>
          </c:val>
        </c:ser>
        <c:ser>
          <c:idx val="4"/>
          <c:order val="4"/>
          <c:tx>
            <c:strRef>
              <c:f>'q24'!$K$6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3"/>
              <c:layout>
                <c:manualLayout>
                  <c:x val="-1.2567692577582729E-16"/>
                  <c:y val="-2.70924085791205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'q24'!$L$1:$P$1</c:f>
              <c:strCache>
                <c:ptCount val="5"/>
                <c:pt idx="0">
                  <c:v>Computer</c:v>
                </c:pt>
                <c:pt idx="1">
                  <c:v>Digital camera</c:v>
                </c:pt>
                <c:pt idx="2">
                  <c:v>Tablet</c:v>
                </c:pt>
                <c:pt idx="3">
                  <c:v>Smart phone</c:v>
                </c:pt>
                <c:pt idx="4">
                  <c:v>Internet access</c:v>
                </c:pt>
              </c:strCache>
            </c:strRef>
          </c:cat>
          <c:val>
            <c:numRef>
              <c:f>'q24'!$L$6:$P$6</c:f>
              <c:numCache>
                <c:formatCode>General</c:formatCode>
                <c:ptCount val="5"/>
                <c:pt idx="0">
                  <c:v>11</c:v>
                </c:pt>
                <c:pt idx="1">
                  <c:v>58</c:v>
                </c:pt>
                <c:pt idx="2">
                  <c:v>50</c:v>
                </c:pt>
                <c:pt idx="3">
                  <c:v>5</c:v>
                </c:pt>
                <c:pt idx="4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1594192"/>
        <c:axId val="331594584"/>
      </c:barChart>
      <c:catAx>
        <c:axId val="331594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1594584"/>
        <c:crosses val="autoZero"/>
        <c:auto val="1"/>
        <c:lblAlgn val="ctr"/>
        <c:lblOffset val="100"/>
        <c:noMultiLvlLbl val="0"/>
      </c:catAx>
      <c:valAx>
        <c:axId val="33159458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331594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3995862155412059E-2"/>
          <c:y val="0.73224581987012582"/>
          <c:w val="0.91865751461641254"/>
          <c:h val="0.2302571095885102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'q25'!$E$3:$E$4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'q25'!$F$3:$F$4</c:f>
              <c:numCache>
                <c:formatCode>General</c:formatCode>
                <c:ptCount val="2"/>
                <c:pt idx="0">
                  <c:v>57</c:v>
                </c:pt>
                <c:pt idx="1">
                  <c:v>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762270341207383"/>
          <c:y val="0.10185177837383153"/>
          <c:w val="0.66571062992125951"/>
          <c:h val="0.8981481481481481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'q6'!$A$25:$A$34</c:f>
              <c:strCache>
                <c:ptCount val="10"/>
                <c:pt idx="0">
                  <c:v>Physical Education</c:v>
                </c:pt>
                <c:pt idx="1">
                  <c:v>Languages</c:v>
                </c:pt>
                <c:pt idx="2">
                  <c:v>Natural sciences</c:v>
                </c:pt>
                <c:pt idx="3">
                  <c:v>Other, please specify</c:v>
                </c:pt>
                <c:pt idx="4">
                  <c:v>Computer Sciences</c:v>
                </c:pt>
                <c:pt idx="5">
                  <c:v>Technical Engineering</c:v>
                </c:pt>
                <c:pt idx="6">
                  <c:v>Economics</c:v>
                </c:pt>
                <c:pt idx="7">
                  <c:v>Social Sciences</c:v>
                </c:pt>
                <c:pt idx="8">
                  <c:v>Arts</c:v>
                </c:pt>
                <c:pt idx="9">
                  <c:v>Medicine and Health</c:v>
                </c:pt>
              </c:strCache>
            </c:strRef>
          </c:cat>
          <c:val>
            <c:numRef>
              <c:f>'q6'!$C$25:$C$34</c:f>
              <c:numCache>
                <c:formatCode>0%</c:formatCode>
                <c:ptCount val="10"/>
                <c:pt idx="0">
                  <c:v>0.2166666666666667</c:v>
                </c:pt>
                <c:pt idx="1">
                  <c:v>0.15000000000000016</c:v>
                </c:pt>
                <c:pt idx="2">
                  <c:v>0.14166666666666666</c:v>
                </c:pt>
                <c:pt idx="3">
                  <c:v>0.125</c:v>
                </c:pt>
                <c:pt idx="4">
                  <c:v>9.1666666666666827E-2</c:v>
                </c:pt>
                <c:pt idx="5">
                  <c:v>9.1666666666666827E-2</c:v>
                </c:pt>
                <c:pt idx="6">
                  <c:v>8.3333333333333343E-2</c:v>
                </c:pt>
                <c:pt idx="7">
                  <c:v>6.666666666666668E-2</c:v>
                </c:pt>
                <c:pt idx="8">
                  <c:v>3.333333333333334E-2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58247936"/>
        <c:axId val="258249504"/>
      </c:barChart>
      <c:catAx>
        <c:axId val="258247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58249504"/>
        <c:crosses val="autoZero"/>
        <c:auto val="1"/>
        <c:lblAlgn val="ctr"/>
        <c:lblOffset val="100"/>
        <c:noMultiLvlLbl val="0"/>
      </c:catAx>
      <c:valAx>
        <c:axId val="258249504"/>
        <c:scaling>
          <c:orientation val="minMax"/>
        </c:scaling>
        <c:delete val="1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258247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'q4'!$A$10:$A$13</c:f>
              <c:strCache>
                <c:ptCount val="4"/>
                <c:pt idx="0">
                  <c:v>0-5</c:v>
                </c:pt>
                <c:pt idx="1">
                  <c:v>6-15</c:v>
                </c:pt>
                <c:pt idx="2">
                  <c:v>16-25</c:v>
                </c:pt>
                <c:pt idx="3">
                  <c:v>25+</c:v>
                </c:pt>
              </c:strCache>
            </c:strRef>
          </c:cat>
          <c:val>
            <c:numRef>
              <c:f>'q4'!$C$10:$C$13</c:f>
              <c:numCache>
                <c:formatCode>0%</c:formatCode>
                <c:ptCount val="4"/>
                <c:pt idx="0">
                  <c:v>0.10833333333333336</c:v>
                </c:pt>
                <c:pt idx="1">
                  <c:v>0.27500000000000002</c:v>
                </c:pt>
                <c:pt idx="2">
                  <c:v>0.33333333333333331</c:v>
                </c:pt>
                <c:pt idx="3">
                  <c:v>0.28333333333333333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58244800"/>
        <c:axId val="258247544"/>
      </c:barChart>
      <c:catAx>
        <c:axId val="258244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hu-HU"/>
          </a:p>
        </c:txPr>
        <c:crossAx val="258247544"/>
        <c:crosses val="autoZero"/>
        <c:auto val="1"/>
        <c:lblAlgn val="ctr"/>
        <c:lblOffset val="100"/>
        <c:noMultiLvlLbl val="0"/>
      </c:catAx>
      <c:valAx>
        <c:axId val="25824754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one"/>
        <c:crossAx val="258244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2"/>
          <c:order val="0"/>
          <c:tx>
            <c:strRef>
              <c:f>'q10'!$E$17</c:f>
              <c:strCache>
                <c:ptCount val="1"/>
                <c:pt idx="0">
                  <c:v>Not at all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'q10'!$F$14:$H$14</c:f>
              <c:strCache>
                <c:ptCount val="3"/>
                <c:pt idx="0">
                  <c:v>Does your curriculum allow you, as a teacher, to innovate with teaching methods?</c:v>
                </c:pt>
                <c:pt idx="1">
                  <c:v>Does your School encourage you to be similarly innovative?</c:v>
                </c:pt>
                <c:pt idx="2">
                  <c:v>Do you feel any demand from students to change current teaching practices?</c:v>
                </c:pt>
              </c:strCache>
            </c:strRef>
          </c:cat>
          <c:val>
            <c:numRef>
              <c:f>'q10'!$F$17:$H$17</c:f>
              <c:numCache>
                <c:formatCode>0%</c:formatCode>
                <c:ptCount val="3"/>
                <c:pt idx="0">
                  <c:v>1.6666666666666684E-2</c:v>
                </c:pt>
                <c:pt idx="1">
                  <c:v>0.15000000000000013</c:v>
                </c:pt>
                <c:pt idx="2">
                  <c:v>4.1666666666666664E-2</c:v>
                </c:pt>
              </c:numCache>
            </c:numRef>
          </c:val>
        </c:ser>
        <c:ser>
          <c:idx val="1"/>
          <c:order val="1"/>
          <c:tx>
            <c:strRef>
              <c:f>'q10'!$E$16</c:f>
              <c:strCache>
                <c:ptCount val="1"/>
                <c:pt idx="0">
                  <c:v>Partially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'q10'!$F$14:$H$14</c:f>
              <c:strCache>
                <c:ptCount val="3"/>
                <c:pt idx="0">
                  <c:v>Does your curriculum allow you, as a teacher, to innovate with teaching methods?</c:v>
                </c:pt>
                <c:pt idx="1">
                  <c:v>Does your School encourage you to be similarly innovative?</c:v>
                </c:pt>
                <c:pt idx="2">
                  <c:v>Do you feel any demand from students to change current teaching practices?</c:v>
                </c:pt>
              </c:strCache>
            </c:strRef>
          </c:cat>
          <c:val>
            <c:numRef>
              <c:f>'q10'!$F$16:$H$16</c:f>
              <c:numCache>
                <c:formatCode>0%</c:formatCode>
                <c:ptCount val="3"/>
                <c:pt idx="0">
                  <c:v>0.6166666666666667</c:v>
                </c:pt>
                <c:pt idx="1">
                  <c:v>0.53333333333333333</c:v>
                </c:pt>
                <c:pt idx="2">
                  <c:v>0.55000000000000004</c:v>
                </c:pt>
              </c:numCache>
            </c:numRef>
          </c:val>
        </c:ser>
        <c:ser>
          <c:idx val="0"/>
          <c:order val="2"/>
          <c:tx>
            <c:strRef>
              <c:f>'q10'!$E$15</c:f>
              <c:strCache>
                <c:ptCount val="1"/>
                <c:pt idx="0">
                  <c:v>Fully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'q10'!$F$14:$H$14</c:f>
              <c:strCache>
                <c:ptCount val="3"/>
                <c:pt idx="0">
                  <c:v>Does your curriculum allow you, as a teacher, to innovate with teaching methods?</c:v>
                </c:pt>
                <c:pt idx="1">
                  <c:v>Does your School encourage you to be similarly innovative?</c:v>
                </c:pt>
                <c:pt idx="2">
                  <c:v>Do you feel any demand from students to change current teaching practices?</c:v>
                </c:pt>
              </c:strCache>
            </c:strRef>
          </c:cat>
          <c:val>
            <c:numRef>
              <c:f>'q10'!$F$15:$H$15</c:f>
              <c:numCache>
                <c:formatCode>0%</c:formatCode>
                <c:ptCount val="3"/>
                <c:pt idx="0">
                  <c:v>0.36666666666666703</c:v>
                </c:pt>
                <c:pt idx="1">
                  <c:v>0.31666666666666715</c:v>
                </c:pt>
                <c:pt idx="2">
                  <c:v>0.40833333333333333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8245976"/>
        <c:axId val="258243232"/>
      </c:barChart>
      <c:catAx>
        <c:axId val="2582459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hu-HU"/>
          </a:p>
        </c:txPr>
        <c:crossAx val="258243232"/>
        <c:crosses val="autoZero"/>
        <c:auto val="1"/>
        <c:lblAlgn val="ctr"/>
        <c:lblOffset val="100"/>
        <c:noMultiLvlLbl val="0"/>
      </c:catAx>
      <c:valAx>
        <c:axId val="258243232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258245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vert="horz"/>
        <a:lstStyle/>
        <a:p>
          <a:pPr>
            <a:defRPr/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/>
      </a:pPr>
      <a:endParaRPr lang="hu-H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[Content_Export_flip-it-survey-HU.xlsx]q10!Kimutatás3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marker>
          <c:symbol val="none"/>
        </c:marker>
        <c:dLbl>
          <c:idx val="0"/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ctr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dLbl>
          <c:idx val="0"/>
          <c:layout>
            <c:manualLayout>
              <c:x val="0.1149825021872266"/>
              <c:y val="0.13699912510936149"/>
            </c:manualLayout>
          </c:layout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927777777777776"/>
                  <c:h val="0.2399074074074074"/>
                </c:manualLayout>
              </c15:layout>
            </c:ext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dLbl>
          <c:idx val="0"/>
          <c:layout>
            <c:manualLayout>
              <c:x val="-7.9716207349081525E-2"/>
              <c:y val="-0.1916057888597259"/>
            </c:manualLayout>
          </c:layout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36901377952755898"/>
                  <c:h val="0.28810185185185183"/>
                </c:manualLayout>
              </c15:layout>
            </c:ext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marker>
          <c:symbol val="none"/>
        </c:marker>
        <c:dLbl>
          <c:idx val="0"/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ctr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dLbl>
          <c:idx val="0"/>
          <c:layout>
            <c:manualLayout>
              <c:x val="-7.9716207349081525E-2"/>
              <c:y val="-0.1916057888597259"/>
            </c:manualLayout>
          </c:layout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36901377952755898"/>
                  <c:h val="0.28810185185185183"/>
                </c:manualLayout>
              </c15:layout>
            </c:ext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dLbl>
          <c:idx val="0"/>
          <c:layout>
            <c:manualLayout>
              <c:x val="0.1149825021872266"/>
              <c:y val="0.13699912510936149"/>
            </c:manualLayout>
          </c:layout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927777777777776"/>
                  <c:h val="0.2399074074074074"/>
                </c:manualLayout>
              </c15:layout>
            </c:ext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marker>
          <c:symbol val="none"/>
        </c:marker>
        <c:dLbl>
          <c:idx val="0"/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ctr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dLbl>
          <c:idx val="0"/>
          <c:layout>
            <c:manualLayout>
              <c:x val="-7.9716207349081525E-2"/>
              <c:y val="-0.1916057888597259"/>
            </c:manualLayout>
          </c:layout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36901377952755898"/>
                  <c:h val="0.28810185185185183"/>
                </c:manualLayout>
              </c15:layout>
            </c:ext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>
            <a:outerShdw blurRad="254000" sx="102000" sy="102000" algn="ctr" rotWithShape="0">
              <a:prstClr val="black">
                <a:alpha val="20000"/>
              </a:prstClr>
            </a:outerShdw>
          </a:effectLst>
        </c:spPr>
        <c:dLbl>
          <c:idx val="0"/>
          <c:layout>
            <c:manualLayout>
              <c:x val="0.1149825021872266"/>
              <c:y val="0.13699912510936149"/>
            </c:manualLayout>
          </c:layout>
          <c:spPr>
            <a:pattFill prst="pct75">
              <a:fgClr>
                <a:sysClr val="windowText" lastClr="000000">
                  <a:lumMod val="75000"/>
                  <a:lumOff val="25000"/>
                </a:sysClr>
              </a:fgClr>
              <a:bgClr>
                <a:sysClr val="windowText" lastClr="000000">
                  <a:lumMod val="65000"/>
                  <a:lumOff val="35000"/>
                </a:sysClr>
              </a:bgClr>
            </a:patt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10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24927777777777776"/>
                  <c:h val="0.2399074074074074"/>
                </c:manualLayout>
              </c15:layout>
            </c:ext>
          </c:extLst>
        </c:dLbl>
      </c:pivotFmt>
    </c:pivotFmts>
    <c:plotArea>
      <c:layout>
        <c:manualLayout>
          <c:layoutTarget val="inner"/>
          <c:xMode val="edge"/>
          <c:yMode val="edge"/>
          <c:x val="0.21983751974678264"/>
          <c:y val="0"/>
          <c:w val="0.60512034129142089"/>
          <c:h val="0.90761608498526569"/>
        </c:manualLayout>
      </c:layout>
      <c:pieChart>
        <c:varyColors val="1"/>
        <c:ser>
          <c:idx val="0"/>
          <c:order val="0"/>
          <c:tx>
            <c:strRef>
              <c:f>'q10'!$F$26</c:f>
              <c:strCache>
                <c:ptCount val="1"/>
                <c:pt idx="0">
                  <c:v>Összeg</c:v>
                </c:pt>
              </c:strCache>
            </c:strRef>
          </c:tx>
          <c:explosion val="22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0771327076382745"/>
                  <c:y val="-0.2000045629850651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dirty="0"/>
                      <a:t>a </a:t>
                    </a:r>
                    <a:r>
                      <a:rPr lang="en-US" sz="1100" dirty="0"/>
                      <a:t>like-minded group within your School will provide mutual support.
72%</a:t>
                    </a:r>
                  </a:p>
                </c:rich>
              </c:tx>
              <c:spPr>
                <a:pattFill prst="pct75">
                  <a:fgClr>
                    <a:sysClr val="windowText" lastClr="000000">
                      <a:lumMod val="75000"/>
                      <a:lumOff val="25000"/>
                    </a:sysClr>
                  </a:fgClr>
                  <a:bgClr>
                    <a:sysClr val="windowText" lastClr="000000">
                      <a:lumMod val="65000"/>
                      <a:lumOff val="35000"/>
                    </a:sys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901377952755898"/>
                      <c:h val="0.28810185185185183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149825021872266"/>
                  <c:y val="0.1369991251093614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27777777777776"/>
                      <c:h val="0.2399074074074074"/>
                    </c:manualLayout>
                  </c15:layout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'q10'!$E$27:$E$29</c:f>
              <c:strCache>
                <c:ptCount val="2"/>
                <c:pt idx="0">
                  <c:v>a like-minded group within your School will provide mutual support.</c:v>
                </c:pt>
                <c:pt idx="1">
                  <c:v>you are left to do so on your own.</c:v>
                </c:pt>
              </c:strCache>
            </c:strRef>
          </c:cat>
          <c:val>
            <c:numRef>
              <c:f>'q10'!$F$27:$F$29</c:f>
              <c:numCache>
                <c:formatCode>General</c:formatCode>
                <c:ptCount val="2"/>
                <c:pt idx="0">
                  <c:v>87</c:v>
                </c:pt>
                <c:pt idx="1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89415223097119"/>
          <c:y val="9.729772798313302E-3"/>
          <c:w val="0.72497251443569577"/>
          <c:h val="0.6404018983527316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'q13'!$B$133</c:f>
              <c:strCache>
                <c:ptCount val="1"/>
                <c:pt idx="0">
                  <c:v>Never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'q13'!$A$134:$A$141</c:f>
              <c:strCache>
                <c:ptCount val="8"/>
                <c:pt idx="0">
                  <c:v>Project-based learning</c:v>
                </c:pt>
                <c:pt idx="1">
                  <c:v>Collaborative learning</c:v>
                </c:pt>
                <c:pt idx="2">
                  <c:v>Cooperative learning</c:v>
                </c:pt>
                <c:pt idx="3">
                  <c:v>Problem-based learning</c:v>
                </c:pt>
                <c:pt idx="4">
                  <c:v>Inquiry-based learning</c:v>
                </c:pt>
                <c:pt idx="5">
                  <c:v>Frontal instruction</c:v>
                </c:pt>
                <c:pt idx="6">
                  <c:v>Game-based learning</c:v>
                </c:pt>
                <c:pt idx="7">
                  <c:v>Flipping the classroom</c:v>
                </c:pt>
              </c:strCache>
            </c:strRef>
          </c:cat>
          <c:val>
            <c:numRef>
              <c:f>'q13'!$B$134:$B$141</c:f>
              <c:numCache>
                <c:formatCode>General</c:formatCode>
                <c:ptCount val="8"/>
                <c:pt idx="0">
                  <c:v>8</c:v>
                </c:pt>
                <c:pt idx="1">
                  <c:v>32</c:v>
                </c:pt>
                <c:pt idx="2">
                  <c:v>4</c:v>
                </c:pt>
                <c:pt idx="3">
                  <c:v>2</c:v>
                </c:pt>
                <c:pt idx="4">
                  <c:v>6</c:v>
                </c:pt>
                <c:pt idx="5">
                  <c:v>1</c:v>
                </c:pt>
                <c:pt idx="6">
                  <c:v>9</c:v>
                </c:pt>
                <c:pt idx="7">
                  <c:v>59</c:v>
                </c:pt>
              </c:numCache>
            </c:numRef>
          </c:val>
        </c:ser>
        <c:ser>
          <c:idx val="1"/>
          <c:order val="1"/>
          <c:tx>
            <c:strRef>
              <c:f>'q13'!$C$133</c:f>
              <c:strCache>
                <c:ptCount val="1"/>
                <c:pt idx="0">
                  <c:v>Rarely, I have applied this method and I use it for an specific part of one subject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'q13'!$A$134:$A$141</c:f>
              <c:strCache>
                <c:ptCount val="8"/>
                <c:pt idx="0">
                  <c:v>Project-based learning</c:v>
                </c:pt>
                <c:pt idx="1">
                  <c:v>Collaborative learning</c:v>
                </c:pt>
                <c:pt idx="2">
                  <c:v>Cooperative learning</c:v>
                </c:pt>
                <c:pt idx="3">
                  <c:v>Problem-based learning</c:v>
                </c:pt>
                <c:pt idx="4">
                  <c:v>Inquiry-based learning</c:v>
                </c:pt>
                <c:pt idx="5">
                  <c:v>Frontal instruction</c:v>
                </c:pt>
                <c:pt idx="6">
                  <c:v>Game-based learning</c:v>
                </c:pt>
                <c:pt idx="7">
                  <c:v>Flipping the classroom</c:v>
                </c:pt>
              </c:strCache>
            </c:strRef>
          </c:cat>
          <c:val>
            <c:numRef>
              <c:f>'q13'!$C$134:$C$141</c:f>
              <c:numCache>
                <c:formatCode>General</c:formatCode>
                <c:ptCount val="8"/>
                <c:pt idx="0">
                  <c:v>23</c:v>
                </c:pt>
                <c:pt idx="1">
                  <c:v>16</c:v>
                </c:pt>
                <c:pt idx="2">
                  <c:v>22</c:v>
                </c:pt>
                <c:pt idx="3">
                  <c:v>13</c:v>
                </c:pt>
                <c:pt idx="4">
                  <c:v>15</c:v>
                </c:pt>
                <c:pt idx="5">
                  <c:v>7</c:v>
                </c:pt>
                <c:pt idx="6">
                  <c:v>35</c:v>
                </c:pt>
                <c:pt idx="7">
                  <c:v>32</c:v>
                </c:pt>
              </c:numCache>
            </c:numRef>
          </c:val>
        </c:ser>
        <c:ser>
          <c:idx val="2"/>
          <c:order val="2"/>
          <c:tx>
            <c:strRef>
              <c:f>'q13'!$D$133</c:f>
              <c:strCache>
                <c:ptCount val="1"/>
                <c:pt idx="0">
                  <c:v>Sometimes, in some part of some subjects</c:v>
                </c:pt>
              </c:strCache>
            </c:strRef>
          </c:tx>
          <c:spPr>
            <a:solidFill>
              <a:srgbClr val="FFFF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'q13'!$A$134:$A$141</c:f>
              <c:strCache>
                <c:ptCount val="8"/>
                <c:pt idx="0">
                  <c:v>Project-based learning</c:v>
                </c:pt>
                <c:pt idx="1">
                  <c:v>Collaborative learning</c:v>
                </c:pt>
                <c:pt idx="2">
                  <c:v>Cooperative learning</c:v>
                </c:pt>
                <c:pt idx="3">
                  <c:v>Problem-based learning</c:v>
                </c:pt>
                <c:pt idx="4">
                  <c:v>Inquiry-based learning</c:v>
                </c:pt>
                <c:pt idx="5">
                  <c:v>Frontal instruction</c:v>
                </c:pt>
                <c:pt idx="6">
                  <c:v>Game-based learning</c:v>
                </c:pt>
                <c:pt idx="7">
                  <c:v>Flipping the classroom</c:v>
                </c:pt>
              </c:strCache>
            </c:strRef>
          </c:cat>
          <c:val>
            <c:numRef>
              <c:f>'q13'!$D$134:$D$141</c:f>
              <c:numCache>
                <c:formatCode>General</c:formatCode>
                <c:ptCount val="8"/>
                <c:pt idx="0">
                  <c:v>68</c:v>
                </c:pt>
                <c:pt idx="1">
                  <c:v>52</c:v>
                </c:pt>
                <c:pt idx="2">
                  <c:v>51</c:v>
                </c:pt>
                <c:pt idx="3">
                  <c:v>45</c:v>
                </c:pt>
                <c:pt idx="4">
                  <c:v>43</c:v>
                </c:pt>
                <c:pt idx="5">
                  <c:v>32</c:v>
                </c:pt>
                <c:pt idx="6">
                  <c:v>47</c:v>
                </c:pt>
                <c:pt idx="7">
                  <c:v>23</c:v>
                </c:pt>
              </c:numCache>
            </c:numRef>
          </c:val>
        </c:ser>
        <c:ser>
          <c:idx val="3"/>
          <c:order val="3"/>
          <c:tx>
            <c:strRef>
              <c:f>'q13'!$E$133</c:f>
              <c:strCache>
                <c:ptCount val="1"/>
                <c:pt idx="0">
                  <c:v>Often, almost in every lesson</c:v>
                </c:pt>
              </c:strCache>
            </c:strRef>
          </c:tx>
          <c:spPr>
            <a:solidFill>
              <a:srgbClr val="92D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'q13'!$A$134:$A$141</c:f>
              <c:strCache>
                <c:ptCount val="8"/>
                <c:pt idx="0">
                  <c:v>Project-based learning</c:v>
                </c:pt>
                <c:pt idx="1">
                  <c:v>Collaborative learning</c:v>
                </c:pt>
                <c:pt idx="2">
                  <c:v>Cooperative learning</c:v>
                </c:pt>
                <c:pt idx="3">
                  <c:v>Problem-based learning</c:v>
                </c:pt>
                <c:pt idx="4">
                  <c:v>Inquiry-based learning</c:v>
                </c:pt>
                <c:pt idx="5">
                  <c:v>Frontal instruction</c:v>
                </c:pt>
                <c:pt idx="6">
                  <c:v>Game-based learning</c:v>
                </c:pt>
                <c:pt idx="7">
                  <c:v>Flipping the classroom</c:v>
                </c:pt>
              </c:strCache>
            </c:strRef>
          </c:cat>
          <c:val>
            <c:numRef>
              <c:f>'q13'!$E$134:$E$141</c:f>
              <c:numCache>
                <c:formatCode>General</c:formatCode>
                <c:ptCount val="8"/>
                <c:pt idx="0">
                  <c:v>20</c:v>
                </c:pt>
                <c:pt idx="1">
                  <c:v>18</c:v>
                </c:pt>
                <c:pt idx="2">
                  <c:v>38</c:v>
                </c:pt>
                <c:pt idx="3">
                  <c:v>46</c:v>
                </c:pt>
                <c:pt idx="4">
                  <c:v>43</c:v>
                </c:pt>
                <c:pt idx="5">
                  <c:v>60</c:v>
                </c:pt>
                <c:pt idx="6">
                  <c:v>25</c:v>
                </c:pt>
                <c:pt idx="7">
                  <c:v>5</c:v>
                </c:pt>
              </c:numCache>
            </c:numRef>
          </c:val>
        </c:ser>
        <c:ser>
          <c:idx val="4"/>
          <c:order val="4"/>
          <c:tx>
            <c:strRef>
              <c:f>'q13'!$F$133</c:f>
              <c:strCache>
                <c:ptCount val="1"/>
                <c:pt idx="0">
                  <c:v>Always, in every lesson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'q13'!$A$134:$A$141</c:f>
              <c:strCache>
                <c:ptCount val="8"/>
                <c:pt idx="0">
                  <c:v>Project-based learning</c:v>
                </c:pt>
                <c:pt idx="1">
                  <c:v>Collaborative learning</c:v>
                </c:pt>
                <c:pt idx="2">
                  <c:v>Cooperative learning</c:v>
                </c:pt>
                <c:pt idx="3">
                  <c:v>Problem-based learning</c:v>
                </c:pt>
                <c:pt idx="4">
                  <c:v>Inquiry-based learning</c:v>
                </c:pt>
                <c:pt idx="5">
                  <c:v>Frontal instruction</c:v>
                </c:pt>
                <c:pt idx="6">
                  <c:v>Game-based learning</c:v>
                </c:pt>
                <c:pt idx="7">
                  <c:v>Flipping the classroom</c:v>
                </c:pt>
              </c:strCache>
            </c:strRef>
          </c:cat>
          <c:val>
            <c:numRef>
              <c:f>'q13'!$F$134:$F$141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14</c:v>
                </c:pt>
                <c:pt idx="4">
                  <c:v>13</c:v>
                </c:pt>
                <c:pt idx="5">
                  <c:v>20</c:v>
                </c:pt>
                <c:pt idx="6">
                  <c:v>4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8243624"/>
        <c:axId val="258242840"/>
      </c:barChart>
      <c:catAx>
        <c:axId val="2582436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58242840"/>
        <c:crosses val="autoZero"/>
        <c:auto val="1"/>
        <c:lblAlgn val="ctr"/>
        <c:lblOffset val="100"/>
        <c:noMultiLvlLbl val="0"/>
      </c:catAx>
      <c:valAx>
        <c:axId val="258242840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25824362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931556955380579"/>
          <c:y val="0.68536715526613468"/>
          <c:w val="0.64136869291338605"/>
          <c:h val="0.2901275268869370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'q14'!$B$133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'q14'!$A$134:$A$150</c:f>
              <c:strCache>
                <c:ptCount val="17"/>
                <c:pt idx="0">
                  <c:v>It is not about technology, it is mainly about pedagogy</c:v>
                </c:pt>
                <c:pt idx="1">
                  <c:v>It helps me to cooperate more intensively with my students (e.g. the students can give me technical support, like video recording)</c:v>
                </c:pt>
                <c:pt idx="2">
                  <c:v>It changes my role from “the sage on the stage” to “guide on the side”</c:v>
                </c:pt>
                <c:pt idx="3">
                  <c:v>I can facilitate the parents to discuss the learning content with the students at home</c:v>
                </c:pt>
                <c:pt idx="4">
                  <c:v>Using technology (like video on a working process)could be very motivating in practice-oriented vocational subjects</c:v>
                </c:pt>
                <c:pt idx="5">
                  <c:v>It makes the teaching process more enjoyable not only for the students but for me as well</c:v>
                </c:pt>
                <c:pt idx="6">
                  <c:v>FC gives me a chance for professional development - to compose easy to understand, highly motivating learning packets is a challenge what I like</c:v>
                </c:pt>
                <c:pt idx="7">
                  <c:v>I will be able to reuse and improve the learning materials year on year</c:v>
                </c:pt>
                <c:pt idx="8">
                  <c:v>With FC I have a chance to involve, and make students responsible for their own learning process</c:v>
                </c:pt>
                <c:pt idx="9">
                  <c:v>FC may support a work-based approach in teaching vocational subjects</c:v>
                </c:pt>
                <c:pt idx="10">
                  <c:v>It helps to develop 21st century skills in the students</c:v>
                </c:pt>
                <c:pt idx="11">
                  <c:v>It needs a lot of work to gather and prepare the necessary learning content.</c:v>
                </c:pt>
                <c:pt idx="12">
                  <c:v>It takes much more class time than traditional teaching methods.</c:v>
                </c:pt>
                <c:pt idx="13">
                  <c:v>Not all of the students have tools for watching videos or reading online text.</c:v>
                </c:pt>
                <c:pt idx="14">
                  <c:v>It makes it difficult to ensure accountability.</c:v>
                </c:pt>
                <c:pt idx="15">
                  <c:v>The teachers have to be trained to use FC both from a pedagogy and technology viewpoint.</c:v>
                </c:pt>
                <c:pt idx="16">
                  <c:v>Teachers have to do a lot of extra work to create very precise lesson plans.</c:v>
                </c:pt>
              </c:strCache>
            </c:strRef>
          </c:cat>
          <c:val>
            <c:numRef>
              <c:f>'q14'!$B$134:$B$150</c:f>
              <c:numCache>
                <c:formatCode>General</c:formatCode>
                <c:ptCount val="17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7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1</c:v>
                </c:pt>
                <c:pt idx="14">
                  <c:v>10</c:v>
                </c:pt>
                <c:pt idx="15">
                  <c:v>1</c:v>
                </c:pt>
                <c:pt idx="16">
                  <c:v>2</c:v>
                </c:pt>
              </c:numCache>
            </c:numRef>
          </c:val>
        </c:ser>
        <c:ser>
          <c:idx val="1"/>
          <c:order val="1"/>
          <c:tx>
            <c:strRef>
              <c:f>'q14'!$C$133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'q14'!$A$134:$A$150</c:f>
              <c:strCache>
                <c:ptCount val="17"/>
                <c:pt idx="0">
                  <c:v>It is not about technology, it is mainly about pedagogy</c:v>
                </c:pt>
                <c:pt idx="1">
                  <c:v>It helps me to cooperate more intensively with my students (e.g. the students can give me technical support, like video recording)</c:v>
                </c:pt>
                <c:pt idx="2">
                  <c:v>It changes my role from “the sage on the stage” to “guide on the side”</c:v>
                </c:pt>
                <c:pt idx="3">
                  <c:v>I can facilitate the parents to discuss the learning content with the students at home</c:v>
                </c:pt>
                <c:pt idx="4">
                  <c:v>Using technology (like video on a working process)could be very motivating in practice-oriented vocational subjects</c:v>
                </c:pt>
                <c:pt idx="5">
                  <c:v>It makes the teaching process more enjoyable not only for the students but for me as well</c:v>
                </c:pt>
                <c:pt idx="6">
                  <c:v>FC gives me a chance for professional development - to compose easy to understand, highly motivating learning packets is a challenge what I like</c:v>
                </c:pt>
                <c:pt idx="7">
                  <c:v>I will be able to reuse and improve the learning materials year on year</c:v>
                </c:pt>
                <c:pt idx="8">
                  <c:v>With FC I have a chance to involve, and make students responsible for their own learning process</c:v>
                </c:pt>
                <c:pt idx="9">
                  <c:v>FC may support a work-based approach in teaching vocational subjects</c:v>
                </c:pt>
                <c:pt idx="10">
                  <c:v>It helps to develop 21st century skills in the students</c:v>
                </c:pt>
                <c:pt idx="11">
                  <c:v>It needs a lot of work to gather and prepare the necessary learning content.</c:v>
                </c:pt>
                <c:pt idx="12">
                  <c:v>It takes much more class time than traditional teaching methods.</c:v>
                </c:pt>
                <c:pt idx="13">
                  <c:v>Not all of the students have tools for watching videos or reading online text.</c:v>
                </c:pt>
                <c:pt idx="14">
                  <c:v>It makes it difficult to ensure accountability.</c:v>
                </c:pt>
                <c:pt idx="15">
                  <c:v>The teachers have to be trained to use FC both from a pedagogy and technology viewpoint.</c:v>
                </c:pt>
                <c:pt idx="16">
                  <c:v>Teachers have to do a lot of extra work to create very precise lesson plans.</c:v>
                </c:pt>
              </c:strCache>
            </c:strRef>
          </c:cat>
          <c:val>
            <c:numRef>
              <c:f>'q14'!$C$134:$C$150</c:f>
              <c:numCache>
                <c:formatCode>General</c:formatCode>
                <c:ptCount val="17"/>
                <c:pt idx="0">
                  <c:v>6</c:v>
                </c:pt>
                <c:pt idx="1">
                  <c:v>3</c:v>
                </c:pt>
                <c:pt idx="2">
                  <c:v>5</c:v>
                </c:pt>
                <c:pt idx="3">
                  <c:v>28</c:v>
                </c:pt>
                <c:pt idx="4">
                  <c:v>1</c:v>
                </c:pt>
                <c:pt idx="5">
                  <c:v>4</c:v>
                </c:pt>
                <c:pt idx="6">
                  <c:v>4</c:v>
                </c:pt>
                <c:pt idx="7">
                  <c:v>6</c:v>
                </c:pt>
                <c:pt idx="8">
                  <c:v>7</c:v>
                </c:pt>
                <c:pt idx="9">
                  <c:v>8</c:v>
                </c:pt>
                <c:pt idx="10">
                  <c:v>5</c:v>
                </c:pt>
                <c:pt idx="11">
                  <c:v>3</c:v>
                </c:pt>
                <c:pt idx="12">
                  <c:v>16</c:v>
                </c:pt>
                <c:pt idx="13">
                  <c:v>12</c:v>
                </c:pt>
                <c:pt idx="14">
                  <c:v>20</c:v>
                </c:pt>
                <c:pt idx="15">
                  <c:v>4</c:v>
                </c:pt>
                <c:pt idx="16">
                  <c:v>9</c:v>
                </c:pt>
              </c:numCache>
            </c:numRef>
          </c:val>
        </c:ser>
        <c:ser>
          <c:idx val="2"/>
          <c:order val="2"/>
          <c:tx>
            <c:strRef>
              <c:f>'q14'!$D$133</c:f>
              <c:strCache>
                <c:ptCount val="1"/>
                <c:pt idx="0">
                  <c:v>neither agree, neither disagree</c:v>
                </c:pt>
              </c:strCache>
            </c:strRef>
          </c:tx>
          <c:spPr>
            <a:solidFill>
              <a:srgbClr val="FFFF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'q14'!$A$134:$A$150</c:f>
              <c:strCache>
                <c:ptCount val="17"/>
                <c:pt idx="0">
                  <c:v>It is not about technology, it is mainly about pedagogy</c:v>
                </c:pt>
                <c:pt idx="1">
                  <c:v>It helps me to cooperate more intensively with my students (e.g. the students can give me technical support, like video recording)</c:v>
                </c:pt>
                <c:pt idx="2">
                  <c:v>It changes my role from “the sage on the stage” to “guide on the side”</c:v>
                </c:pt>
                <c:pt idx="3">
                  <c:v>I can facilitate the parents to discuss the learning content with the students at home</c:v>
                </c:pt>
                <c:pt idx="4">
                  <c:v>Using technology (like video on a working process)could be very motivating in practice-oriented vocational subjects</c:v>
                </c:pt>
                <c:pt idx="5">
                  <c:v>It makes the teaching process more enjoyable not only for the students but for me as well</c:v>
                </c:pt>
                <c:pt idx="6">
                  <c:v>FC gives me a chance for professional development - to compose easy to understand, highly motivating learning packets is a challenge what I like</c:v>
                </c:pt>
                <c:pt idx="7">
                  <c:v>I will be able to reuse and improve the learning materials year on year</c:v>
                </c:pt>
                <c:pt idx="8">
                  <c:v>With FC I have a chance to involve, and make students responsible for their own learning process</c:v>
                </c:pt>
                <c:pt idx="9">
                  <c:v>FC may support a work-based approach in teaching vocational subjects</c:v>
                </c:pt>
                <c:pt idx="10">
                  <c:v>It helps to develop 21st century skills in the students</c:v>
                </c:pt>
                <c:pt idx="11">
                  <c:v>It needs a lot of work to gather and prepare the necessary learning content.</c:v>
                </c:pt>
                <c:pt idx="12">
                  <c:v>It takes much more class time than traditional teaching methods.</c:v>
                </c:pt>
                <c:pt idx="13">
                  <c:v>Not all of the students have tools for watching videos or reading online text.</c:v>
                </c:pt>
                <c:pt idx="14">
                  <c:v>It makes it difficult to ensure accountability.</c:v>
                </c:pt>
                <c:pt idx="15">
                  <c:v>The teachers have to be trained to use FC both from a pedagogy and technology viewpoint.</c:v>
                </c:pt>
                <c:pt idx="16">
                  <c:v>Teachers have to do a lot of extra work to create very precise lesson plans.</c:v>
                </c:pt>
              </c:strCache>
            </c:strRef>
          </c:cat>
          <c:val>
            <c:numRef>
              <c:f>'q14'!$D$134:$D$150</c:f>
              <c:numCache>
                <c:formatCode>General</c:formatCode>
                <c:ptCount val="17"/>
                <c:pt idx="0">
                  <c:v>34</c:v>
                </c:pt>
                <c:pt idx="1">
                  <c:v>35</c:v>
                </c:pt>
                <c:pt idx="2">
                  <c:v>27</c:v>
                </c:pt>
                <c:pt idx="3">
                  <c:v>48</c:v>
                </c:pt>
                <c:pt idx="4">
                  <c:v>31</c:v>
                </c:pt>
                <c:pt idx="5">
                  <c:v>30</c:v>
                </c:pt>
                <c:pt idx="6">
                  <c:v>41</c:v>
                </c:pt>
                <c:pt idx="7">
                  <c:v>33</c:v>
                </c:pt>
                <c:pt idx="8">
                  <c:v>37</c:v>
                </c:pt>
                <c:pt idx="9">
                  <c:v>35</c:v>
                </c:pt>
                <c:pt idx="10">
                  <c:v>22</c:v>
                </c:pt>
                <c:pt idx="11">
                  <c:v>20</c:v>
                </c:pt>
                <c:pt idx="12">
                  <c:v>37</c:v>
                </c:pt>
                <c:pt idx="13">
                  <c:v>23</c:v>
                </c:pt>
                <c:pt idx="14">
                  <c:v>44</c:v>
                </c:pt>
                <c:pt idx="15">
                  <c:v>21</c:v>
                </c:pt>
                <c:pt idx="16">
                  <c:v>25</c:v>
                </c:pt>
              </c:numCache>
            </c:numRef>
          </c:val>
        </c:ser>
        <c:ser>
          <c:idx val="3"/>
          <c:order val="3"/>
          <c:tx>
            <c:strRef>
              <c:f>'q14'!$E$133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92D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'q14'!$A$134:$A$150</c:f>
              <c:strCache>
                <c:ptCount val="17"/>
                <c:pt idx="0">
                  <c:v>It is not about technology, it is mainly about pedagogy</c:v>
                </c:pt>
                <c:pt idx="1">
                  <c:v>It helps me to cooperate more intensively with my students (e.g. the students can give me technical support, like video recording)</c:v>
                </c:pt>
                <c:pt idx="2">
                  <c:v>It changes my role from “the sage on the stage” to “guide on the side”</c:v>
                </c:pt>
                <c:pt idx="3">
                  <c:v>I can facilitate the parents to discuss the learning content with the students at home</c:v>
                </c:pt>
                <c:pt idx="4">
                  <c:v>Using technology (like video on a working process)could be very motivating in practice-oriented vocational subjects</c:v>
                </c:pt>
                <c:pt idx="5">
                  <c:v>It makes the teaching process more enjoyable not only for the students but for me as well</c:v>
                </c:pt>
                <c:pt idx="6">
                  <c:v>FC gives me a chance for professional development - to compose easy to understand, highly motivating learning packets is a challenge what I like</c:v>
                </c:pt>
                <c:pt idx="7">
                  <c:v>I will be able to reuse and improve the learning materials year on year</c:v>
                </c:pt>
                <c:pt idx="8">
                  <c:v>With FC I have a chance to involve, and make students responsible for their own learning process</c:v>
                </c:pt>
                <c:pt idx="9">
                  <c:v>FC may support a work-based approach in teaching vocational subjects</c:v>
                </c:pt>
                <c:pt idx="10">
                  <c:v>It helps to develop 21st century skills in the students</c:v>
                </c:pt>
                <c:pt idx="11">
                  <c:v>It needs a lot of work to gather and prepare the necessary learning content.</c:v>
                </c:pt>
                <c:pt idx="12">
                  <c:v>It takes much more class time than traditional teaching methods.</c:v>
                </c:pt>
                <c:pt idx="13">
                  <c:v>Not all of the students have tools for watching videos or reading online text.</c:v>
                </c:pt>
                <c:pt idx="14">
                  <c:v>It makes it difficult to ensure accountability.</c:v>
                </c:pt>
                <c:pt idx="15">
                  <c:v>The teachers have to be trained to use FC both from a pedagogy and technology viewpoint.</c:v>
                </c:pt>
                <c:pt idx="16">
                  <c:v>Teachers have to do a lot of extra work to create very precise lesson plans.</c:v>
                </c:pt>
              </c:strCache>
            </c:strRef>
          </c:cat>
          <c:val>
            <c:numRef>
              <c:f>'q14'!$E$134:$E$150</c:f>
              <c:numCache>
                <c:formatCode>General</c:formatCode>
                <c:ptCount val="17"/>
                <c:pt idx="0">
                  <c:v>58</c:v>
                </c:pt>
                <c:pt idx="1">
                  <c:v>59</c:v>
                </c:pt>
                <c:pt idx="2">
                  <c:v>43</c:v>
                </c:pt>
                <c:pt idx="3">
                  <c:v>27</c:v>
                </c:pt>
                <c:pt idx="4">
                  <c:v>51</c:v>
                </c:pt>
                <c:pt idx="5">
                  <c:v>57</c:v>
                </c:pt>
                <c:pt idx="6">
                  <c:v>48</c:v>
                </c:pt>
                <c:pt idx="7">
                  <c:v>54</c:v>
                </c:pt>
                <c:pt idx="8">
                  <c:v>48</c:v>
                </c:pt>
                <c:pt idx="9">
                  <c:v>54</c:v>
                </c:pt>
                <c:pt idx="10">
                  <c:v>50</c:v>
                </c:pt>
                <c:pt idx="11">
                  <c:v>40</c:v>
                </c:pt>
                <c:pt idx="12">
                  <c:v>42</c:v>
                </c:pt>
                <c:pt idx="13">
                  <c:v>47</c:v>
                </c:pt>
                <c:pt idx="14">
                  <c:v>35</c:v>
                </c:pt>
                <c:pt idx="15">
                  <c:v>54</c:v>
                </c:pt>
                <c:pt idx="16">
                  <c:v>39</c:v>
                </c:pt>
              </c:numCache>
            </c:numRef>
          </c:val>
        </c:ser>
        <c:ser>
          <c:idx val="4"/>
          <c:order val="4"/>
          <c:tx>
            <c:strRef>
              <c:f>'q14'!$F$133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'q14'!$A$134:$A$150</c:f>
              <c:strCache>
                <c:ptCount val="17"/>
                <c:pt idx="0">
                  <c:v>It is not about technology, it is mainly about pedagogy</c:v>
                </c:pt>
                <c:pt idx="1">
                  <c:v>It helps me to cooperate more intensively with my students (e.g. the students can give me technical support, like video recording)</c:v>
                </c:pt>
                <c:pt idx="2">
                  <c:v>It changes my role from “the sage on the stage” to “guide on the side”</c:v>
                </c:pt>
                <c:pt idx="3">
                  <c:v>I can facilitate the parents to discuss the learning content with the students at home</c:v>
                </c:pt>
                <c:pt idx="4">
                  <c:v>Using technology (like video on a working process)could be very motivating in practice-oriented vocational subjects</c:v>
                </c:pt>
                <c:pt idx="5">
                  <c:v>It makes the teaching process more enjoyable not only for the students but for me as well</c:v>
                </c:pt>
                <c:pt idx="6">
                  <c:v>FC gives me a chance for professional development - to compose easy to understand, highly motivating learning packets is a challenge what I like</c:v>
                </c:pt>
                <c:pt idx="7">
                  <c:v>I will be able to reuse and improve the learning materials year on year</c:v>
                </c:pt>
                <c:pt idx="8">
                  <c:v>With FC I have a chance to involve, and make students responsible for their own learning process</c:v>
                </c:pt>
                <c:pt idx="9">
                  <c:v>FC may support a work-based approach in teaching vocational subjects</c:v>
                </c:pt>
                <c:pt idx="10">
                  <c:v>It helps to develop 21st century skills in the students</c:v>
                </c:pt>
                <c:pt idx="11">
                  <c:v>It needs a lot of work to gather and prepare the necessary learning content.</c:v>
                </c:pt>
                <c:pt idx="12">
                  <c:v>It takes much more class time than traditional teaching methods.</c:v>
                </c:pt>
                <c:pt idx="13">
                  <c:v>Not all of the students have tools for watching videos or reading online text.</c:v>
                </c:pt>
                <c:pt idx="14">
                  <c:v>It makes it difficult to ensure accountability.</c:v>
                </c:pt>
                <c:pt idx="15">
                  <c:v>The teachers have to be trained to use FC both from a pedagogy and technology viewpoint.</c:v>
                </c:pt>
                <c:pt idx="16">
                  <c:v>Teachers have to do a lot of extra work to create very precise lesson plans.</c:v>
                </c:pt>
              </c:strCache>
            </c:strRef>
          </c:cat>
          <c:val>
            <c:numRef>
              <c:f>'q14'!$F$134:$F$150</c:f>
              <c:numCache>
                <c:formatCode>General</c:formatCode>
                <c:ptCount val="17"/>
                <c:pt idx="0">
                  <c:v>22</c:v>
                </c:pt>
                <c:pt idx="1">
                  <c:v>21</c:v>
                </c:pt>
                <c:pt idx="2">
                  <c:v>45</c:v>
                </c:pt>
                <c:pt idx="3">
                  <c:v>10</c:v>
                </c:pt>
                <c:pt idx="4">
                  <c:v>37</c:v>
                </c:pt>
                <c:pt idx="5">
                  <c:v>29</c:v>
                </c:pt>
                <c:pt idx="6">
                  <c:v>26</c:v>
                </c:pt>
                <c:pt idx="7">
                  <c:v>27</c:v>
                </c:pt>
                <c:pt idx="8">
                  <c:v>27</c:v>
                </c:pt>
                <c:pt idx="9">
                  <c:v>22</c:v>
                </c:pt>
                <c:pt idx="10">
                  <c:v>43</c:v>
                </c:pt>
                <c:pt idx="11">
                  <c:v>57</c:v>
                </c:pt>
                <c:pt idx="12">
                  <c:v>24</c:v>
                </c:pt>
                <c:pt idx="13">
                  <c:v>37</c:v>
                </c:pt>
                <c:pt idx="14">
                  <c:v>11</c:v>
                </c:pt>
                <c:pt idx="15">
                  <c:v>40</c:v>
                </c:pt>
                <c:pt idx="16">
                  <c:v>45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8246368"/>
        <c:axId val="258247152"/>
      </c:barChart>
      <c:catAx>
        <c:axId val="258246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258247152"/>
        <c:crosses val="autoZero"/>
        <c:auto val="1"/>
        <c:lblAlgn val="ctr"/>
        <c:lblOffset val="100"/>
        <c:noMultiLvlLbl val="0"/>
      </c:catAx>
      <c:valAx>
        <c:axId val="258247152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258246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'q15'!$B$132</c:f>
              <c:strCache>
                <c:ptCount val="1"/>
                <c:pt idx="0">
                  <c:v>not important at all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'q15'!$A$133:$A$139</c:f>
              <c:strCache>
                <c:ptCount val="7"/>
                <c:pt idx="0">
                  <c:v>Mediate new information</c:v>
                </c:pt>
                <c:pt idx="1">
                  <c:v>Demonstrate phenomena</c:v>
                </c:pt>
                <c:pt idx="2">
                  <c:v>Clarify new concepts</c:v>
                </c:pt>
                <c:pt idx="3">
                  <c:v>Attract student attention and to motivate them</c:v>
                </c:pt>
                <c:pt idx="4">
                  <c:v>Improve self-study abilities</c:v>
                </c:pt>
                <c:pt idx="5">
                  <c:v>Deeping knowledge and practice</c:v>
                </c:pt>
                <c:pt idx="6">
                  <c:v>Assessment of students’ performance</c:v>
                </c:pt>
              </c:strCache>
            </c:strRef>
          </c:cat>
          <c:val>
            <c:numRef>
              <c:f>'q15'!$B$133:$B$139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'q15'!$C$132</c:f>
              <c:strCache>
                <c:ptCount val="1"/>
                <c:pt idx="0">
                  <c:v>slightly important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'q15'!$A$133:$A$139</c:f>
              <c:strCache>
                <c:ptCount val="7"/>
                <c:pt idx="0">
                  <c:v>Mediate new information</c:v>
                </c:pt>
                <c:pt idx="1">
                  <c:v>Demonstrate phenomena</c:v>
                </c:pt>
                <c:pt idx="2">
                  <c:v>Clarify new concepts</c:v>
                </c:pt>
                <c:pt idx="3">
                  <c:v>Attract student attention and to motivate them</c:v>
                </c:pt>
                <c:pt idx="4">
                  <c:v>Improve self-study abilities</c:v>
                </c:pt>
                <c:pt idx="5">
                  <c:v>Deeping knowledge and practice</c:v>
                </c:pt>
                <c:pt idx="6">
                  <c:v>Assessment of students’ performance</c:v>
                </c:pt>
              </c:strCache>
            </c:strRef>
          </c:cat>
          <c:val>
            <c:numRef>
              <c:f>'q15'!$C$133:$C$139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</c:v>
                </c:pt>
              </c:numCache>
            </c:numRef>
          </c:val>
        </c:ser>
        <c:ser>
          <c:idx val="2"/>
          <c:order val="2"/>
          <c:tx>
            <c:strRef>
              <c:f>'q15'!$D$132</c:f>
              <c:strCache>
                <c:ptCount val="1"/>
                <c:pt idx="0">
                  <c:v>somewhat important</c:v>
                </c:pt>
              </c:strCache>
            </c:strRef>
          </c:tx>
          <c:spPr>
            <a:solidFill>
              <a:srgbClr val="FFFF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'q15'!$A$133:$A$139</c:f>
              <c:strCache>
                <c:ptCount val="7"/>
                <c:pt idx="0">
                  <c:v>Mediate new information</c:v>
                </c:pt>
                <c:pt idx="1">
                  <c:v>Demonstrate phenomena</c:v>
                </c:pt>
                <c:pt idx="2">
                  <c:v>Clarify new concepts</c:v>
                </c:pt>
                <c:pt idx="3">
                  <c:v>Attract student attention and to motivate them</c:v>
                </c:pt>
                <c:pt idx="4">
                  <c:v>Improve self-study abilities</c:v>
                </c:pt>
                <c:pt idx="5">
                  <c:v>Deeping knowledge and practice</c:v>
                </c:pt>
                <c:pt idx="6">
                  <c:v>Assessment of students’ performance</c:v>
                </c:pt>
              </c:strCache>
            </c:strRef>
          </c:cat>
          <c:val>
            <c:numRef>
              <c:f>'q15'!$D$133:$D$139</c:f>
              <c:numCache>
                <c:formatCode>General</c:formatCode>
                <c:ptCount val="7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7</c:v>
                </c:pt>
                <c:pt idx="4">
                  <c:v>8</c:v>
                </c:pt>
                <c:pt idx="5">
                  <c:v>16</c:v>
                </c:pt>
                <c:pt idx="6">
                  <c:v>27</c:v>
                </c:pt>
              </c:numCache>
            </c:numRef>
          </c:val>
        </c:ser>
        <c:ser>
          <c:idx val="3"/>
          <c:order val="3"/>
          <c:tx>
            <c:strRef>
              <c:f>'q15'!$E$132</c:f>
              <c:strCache>
                <c:ptCount val="1"/>
                <c:pt idx="0">
                  <c:v>moderately important</c:v>
                </c:pt>
              </c:strCache>
            </c:strRef>
          </c:tx>
          <c:spPr>
            <a:solidFill>
              <a:srgbClr val="92D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'q15'!$A$133:$A$139</c:f>
              <c:strCache>
                <c:ptCount val="7"/>
                <c:pt idx="0">
                  <c:v>Mediate new information</c:v>
                </c:pt>
                <c:pt idx="1">
                  <c:v>Demonstrate phenomena</c:v>
                </c:pt>
                <c:pt idx="2">
                  <c:v>Clarify new concepts</c:v>
                </c:pt>
                <c:pt idx="3">
                  <c:v>Attract student attention and to motivate them</c:v>
                </c:pt>
                <c:pt idx="4">
                  <c:v>Improve self-study abilities</c:v>
                </c:pt>
                <c:pt idx="5">
                  <c:v>Deeping knowledge and practice</c:v>
                </c:pt>
                <c:pt idx="6">
                  <c:v>Assessment of students’ performance</c:v>
                </c:pt>
              </c:strCache>
            </c:strRef>
          </c:cat>
          <c:val>
            <c:numRef>
              <c:f>'q15'!$E$133:$E$139</c:f>
              <c:numCache>
                <c:formatCode>General</c:formatCode>
                <c:ptCount val="7"/>
                <c:pt idx="0">
                  <c:v>36</c:v>
                </c:pt>
                <c:pt idx="1">
                  <c:v>47</c:v>
                </c:pt>
                <c:pt idx="2">
                  <c:v>54</c:v>
                </c:pt>
                <c:pt idx="3">
                  <c:v>20</c:v>
                </c:pt>
                <c:pt idx="4">
                  <c:v>21</c:v>
                </c:pt>
                <c:pt idx="5">
                  <c:v>31</c:v>
                </c:pt>
                <c:pt idx="6">
                  <c:v>34</c:v>
                </c:pt>
              </c:numCache>
            </c:numRef>
          </c:val>
        </c:ser>
        <c:ser>
          <c:idx val="4"/>
          <c:order val="4"/>
          <c:tx>
            <c:strRef>
              <c:f>'q15'!$F$132</c:f>
              <c:strCache>
                <c:ptCount val="1"/>
                <c:pt idx="0">
                  <c:v>highly important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'q15'!$A$133:$A$139</c:f>
              <c:strCache>
                <c:ptCount val="7"/>
                <c:pt idx="0">
                  <c:v>Mediate new information</c:v>
                </c:pt>
                <c:pt idx="1">
                  <c:v>Demonstrate phenomena</c:v>
                </c:pt>
                <c:pt idx="2">
                  <c:v>Clarify new concepts</c:v>
                </c:pt>
                <c:pt idx="3">
                  <c:v>Attract student attention and to motivate them</c:v>
                </c:pt>
                <c:pt idx="4">
                  <c:v>Improve self-study abilities</c:v>
                </c:pt>
                <c:pt idx="5">
                  <c:v>Deeping knowledge and practice</c:v>
                </c:pt>
                <c:pt idx="6">
                  <c:v>Assessment of students’ performance</c:v>
                </c:pt>
              </c:strCache>
            </c:strRef>
          </c:cat>
          <c:val>
            <c:numRef>
              <c:f>'q15'!$F$133:$F$139</c:f>
              <c:numCache>
                <c:formatCode>General</c:formatCode>
                <c:ptCount val="7"/>
                <c:pt idx="0">
                  <c:v>69</c:v>
                </c:pt>
                <c:pt idx="1">
                  <c:v>57</c:v>
                </c:pt>
                <c:pt idx="2">
                  <c:v>49</c:v>
                </c:pt>
                <c:pt idx="3">
                  <c:v>93</c:v>
                </c:pt>
                <c:pt idx="4">
                  <c:v>91</c:v>
                </c:pt>
                <c:pt idx="5">
                  <c:v>73</c:v>
                </c:pt>
                <c:pt idx="6">
                  <c:v>54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58245192"/>
        <c:axId val="331595368"/>
      </c:barChart>
      <c:catAx>
        <c:axId val="2582451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1595368"/>
        <c:crosses val="autoZero"/>
        <c:auto val="1"/>
        <c:lblAlgn val="ctr"/>
        <c:lblOffset val="100"/>
        <c:noMultiLvlLbl val="0"/>
      </c:catAx>
      <c:valAx>
        <c:axId val="331595368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258245192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'q16'!$B$132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B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'q16'!$A$133:$A$142</c:f>
              <c:strCache>
                <c:ptCount val="10"/>
                <c:pt idx="0">
                  <c:v>It helps to address the needs of 21st century students</c:v>
                </c:pt>
                <c:pt idx="1">
                  <c:v>I need training on the pedagogical background of FC</c:v>
                </c:pt>
                <c:pt idx="2">
                  <c:v>I need training on ICT tools</c:v>
                </c:pt>
                <c:pt idx="3">
                  <c:v>I believe that preparing for FC will contribute to my professional development</c:v>
                </c:pt>
                <c:pt idx="4">
                  <c:v>The leadership of the school appreciates efforts to introduce new methods</c:v>
                </c:pt>
                <c:pt idx="5">
                  <c:v>I am not convinced about FC’s pedagogical value</c:v>
                </c:pt>
                <c:pt idx="6">
                  <c:v>My students are not comfortable with change</c:v>
                </c:pt>
                <c:pt idx="7">
                  <c:v>I do not agree with technological pushes in the classroom</c:v>
                </c:pt>
                <c:pt idx="8">
                  <c:v>Parents are sceptical about methods unknown to them. </c:v>
                </c:pt>
                <c:pt idx="9">
                  <c:v>Not interested, I’m overloaded</c:v>
                </c:pt>
              </c:strCache>
            </c:strRef>
          </c:cat>
          <c:val>
            <c:numRef>
              <c:f>'q16'!$B$133:$B$142</c:f>
              <c:numCache>
                <c:formatCode>General</c:formatCode>
                <c:ptCount val="10"/>
                <c:pt idx="0">
                  <c:v>43</c:v>
                </c:pt>
                <c:pt idx="1">
                  <c:v>45</c:v>
                </c:pt>
                <c:pt idx="2">
                  <c:v>24</c:v>
                </c:pt>
                <c:pt idx="3">
                  <c:v>33</c:v>
                </c:pt>
                <c:pt idx="4">
                  <c:v>28</c:v>
                </c:pt>
                <c:pt idx="5">
                  <c:v>4</c:v>
                </c:pt>
                <c:pt idx="6">
                  <c:v>1</c:v>
                </c:pt>
                <c:pt idx="7">
                  <c:v>2</c:v>
                </c:pt>
                <c:pt idx="8">
                  <c:v>7</c:v>
                </c:pt>
                <c:pt idx="9">
                  <c:v>3</c:v>
                </c:pt>
              </c:numCache>
            </c:numRef>
          </c:val>
        </c:ser>
        <c:ser>
          <c:idx val="1"/>
          <c:order val="1"/>
          <c:tx>
            <c:strRef>
              <c:f>'q16'!$C$132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92D05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'q16'!$A$133:$A$142</c:f>
              <c:strCache>
                <c:ptCount val="10"/>
                <c:pt idx="0">
                  <c:v>It helps to address the needs of 21st century students</c:v>
                </c:pt>
                <c:pt idx="1">
                  <c:v>I need training on the pedagogical background of FC</c:v>
                </c:pt>
                <c:pt idx="2">
                  <c:v>I need training on ICT tools</c:v>
                </c:pt>
                <c:pt idx="3">
                  <c:v>I believe that preparing for FC will contribute to my professional development</c:v>
                </c:pt>
                <c:pt idx="4">
                  <c:v>The leadership of the school appreciates efforts to introduce new methods</c:v>
                </c:pt>
                <c:pt idx="5">
                  <c:v>I am not convinced about FC’s pedagogical value</c:v>
                </c:pt>
                <c:pt idx="6">
                  <c:v>My students are not comfortable with change</c:v>
                </c:pt>
                <c:pt idx="7">
                  <c:v>I do not agree with technological pushes in the classroom</c:v>
                </c:pt>
                <c:pt idx="8">
                  <c:v>Parents are sceptical about methods unknown to them. </c:v>
                </c:pt>
                <c:pt idx="9">
                  <c:v>Not interested, I’m overloaded</c:v>
                </c:pt>
              </c:strCache>
            </c:strRef>
          </c:cat>
          <c:val>
            <c:numRef>
              <c:f>'q16'!$C$133:$C$142</c:f>
              <c:numCache>
                <c:formatCode>General</c:formatCode>
                <c:ptCount val="10"/>
                <c:pt idx="0">
                  <c:v>52</c:v>
                </c:pt>
                <c:pt idx="1">
                  <c:v>43</c:v>
                </c:pt>
                <c:pt idx="2">
                  <c:v>37</c:v>
                </c:pt>
                <c:pt idx="3">
                  <c:v>50</c:v>
                </c:pt>
                <c:pt idx="4">
                  <c:v>47</c:v>
                </c:pt>
                <c:pt idx="5">
                  <c:v>13</c:v>
                </c:pt>
                <c:pt idx="6">
                  <c:v>19</c:v>
                </c:pt>
                <c:pt idx="7">
                  <c:v>13</c:v>
                </c:pt>
                <c:pt idx="8">
                  <c:v>19</c:v>
                </c:pt>
                <c:pt idx="9">
                  <c:v>10</c:v>
                </c:pt>
              </c:numCache>
            </c:numRef>
          </c:val>
        </c:ser>
        <c:ser>
          <c:idx val="2"/>
          <c:order val="2"/>
          <c:tx>
            <c:strRef>
              <c:f>'q16'!$D$132</c:f>
              <c:strCache>
                <c:ptCount val="1"/>
                <c:pt idx="0">
                  <c:v>neither agree, neither disagree</c:v>
                </c:pt>
              </c:strCache>
            </c:strRef>
          </c:tx>
          <c:spPr>
            <a:solidFill>
              <a:srgbClr val="FFFF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'q16'!$A$133:$A$142</c:f>
              <c:strCache>
                <c:ptCount val="10"/>
                <c:pt idx="0">
                  <c:v>It helps to address the needs of 21st century students</c:v>
                </c:pt>
                <c:pt idx="1">
                  <c:v>I need training on the pedagogical background of FC</c:v>
                </c:pt>
                <c:pt idx="2">
                  <c:v>I need training on ICT tools</c:v>
                </c:pt>
                <c:pt idx="3">
                  <c:v>I believe that preparing for FC will contribute to my professional development</c:v>
                </c:pt>
                <c:pt idx="4">
                  <c:v>The leadership of the school appreciates efforts to introduce new methods</c:v>
                </c:pt>
                <c:pt idx="5">
                  <c:v>I am not convinced about FC’s pedagogical value</c:v>
                </c:pt>
                <c:pt idx="6">
                  <c:v>My students are not comfortable with change</c:v>
                </c:pt>
                <c:pt idx="7">
                  <c:v>I do not agree with technological pushes in the classroom</c:v>
                </c:pt>
                <c:pt idx="8">
                  <c:v>Parents are sceptical about methods unknown to them. </c:v>
                </c:pt>
                <c:pt idx="9">
                  <c:v>Not interested, I’m overloaded</c:v>
                </c:pt>
              </c:strCache>
            </c:strRef>
          </c:cat>
          <c:val>
            <c:numRef>
              <c:f>'q16'!$D$133:$D$142</c:f>
              <c:numCache>
                <c:formatCode>General</c:formatCode>
                <c:ptCount val="10"/>
                <c:pt idx="0">
                  <c:v>20</c:v>
                </c:pt>
                <c:pt idx="1">
                  <c:v>20</c:v>
                </c:pt>
                <c:pt idx="2">
                  <c:v>37</c:v>
                </c:pt>
                <c:pt idx="3">
                  <c:v>28</c:v>
                </c:pt>
                <c:pt idx="4">
                  <c:v>33</c:v>
                </c:pt>
                <c:pt idx="5">
                  <c:v>48</c:v>
                </c:pt>
                <c:pt idx="6">
                  <c:v>55</c:v>
                </c:pt>
                <c:pt idx="7">
                  <c:v>37</c:v>
                </c:pt>
                <c:pt idx="8">
                  <c:v>56</c:v>
                </c:pt>
                <c:pt idx="9">
                  <c:v>37</c:v>
                </c:pt>
              </c:numCache>
            </c:numRef>
          </c:val>
        </c:ser>
        <c:ser>
          <c:idx val="3"/>
          <c:order val="3"/>
          <c:tx>
            <c:strRef>
              <c:f>'q16'!$E$132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'q16'!$A$133:$A$142</c:f>
              <c:strCache>
                <c:ptCount val="10"/>
                <c:pt idx="0">
                  <c:v>It helps to address the needs of 21st century students</c:v>
                </c:pt>
                <c:pt idx="1">
                  <c:v>I need training on the pedagogical background of FC</c:v>
                </c:pt>
                <c:pt idx="2">
                  <c:v>I need training on ICT tools</c:v>
                </c:pt>
                <c:pt idx="3">
                  <c:v>I believe that preparing for FC will contribute to my professional development</c:v>
                </c:pt>
                <c:pt idx="4">
                  <c:v>The leadership of the school appreciates efforts to introduce new methods</c:v>
                </c:pt>
                <c:pt idx="5">
                  <c:v>I am not convinced about FC’s pedagogical value</c:v>
                </c:pt>
                <c:pt idx="6">
                  <c:v>My students are not comfortable with change</c:v>
                </c:pt>
                <c:pt idx="7">
                  <c:v>I do not agree with technological pushes in the classroom</c:v>
                </c:pt>
                <c:pt idx="8">
                  <c:v>Parents are sceptical about methods unknown to them. </c:v>
                </c:pt>
                <c:pt idx="9">
                  <c:v>Not interested, I’m overloaded</c:v>
                </c:pt>
              </c:strCache>
            </c:strRef>
          </c:cat>
          <c:val>
            <c:numRef>
              <c:f>'q16'!$E$133:$E$142</c:f>
              <c:numCache>
                <c:formatCode>General</c:formatCode>
                <c:ptCount val="10"/>
                <c:pt idx="0">
                  <c:v>5</c:v>
                </c:pt>
                <c:pt idx="1">
                  <c:v>10</c:v>
                </c:pt>
                <c:pt idx="2">
                  <c:v>14</c:v>
                </c:pt>
                <c:pt idx="3">
                  <c:v>7</c:v>
                </c:pt>
                <c:pt idx="4">
                  <c:v>10</c:v>
                </c:pt>
                <c:pt idx="5">
                  <c:v>39</c:v>
                </c:pt>
                <c:pt idx="6">
                  <c:v>34</c:v>
                </c:pt>
                <c:pt idx="7">
                  <c:v>33</c:v>
                </c:pt>
                <c:pt idx="8">
                  <c:v>30</c:v>
                </c:pt>
                <c:pt idx="9">
                  <c:v>33</c:v>
                </c:pt>
              </c:numCache>
            </c:numRef>
          </c:val>
        </c:ser>
        <c:ser>
          <c:idx val="4"/>
          <c:order val="4"/>
          <c:tx>
            <c:strRef>
              <c:f>'q16'!$F$132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FF0000">
                <a:alpha val="85000"/>
              </a:srgb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hu-H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'q16'!$A$133:$A$142</c:f>
              <c:strCache>
                <c:ptCount val="10"/>
                <c:pt idx="0">
                  <c:v>It helps to address the needs of 21st century students</c:v>
                </c:pt>
                <c:pt idx="1">
                  <c:v>I need training on the pedagogical background of FC</c:v>
                </c:pt>
                <c:pt idx="2">
                  <c:v>I need training on ICT tools</c:v>
                </c:pt>
                <c:pt idx="3">
                  <c:v>I believe that preparing for FC will contribute to my professional development</c:v>
                </c:pt>
                <c:pt idx="4">
                  <c:v>The leadership of the school appreciates efforts to introduce new methods</c:v>
                </c:pt>
                <c:pt idx="5">
                  <c:v>I am not convinced about FC’s pedagogical value</c:v>
                </c:pt>
                <c:pt idx="6">
                  <c:v>My students are not comfortable with change</c:v>
                </c:pt>
                <c:pt idx="7">
                  <c:v>I do not agree with technological pushes in the classroom</c:v>
                </c:pt>
                <c:pt idx="8">
                  <c:v>Parents are sceptical about methods unknown to them. </c:v>
                </c:pt>
                <c:pt idx="9">
                  <c:v>Not interested, I’m overloaded</c:v>
                </c:pt>
              </c:strCache>
            </c:strRef>
          </c:cat>
          <c:val>
            <c:numRef>
              <c:f>'q16'!$F$133:$F$142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8</c:v>
                </c:pt>
                <c:pt idx="3">
                  <c:v>2</c:v>
                </c:pt>
                <c:pt idx="4">
                  <c:v>2</c:v>
                </c:pt>
                <c:pt idx="5">
                  <c:v>16</c:v>
                </c:pt>
                <c:pt idx="6">
                  <c:v>11</c:v>
                </c:pt>
                <c:pt idx="7">
                  <c:v>35</c:v>
                </c:pt>
                <c:pt idx="8">
                  <c:v>8</c:v>
                </c:pt>
                <c:pt idx="9">
                  <c:v>37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1589096"/>
        <c:axId val="331589880"/>
      </c:barChart>
      <c:catAx>
        <c:axId val="3315890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hu-HU"/>
          </a:p>
        </c:txPr>
        <c:crossAx val="331589880"/>
        <c:crosses val="autoZero"/>
        <c:auto val="1"/>
        <c:lblAlgn val="ctr"/>
        <c:lblOffset val="100"/>
        <c:noMultiLvlLbl val="0"/>
      </c:catAx>
      <c:valAx>
        <c:axId val="331589880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331589096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vert="horz"/>
        <a:lstStyle/>
        <a:p>
          <a:pPr>
            <a:defRPr/>
          </a:pPr>
          <a:endParaRPr lang="hu-H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b="1"/>
      </a:pPr>
      <a:endParaRPr lang="hu-H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6D166-3FF5-48F1-938F-13C98556824D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CE1DD-349D-4C08-90F0-06B1048EDA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6375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D246F-1019-4216-87F5-1B31F028BBF7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A1A75-10AF-4248-9EBD-0588B87D415B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4799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A1A75-10AF-4248-9EBD-0588B87D415B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8325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A1A75-10AF-4248-9EBD-0588B87D415B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0419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have no experience in the use of the tablet and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A1A75-10AF-4248-9EBD-0588B87D415B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6538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A1A75-10AF-4248-9EBD-0588B87D415B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0916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A1A75-10AF-4248-9EBD-0588B87D415B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5599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36095-6ED5-4035-8227-83CC52D9878A}" type="datetimeFigureOut">
              <a:rPr lang="hu-HU" smtClean="0"/>
              <a:pPr/>
              <a:t>2016.06.23.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B7220-5044-40D9-A203-9F67902F0FD1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068960"/>
            <a:ext cx="7772400" cy="1440160"/>
          </a:xfrm>
        </p:spPr>
        <p:txBody>
          <a:bodyPr>
            <a:normAutofit fontScale="90000"/>
          </a:bodyPr>
          <a:lstStyle/>
          <a:p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„Flip IT” MEETING </a:t>
            </a:r>
            <a:b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22-24 </a:t>
            </a:r>
            <a:r>
              <a:rPr lang="hu-HU" sz="4000" b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</a:t>
            </a:r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2016, Madrid </a:t>
            </a:r>
            <a:b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Survey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„</a:t>
            </a:r>
            <a:r>
              <a:rPr lang="hu-H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Flipped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hu-H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lassroom</a:t>
            </a: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hu-HU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Kép 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869160"/>
            <a:ext cx="792088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WHY IS IT IMPORTANT TO APPLY THE FC AND OTHER INNOVATIVE METHODS?</a:t>
            </a:r>
            <a:r>
              <a:rPr lang="hu-HU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u-HU" sz="4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hu-H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2627784" y="1628800"/>
          <a:ext cx="599884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Jobbra nyíl 5"/>
          <p:cNvSpPr/>
          <p:nvPr/>
        </p:nvSpPr>
        <p:spPr>
          <a:xfrm>
            <a:off x="611560" y="3356992"/>
            <a:ext cx="2664296" cy="1224136"/>
          </a:xfrm>
          <a:prstGeom prst="rightArrow">
            <a:avLst>
              <a:gd name="adj1" fmla="val 50000"/>
              <a:gd name="adj2" fmla="val 44969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The </a:t>
            </a:r>
            <a:r>
              <a:rPr lang="hu-HU" b="1" dirty="0" err="1" smtClean="0"/>
              <a:t>two</a:t>
            </a:r>
            <a:r>
              <a:rPr lang="hu-HU" b="1" dirty="0" smtClean="0"/>
              <a:t> most </a:t>
            </a:r>
            <a:r>
              <a:rPr lang="hu-HU" b="1" dirty="0" err="1" smtClean="0"/>
              <a:t>important</a:t>
            </a:r>
            <a:r>
              <a:rPr lang="hu-HU" b="1" dirty="0" smtClean="0"/>
              <a:t>  </a:t>
            </a:r>
            <a:r>
              <a:rPr lang="en-US" b="1" dirty="0" smtClean="0"/>
              <a:t>aspects</a:t>
            </a:r>
            <a:r>
              <a:rPr lang="hu-HU" b="1" dirty="0" smtClean="0"/>
              <a:t> 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PARTICIPANTS</a:t>
            </a:r>
            <a:r>
              <a:rPr lang="hu-HU" sz="2800" b="1" dirty="0" smtClean="0">
                <a:solidFill>
                  <a:schemeClr val="accent1">
                    <a:lumMod val="50000"/>
                  </a:schemeClr>
                </a:solidFill>
              </a:rPr>
              <a:t>’ OPINION: </a:t>
            </a:r>
            <a:br>
              <a:rPr lang="hu-HU" sz="2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THE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ADVANTAGE</a:t>
            </a:r>
            <a:r>
              <a:rPr lang="hu-HU" sz="2800" b="1" dirty="0" smtClean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OF </a:t>
            </a:r>
            <a:r>
              <a:rPr lang="hu-HU" sz="2800" b="1" dirty="0" smtClean="0">
                <a:solidFill>
                  <a:schemeClr val="accent1">
                    <a:lumMod val="50000"/>
                  </a:schemeClr>
                </a:solidFill>
              </a:rPr>
              <a:t>THE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FC</a:t>
            </a:r>
            <a:r>
              <a:rPr lang="hu-HU" sz="2800" b="1" dirty="0" smtClean="0">
                <a:solidFill>
                  <a:schemeClr val="accent1">
                    <a:lumMod val="50000"/>
                  </a:schemeClr>
                </a:solidFill>
              </a:rPr>
              <a:t> METHOD</a:t>
            </a:r>
            <a:endParaRPr lang="hu-HU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5770984" cy="4277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Balra nyíl 5"/>
          <p:cNvSpPr/>
          <p:nvPr/>
        </p:nvSpPr>
        <p:spPr>
          <a:xfrm>
            <a:off x="6012160" y="1700808"/>
            <a:ext cx="2736304" cy="1008112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The </a:t>
            </a:r>
            <a:r>
              <a:rPr lang="hu-HU" b="1" dirty="0" err="1" smtClean="0"/>
              <a:t>two</a:t>
            </a:r>
            <a:r>
              <a:rPr lang="hu-HU" b="1" dirty="0" smtClean="0"/>
              <a:t> most </a:t>
            </a:r>
            <a:r>
              <a:rPr lang="hu-HU" b="1" dirty="0" err="1" smtClean="0"/>
              <a:t>important</a:t>
            </a:r>
            <a:r>
              <a:rPr lang="hu-HU" b="1" dirty="0" smtClean="0"/>
              <a:t>  </a:t>
            </a:r>
            <a:r>
              <a:rPr lang="en-US" b="1" dirty="0" smtClean="0"/>
              <a:t>aspects</a:t>
            </a:r>
            <a:r>
              <a:rPr lang="hu-HU" b="1" dirty="0" smtClean="0"/>
              <a:t> </a:t>
            </a:r>
            <a:endParaRPr lang="hu-HU" b="1" dirty="0"/>
          </a:p>
        </p:txBody>
      </p:sp>
      <p:sp>
        <p:nvSpPr>
          <p:cNvPr id="11" name="Balra nyíl 10"/>
          <p:cNvSpPr/>
          <p:nvPr/>
        </p:nvSpPr>
        <p:spPr>
          <a:xfrm>
            <a:off x="5652120" y="2276872"/>
            <a:ext cx="3168352" cy="1440160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It is important to pay attention to the answer</a:t>
            </a:r>
            <a:r>
              <a:rPr lang="hu-HU" b="1" dirty="0" smtClean="0"/>
              <a:t>!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40960" cy="940966"/>
          </a:xfrm>
        </p:spPr>
        <p:txBody>
          <a:bodyPr>
            <a:normAutofit fontScale="90000"/>
          </a:bodyPr>
          <a:lstStyle/>
          <a:p>
            <a:r>
              <a:rPr lang="hu-HU" sz="3100" b="1" dirty="0" smtClean="0">
                <a:solidFill>
                  <a:schemeClr val="accent1">
                    <a:lumMod val="50000"/>
                  </a:schemeClr>
                </a:solidFill>
              </a:rPr>
              <a:t>WHAT DOES </a:t>
            </a:r>
            <a:r>
              <a:rPr lang="en-US" sz="3100" b="1" dirty="0" smtClean="0">
                <a:solidFill>
                  <a:schemeClr val="accent1">
                    <a:lumMod val="50000"/>
                  </a:schemeClr>
                </a:solidFill>
              </a:rPr>
              <a:t>THE </a:t>
            </a:r>
            <a:r>
              <a:rPr lang="hu-HU" sz="3100" b="1" dirty="0" smtClean="0">
                <a:solidFill>
                  <a:schemeClr val="accent1">
                    <a:lumMod val="50000"/>
                  </a:schemeClr>
                </a:solidFill>
              </a:rPr>
              <a:t>(FC)</a:t>
            </a:r>
            <a:r>
              <a:rPr lang="en-US" sz="3100" b="1" dirty="0" smtClean="0">
                <a:solidFill>
                  <a:schemeClr val="accent1">
                    <a:lumMod val="50000"/>
                  </a:schemeClr>
                </a:solidFill>
              </a:rPr>
              <a:t> TRAINING</a:t>
            </a:r>
            <a:r>
              <a:rPr lang="hu-HU" sz="31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u-HU" sz="3100" b="1" dirty="0" smtClean="0">
                <a:solidFill>
                  <a:schemeClr val="accent1">
                    <a:lumMod val="50000"/>
                  </a:schemeClr>
                </a:solidFill>
              </a:rPr>
              <a:t>CONTAIN?</a:t>
            </a:r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700" b="1" dirty="0" smtClean="0">
                <a:solidFill>
                  <a:schemeClr val="accent1">
                    <a:lumMod val="50000"/>
                  </a:schemeClr>
                </a:solidFill>
              </a:rPr>
              <a:t>WHICH AIMS AT DEVELOPING THE SKILLS OF THE </a:t>
            </a:r>
            <a:r>
              <a:rPr lang="hu-HU" sz="27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700" b="1" dirty="0" smtClean="0">
                <a:solidFill>
                  <a:schemeClr val="accent1">
                    <a:lumMod val="50000"/>
                  </a:schemeClr>
                </a:solidFill>
              </a:rPr>
              <a:t>FC COURSE?</a:t>
            </a:r>
            <a:endParaRPr lang="hu-HU" sz="27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1763688" y="1484784"/>
          <a:ext cx="669642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Jobbra nyíl 5"/>
          <p:cNvSpPr/>
          <p:nvPr/>
        </p:nvSpPr>
        <p:spPr>
          <a:xfrm>
            <a:off x="2123728" y="5661248"/>
            <a:ext cx="4320480" cy="1196752"/>
          </a:xfrm>
          <a:prstGeom prst="rightArrow">
            <a:avLst>
              <a:gd name="adj1" fmla="val 50000"/>
              <a:gd name="adj2" fmla="val 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 smtClean="0"/>
          </a:p>
          <a:p>
            <a:pPr algn="ctr"/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Topics are very important areas</a:t>
            </a:r>
            <a:endParaRPr lang="hu-H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hu-HU" b="1" dirty="0"/>
          </a:p>
        </p:txBody>
      </p:sp>
      <p:sp>
        <p:nvSpPr>
          <p:cNvPr id="8" name="Mosolygó arc 7"/>
          <p:cNvSpPr/>
          <p:nvPr/>
        </p:nvSpPr>
        <p:spPr>
          <a:xfrm>
            <a:off x="8388424" y="2348880"/>
            <a:ext cx="360040" cy="36004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Jobbra nyíl 8"/>
          <p:cNvSpPr/>
          <p:nvPr/>
        </p:nvSpPr>
        <p:spPr>
          <a:xfrm rot="18839669">
            <a:off x="-92200" y="3598008"/>
            <a:ext cx="2710132" cy="117002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err="1" smtClean="0"/>
              <a:t>Students</a:t>
            </a:r>
            <a:r>
              <a:rPr lang="hu-HU" dirty="0" smtClean="0"/>
              <a:t>’ </a:t>
            </a:r>
            <a:r>
              <a:rPr lang="hu-HU" dirty="0" err="1" smtClean="0"/>
              <a:t>assessment</a:t>
            </a:r>
            <a:r>
              <a:rPr lang="hu-HU" dirty="0" smtClean="0"/>
              <a:t> </a:t>
            </a:r>
            <a:r>
              <a:rPr lang="hu-HU" dirty="0" err="1" smtClean="0"/>
              <a:t>was</a:t>
            </a:r>
            <a:r>
              <a:rPr lang="hu-HU" dirty="0" smtClean="0"/>
              <a:t> </a:t>
            </a:r>
            <a:r>
              <a:rPr lang="hu-HU" dirty="0" err="1" smtClean="0"/>
              <a:t>chosen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least</a:t>
            </a:r>
            <a:endParaRPr lang="hu-HU" dirty="0"/>
          </a:p>
        </p:txBody>
      </p:sp>
      <p:sp>
        <p:nvSpPr>
          <p:cNvPr id="10" name="Jobbra nyíl 9"/>
          <p:cNvSpPr/>
          <p:nvPr/>
        </p:nvSpPr>
        <p:spPr>
          <a:xfrm>
            <a:off x="251520" y="1628800"/>
            <a:ext cx="2016224" cy="1656184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dirty="0" err="1" smtClean="0"/>
              <a:t>Chosen</a:t>
            </a:r>
            <a:r>
              <a:rPr lang="hu-HU" sz="1600" dirty="0" smtClean="0"/>
              <a:t> </a:t>
            </a:r>
            <a:r>
              <a:rPr lang="hu-HU" sz="1600" dirty="0" err="1" smtClean="0"/>
              <a:t>by</a:t>
            </a:r>
            <a:r>
              <a:rPr lang="hu-HU" sz="1600" dirty="0" smtClean="0"/>
              <a:t> most of t</a:t>
            </a:r>
            <a:r>
              <a:rPr lang="en-US" sz="1600" dirty="0" smtClean="0"/>
              <a:t>he respondent teachers</a:t>
            </a:r>
            <a:endParaRPr lang="hu-H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>THE IT SKILLS AND COMPETENCIES OF VET TEACHERS</a:t>
            </a:r>
            <a:endParaRPr lang="hu-HU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683568" y="1556792"/>
          <a:ext cx="7632848" cy="4061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>
                <a:solidFill>
                  <a:schemeClr val="accent1">
                    <a:lumMod val="50000"/>
                  </a:schemeClr>
                </a:solidFill>
              </a:rPr>
              <a:t>THE IT SKILLS AND COMPETENCIES OF VET TEACHERS</a:t>
            </a:r>
            <a:endParaRPr lang="hu-HU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sp>
        <p:nvSpPr>
          <p:cNvPr id="8" name="Jobbra nyíl 7"/>
          <p:cNvSpPr/>
          <p:nvPr/>
        </p:nvSpPr>
        <p:spPr>
          <a:xfrm>
            <a:off x="251520" y="2348880"/>
            <a:ext cx="2880320" cy="3024336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The majority of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en-US" b="1" dirty="0" smtClean="0"/>
              <a:t>teachers </a:t>
            </a:r>
            <a:r>
              <a:rPr lang="hu-HU" b="1" dirty="0" err="1" smtClean="0"/>
              <a:t>have</a:t>
            </a:r>
            <a:r>
              <a:rPr lang="en-US" b="1" dirty="0" smtClean="0"/>
              <a:t> no experience in </a:t>
            </a:r>
            <a:r>
              <a:rPr lang="hu-HU" b="1" dirty="0" err="1" smtClean="0"/>
              <a:t>using</a:t>
            </a:r>
            <a:r>
              <a:rPr lang="hu-HU" b="1" dirty="0" smtClean="0"/>
              <a:t> </a:t>
            </a:r>
            <a:r>
              <a:rPr lang="hu-HU" b="1" dirty="0" err="1" smtClean="0"/>
              <a:t>tablets</a:t>
            </a:r>
            <a:r>
              <a:rPr lang="hu-HU" b="1" dirty="0" smtClean="0"/>
              <a:t> and </a:t>
            </a:r>
            <a:r>
              <a:rPr lang="hu-HU" b="1" dirty="0" err="1" smtClean="0"/>
              <a:t>drawing</a:t>
            </a:r>
            <a:r>
              <a:rPr lang="hu-HU" b="1" dirty="0" smtClean="0"/>
              <a:t> </a:t>
            </a:r>
            <a:r>
              <a:rPr lang="hu-HU" b="1" dirty="0" err="1" smtClean="0"/>
              <a:t>tablets</a:t>
            </a:r>
            <a:r>
              <a:rPr lang="hu-HU" b="1" dirty="0" smtClean="0"/>
              <a:t>.</a:t>
            </a:r>
            <a:endParaRPr lang="hu-HU" b="1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3203848" y="1484784"/>
          <a:ext cx="568863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>
                <a:solidFill>
                  <a:schemeClr val="accent1">
                    <a:lumMod val="50000"/>
                  </a:schemeClr>
                </a:solidFill>
              </a:rPr>
              <a:t>THE IT SKILLS AND COMPETENCIES OF VET TEACHERS</a:t>
            </a:r>
            <a:endParaRPr lang="hu-HU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sp>
        <p:nvSpPr>
          <p:cNvPr id="3" name="Téglalap 2"/>
          <p:cNvSpPr/>
          <p:nvPr/>
        </p:nvSpPr>
        <p:spPr>
          <a:xfrm>
            <a:off x="337966" y="1628800"/>
            <a:ext cx="85545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you know how to 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create,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publish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following 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hu-H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76847888"/>
              </p:ext>
            </p:extLst>
          </p:nvPr>
        </p:nvGraphicFramePr>
        <p:xfrm>
          <a:off x="337966" y="2200732"/>
          <a:ext cx="5567534" cy="4324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Balra nyílbuborék 5"/>
          <p:cNvSpPr/>
          <p:nvPr/>
        </p:nvSpPr>
        <p:spPr>
          <a:xfrm>
            <a:off x="5975648" y="2420888"/>
            <a:ext cx="3168352" cy="3312369"/>
          </a:xfrm>
          <a:prstGeom prst="leftArrow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Most of the responding teachers do not </a:t>
            </a:r>
            <a:r>
              <a:rPr lang="en-US" dirty="0" smtClean="0"/>
              <a:t>have </a:t>
            </a:r>
            <a:r>
              <a:rPr lang="en-US" dirty="0"/>
              <a:t>enough experience in the creation and application of digital media </a:t>
            </a:r>
            <a:r>
              <a:rPr lang="en-US" dirty="0" smtClean="0"/>
              <a:t>tools</a:t>
            </a:r>
            <a:r>
              <a:rPr lang="hu-HU" dirty="0" smtClean="0"/>
              <a:t> </a:t>
            </a:r>
            <a:r>
              <a:rPr lang="hu-HU" dirty="0" err="1" smtClean="0"/>
              <a:t>yet</a:t>
            </a:r>
            <a:r>
              <a:rPr lang="hu-HU" dirty="0" smtClean="0"/>
              <a:t>, </a:t>
            </a:r>
            <a:r>
              <a:rPr lang="hu-HU" dirty="0" err="1" smtClean="0"/>
              <a:t>apart</a:t>
            </a:r>
            <a:r>
              <a:rPr lang="hu-HU" dirty="0" smtClean="0"/>
              <a:t>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presentations</a:t>
            </a:r>
            <a:r>
              <a:rPr lang="hu-HU" dirty="0" smtClean="0"/>
              <a:t> and </a:t>
            </a:r>
            <a:r>
              <a:rPr lang="hu-HU" dirty="0" err="1" smtClean="0"/>
              <a:t>digital</a:t>
            </a:r>
            <a:r>
              <a:rPr lang="hu-HU" dirty="0" smtClean="0"/>
              <a:t> </a:t>
            </a:r>
            <a:r>
              <a:rPr lang="hu-HU" dirty="0" err="1" smtClean="0"/>
              <a:t>pictures</a:t>
            </a:r>
            <a:r>
              <a:rPr lang="hu-HU" dirty="0" smtClean="0"/>
              <a:t>.</a:t>
            </a:r>
          </a:p>
          <a:p>
            <a:pPr algn="ctr"/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>STUDENTS’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POTENTIAL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AND SKILLS 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IN U</a:t>
            </a:r>
            <a:r>
              <a:rPr lang="hu-HU" sz="3200" b="1" dirty="0" smtClean="0">
                <a:solidFill>
                  <a:schemeClr val="accent1">
                    <a:lumMod val="50000"/>
                  </a:schemeClr>
                </a:solidFill>
              </a:rPr>
              <a:t>SING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IT TOOLS </a:t>
            </a:r>
            <a:endParaRPr lang="hu-HU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342415870"/>
              </p:ext>
            </p:extLst>
          </p:nvPr>
        </p:nvGraphicFramePr>
        <p:xfrm>
          <a:off x="611560" y="1628800"/>
          <a:ext cx="403244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églalap 8"/>
          <p:cNvSpPr/>
          <p:nvPr/>
        </p:nvSpPr>
        <p:spPr>
          <a:xfrm>
            <a:off x="593812" y="4509120"/>
            <a:ext cx="4067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kern="150" dirty="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t>Are the following tools available </a:t>
            </a:r>
            <a:r>
              <a:rPr lang="en-GB" kern="150" dirty="0" smtClean="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t>for</a:t>
            </a:r>
            <a:r>
              <a:rPr lang="hu-HU" kern="150" dirty="0" smtClean="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t> </a:t>
            </a:r>
            <a:r>
              <a:rPr lang="hu-HU" kern="150" dirty="0" err="1" smtClean="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t>the</a:t>
            </a:r>
            <a:r>
              <a:rPr lang="en-GB" kern="150" dirty="0" smtClean="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t> </a:t>
            </a:r>
            <a:r>
              <a:rPr lang="en-GB" kern="150" dirty="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t>students in the school after official lessons?</a:t>
            </a:r>
            <a:endParaRPr lang="hu-HU" kern="150" dirty="0">
              <a:solidFill>
                <a:srgbClr val="000000"/>
              </a:solidFill>
              <a:effectLst/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287858634"/>
              </p:ext>
            </p:extLst>
          </p:nvPr>
        </p:nvGraphicFramePr>
        <p:xfrm>
          <a:off x="4569547" y="3251491"/>
          <a:ext cx="4355891" cy="2709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églalap 10"/>
          <p:cNvSpPr/>
          <p:nvPr/>
        </p:nvSpPr>
        <p:spPr>
          <a:xfrm>
            <a:off x="4860032" y="2499579"/>
            <a:ext cx="40654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kern="150" dirty="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t>Do your students have the following </a:t>
            </a:r>
            <a:endParaRPr lang="hu-HU" kern="150" dirty="0" smtClean="0">
              <a:solidFill>
                <a:srgbClr val="000000"/>
              </a:solidFill>
              <a:ea typeface="Lucida Sans Unicode" panose="020B0602030504020204" pitchFamily="34" charset="0"/>
              <a:cs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en-GB" kern="150" dirty="0" smtClean="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t>tools </a:t>
            </a:r>
            <a:r>
              <a:rPr lang="en-GB" kern="150" dirty="0">
                <a:solidFill>
                  <a:srgbClr val="000000"/>
                </a:solidFill>
                <a:ea typeface="Lucida Sans Unicode" panose="020B0602030504020204" pitchFamily="34" charset="0"/>
                <a:cs typeface="Tahoma" panose="020B0604030504040204" pitchFamily="34" charset="0"/>
              </a:rPr>
              <a:t>at home? </a:t>
            </a:r>
            <a:endParaRPr lang="hu-HU" kern="150" dirty="0">
              <a:solidFill>
                <a:srgbClr val="000000"/>
              </a:solidFill>
              <a:effectLst/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13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smtClean="0"/>
              <a:t>WOULD </a:t>
            </a:r>
            <a:r>
              <a:rPr lang="hu-HU" sz="2800" b="1" dirty="0" smtClean="0"/>
              <a:t>LIKE</a:t>
            </a:r>
            <a:r>
              <a:rPr lang="en-US" sz="2800" b="1" dirty="0" smtClean="0"/>
              <a:t> TO PARTICIPATE IN FURTHER </a:t>
            </a:r>
            <a:r>
              <a:rPr lang="hu-HU" sz="2800" b="1" dirty="0" smtClean="0"/>
              <a:t>FC </a:t>
            </a:r>
            <a:r>
              <a:rPr lang="en-US" sz="2800" b="1" dirty="0" smtClean="0"/>
              <a:t>TRAINING COURSE </a:t>
            </a:r>
            <a:endParaRPr lang="hu-HU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1259632" y="1700808"/>
          <a:ext cx="6768752" cy="3823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endParaRPr lang="hu-HU" sz="2400" kern="0" dirty="0" smtClean="0">
              <a:solidFill>
                <a:srgbClr val="002E5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erlin Sans FB" pitchFamily="34" charset="0"/>
            </a:endParaRPr>
          </a:p>
          <a:p>
            <a:pPr algn="ctr">
              <a:buNone/>
              <a:defRPr/>
            </a:pP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  <a:defRPr/>
            </a:pPr>
            <a:endParaRPr lang="hu-H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 algn="ctr" fontAlgn="base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hu-HU" sz="400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 fontAlgn="base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  <a:r>
              <a:rPr lang="hu-HU" sz="4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!</a:t>
            </a:r>
          </a:p>
          <a:p>
            <a:pPr lvl="0" algn="ctr" fontAlgn="base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hu-HU" kern="0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 algn="ctr" fontAlgn="base">
              <a:spcBef>
                <a:spcPts val="0"/>
              </a:spcBef>
              <a:buNone/>
              <a:defRPr/>
            </a:pPr>
            <a:r>
              <a:rPr lang="hu-HU" kern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Ildikó Balassa</a:t>
            </a:r>
          </a:p>
          <a:p>
            <a:pPr lvl="0" algn="ctr" fontAlgn="base">
              <a:spcBef>
                <a:spcPts val="0"/>
              </a:spcBef>
              <a:buNone/>
              <a:defRPr/>
            </a:pPr>
            <a:r>
              <a:rPr lang="hu-HU" kern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Krisztina Juhász</a:t>
            </a:r>
          </a:p>
          <a:p>
            <a:pPr lvl="0" algn="ctr" fontAlgn="base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hu-HU" sz="2400" kern="0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0" algn="ctr" fontAlgn="base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hu-HU" sz="2400" kern="0" dirty="0" smtClean="0">
              <a:solidFill>
                <a:srgbClr val="002E58"/>
              </a:solidFill>
              <a:latin typeface="+mj-lt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hu-HU" sz="2400" dirty="0">
              <a:latin typeface="+mj-lt"/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340768"/>
            <a:ext cx="792088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RESULTS  OF THE SURVEY IN HUNGARY </a:t>
            </a:r>
            <a:b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u-H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main </a:t>
            </a:r>
            <a:r>
              <a:rPr lang="hu-H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objectives</a:t>
            </a:r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hu-H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survey</a:t>
            </a:r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buNone/>
            </a:pPr>
            <a:endParaRPr lang="hu-H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u-HU" sz="2800" dirty="0" err="1" smtClean="0"/>
              <a:t>Do</a:t>
            </a:r>
            <a:r>
              <a:rPr lang="hu-HU" sz="2800" dirty="0" smtClean="0"/>
              <a:t> VET </a:t>
            </a:r>
            <a:r>
              <a:rPr lang="hu-HU" sz="2800" dirty="0" err="1" smtClean="0"/>
              <a:t>teachers</a:t>
            </a:r>
            <a:r>
              <a:rPr lang="hu-HU" sz="2800" dirty="0" smtClean="0"/>
              <a:t> </a:t>
            </a:r>
            <a:r>
              <a:rPr lang="hu-HU" sz="2800" dirty="0" err="1" smtClean="0"/>
              <a:t>know</a:t>
            </a:r>
            <a:r>
              <a:rPr lang="hu-HU" sz="2800" dirty="0" smtClean="0"/>
              <a:t> and </a:t>
            </a:r>
            <a:r>
              <a:rPr lang="hu-HU" sz="2800" dirty="0" err="1" smtClean="0"/>
              <a:t>use</a:t>
            </a:r>
            <a:r>
              <a:rPr lang="hu-HU" sz="2800" dirty="0" smtClean="0"/>
              <a:t> </a:t>
            </a:r>
            <a:r>
              <a:rPr lang="hu-HU" sz="2800" dirty="0" err="1" smtClean="0"/>
              <a:t>innovative</a:t>
            </a:r>
            <a:r>
              <a:rPr lang="hu-HU" sz="2800" dirty="0" smtClean="0"/>
              <a:t> </a:t>
            </a:r>
            <a:r>
              <a:rPr lang="hu-HU" sz="2800" dirty="0" err="1" smtClean="0"/>
              <a:t>pedagogical</a:t>
            </a:r>
            <a:r>
              <a:rPr lang="hu-HU" sz="2800" dirty="0" smtClean="0"/>
              <a:t> </a:t>
            </a:r>
            <a:r>
              <a:rPr lang="hu-HU" sz="2800" dirty="0" err="1" smtClean="0"/>
              <a:t>methods</a:t>
            </a:r>
            <a:r>
              <a:rPr lang="hu-HU" sz="2800" dirty="0" smtClean="0"/>
              <a:t>?</a:t>
            </a:r>
          </a:p>
          <a:p>
            <a:r>
              <a:rPr lang="hu-HU" sz="2800" dirty="0" err="1" smtClean="0"/>
              <a:t>Are</a:t>
            </a:r>
            <a:r>
              <a:rPr lang="hu-HU" sz="2800" dirty="0" smtClean="0"/>
              <a:t> </a:t>
            </a:r>
            <a:r>
              <a:rPr lang="hu-HU" sz="2800" dirty="0" err="1" smtClean="0"/>
              <a:t>these</a:t>
            </a:r>
            <a:r>
              <a:rPr lang="hu-HU" sz="2800" dirty="0" smtClean="0"/>
              <a:t> </a:t>
            </a:r>
            <a:r>
              <a:rPr lang="hu-HU" sz="2800" dirty="0" err="1" smtClean="0"/>
              <a:t>teachers</a:t>
            </a:r>
            <a:r>
              <a:rPr lang="hu-HU" sz="2800" dirty="0" smtClean="0"/>
              <a:t> </a:t>
            </a:r>
            <a:r>
              <a:rPr lang="hu-HU" sz="2800" dirty="0" err="1" smtClean="0"/>
              <a:t>motivated</a:t>
            </a:r>
            <a:r>
              <a:rPr lang="hu-HU" sz="2800" dirty="0" smtClean="0"/>
              <a:t> </a:t>
            </a:r>
            <a:r>
              <a:rPr lang="hu-HU" sz="2800" dirty="0" err="1" smtClean="0"/>
              <a:t>enough</a:t>
            </a:r>
            <a:r>
              <a:rPr lang="hu-HU" sz="2800" dirty="0" smtClean="0"/>
              <a:t> </a:t>
            </a:r>
            <a:r>
              <a:rPr lang="hu-HU" sz="2800" dirty="0" err="1" smtClean="0"/>
              <a:t>to</a:t>
            </a:r>
            <a:r>
              <a:rPr lang="hu-HU" sz="2800" dirty="0" smtClean="0"/>
              <a:t> </a:t>
            </a:r>
            <a:r>
              <a:rPr lang="hu-HU" sz="2800" dirty="0" err="1" smtClean="0"/>
              <a:t>introduce</a:t>
            </a:r>
            <a:r>
              <a:rPr lang="hu-HU" sz="2800" dirty="0" smtClean="0"/>
              <a:t> </a:t>
            </a:r>
            <a:r>
              <a:rPr lang="hu-HU" sz="2800" dirty="0" err="1" smtClean="0"/>
              <a:t>new</a:t>
            </a:r>
            <a:r>
              <a:rPr lang="hu-HU" sz="2800" dirty="0" smtClean="0"/>
              <a:t> </a:t>
            </a:r>
            <a:r>
              <a:rPr lang="hu-HU" sz="2800" dirty="0" err="1" smtClean="0"/>
              <a:t>methods</a:t>
            </a:r>
            <a:r>
              <a:rPr lang="hu-HU" sz="2800" dirty="0" smtClean="0"/>
              <a:t>?</a:t>
            </a:r>
          </a:p>
          <a:p>
            <a:r>
              <a:rPr lang="hu-HU" sz="2800" dirty="0" err="1" smtClean="0"/>
              <a:t>Do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teachers</a:t>
            </a:r>
            <a:r>
              <a:rPr lang="hu-HU" sz="2800" dirty="0" smtClean="0"/>
              <a:t> </a:t>
            </a:r>
            <a:r>
              <a:rPr lang="hu-HU" sz="2800" dirty="0" err="1" smtClean="0"/>
              <a:t>possess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essential</a:t>
            </a:r>
            <a:r>
              <a:rPr lang="hu-HU" sz="2800" dirty="0" smtClean="0"/>
              <a:t> IT </a:t>
            </a:r>
            <a:r>
              <a:rPr lang="hu-HU" sz="2800" dirty="0" err="1" smtClean="0"/>
              <a:t>knowledge</a:t>
            </a:r>
            <a:r>
              <a:rPr lang="hu-HU" sz="2800" dirty="0" smtClean="0"/>
              <a:t>?</a:t>
            </a:r>
          </a:p>
          <a:p>
            <a:r>
              <a:rPr lang="hu-HU" sz="2800" dirty="0" smtClean="0"/>
              <a:t>Is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necessary</a:t>
            </a:r>
            <a:r>
              <a:rPr lang="hu-HU" sz="2800" dirty="0" smtClean="0"/>
              <a:t> IT </a:t>
            </a:r>
            <a:r>
              <a:rPr lang="hu-HU" sz="2800" dirty="0" err="1" smtClean="0"/>
              <a:t>infrastructure</a:t>
            </a:r>
            <a:r>
              <a:rPr lang="hu-HU" sz="2800" dirty="0" smtClean="0"/>
              <a:t> </a:t>
            </a:r>
            <a:r>
              <a:rPr lang="hu-HU" sz="2800" dirty="0" err="1" smtClean="0"/>
              <a:t>provided</a:t>
            </a:r>
            <a:r>
              <a:rPr lang="hu-HU" sz="2800" dirty="0" smtClean="0"/>
              <a:t> </a:t>
            </a:r>
            <a:r>
              <a:rPr lang="hu-HU" sz="2800" dirty="0" err="1" smtClean="0"/>
              <a:t>for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teachers</a:t>
            </a:r>
            <a:r>
              <a:rPr lang="hu-HU" sz="2800" dirty="0" smtClean="0"/>
              <a:t> and </a:t>
            </a:r>
            <a:r>
              <a:rPr lang="hu-HU" sz="2800" dirty="0" err="1" smtClean="0"/>
              <a:t>students</a:t>
            </a:r>
            <a:r>
              <a:rPr lang="hu-HU" sz="2800" dirty="0" smtClean="0"/>
              <a:t> </a:t>
            </a:r>
            <a:r>
              <a:rPr lang="hu-HU" sz="2800" dirty="0" err="1" smtClean="0"/>
              <a:t>in</a:t>
            </a:r>
            <a:r>
              <a:rPr lang="hu-HU" sz="2800" dirty="0" smtClean="0"/>
              <a:t> </a:t>
            </a:r>
            <a:r>
              <a:rPr lang="hu-HU" sz="2800" dirty="0" err="1" smtClean="0"/>
              <a:t>schools</a:t>
            </a:r>
            <a:r>
              <a:rPr lang="hu-HU" sz="2800" dirty="0" smtClean="0"/>
              <a:t>?</a:t>
            </a:r>
          </a:p>
          <a:p>
            <a:r>
              <a:rPr lang="hu-HU" sz="2800" dirty="0" smtClean="0"/>
              <a:t>Is </a:t>
            </a:r>
            <a:r>
              <a:rPr lang="hu-HU" sz="2800" dirty="0" err="1" smtClean="0"/>
              <a:t>there</a:t>
            </a:r>
            <a:r>
              <a:rPr lang="hu-HU" sz="2800" dirty="0" smtClean="0"/>
              <a:t> a </a:t>
            </a:r>
            <a:r>
              <a:rPr lang="hu-HU" sz="2800" dirty="0" err="1" smtClean="0"/>
              <a:t>demand</a:t>
            </a:r>
            <a:r>
              <a:rPr lang="hu-HU" sz="2800" dirty="0" smtClean="0"/>
              <a:t> </a:t>
            </a:r>
            <a:r>
              <a:rPr lang="hu-HU" sz="2800" dirty="0" err="1" smtClean="0"/>
              <a:t>for</a:t>
            </a:r>
            <a:r>
              <a:rPr lang="hu-HU" sz="2800" dirty="0" smtClean="0"/>
              <a:t> </a:t>
            </a:r>
            <a:r>
              <a:rPr lang="hu-HU" sz="2800" dirty="0" err="1" smtClean="0"/>
              <a:t>a</a:t>
            </a:r>
            <a:r>
              <a:rPr lang="hu-HU" sz="2800" dirty="0" smtClean="0"/>
              <a:t> </a:t>
            </a:r>
            <a:r>
              <a:rPr lang="hu-HU" sz="2800" dirty="0" err="1" smtClean="0"/>
              <a:t>training</a:t>
            </a:r>
            <a:r>
              <a:rPr lang="hu-HU" sz="2800" dirty="0" smtClean="0"/>
              <a:t> </a:t>
            </a:r>
            <a:r>
              <a:rPr lang="hu-HU" sz="2800" dirty="0" err="1" smtClean="0"/>
              <a:t>that</a:t>
            </a:r>
            <a:r>
              <a:rPr lang="hu-HU" sz="2800" dirty="0" smtClean="0"/>
              <a:t> </a:t>
            </a:r>
            <a:r>
              <a:rPr lang="hu-HU" sz="2800" dirty="0" err="1" smtClean="0"/>
              <a:t>prepares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usage</a:t>
            </a:r>
            <a:r>
              <a:rPr lang="hu-HU" sz="2800" dirty="0" smtClean="0"/>
              <a:t> of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Flipped</a:t>
            </a:r>
            <a:r>
              <a:rPr lang="hu-HU" sz="2800" dirty="0" smtClean="0"/>
              <a:t> </a:t>
            </a:r>
            <a:r>
              <a:rPr lang="hu-HU" sz="2800" dirty="0" err="1" smtClean="0"/>
              <a:t>Classroom</a:t>
            </a:r>
            <a:r>
              <a:rPr lang="hu-HU" sz="2800" dirty="0" smtClean="0"/>
              <a:t> </a:t>
            </a:r>
            <a:r>
              <a:rPr lang="hu-HU" sz="2800" dirty="0" err="1" smtClean="0"/>
              <a:t>from</a:t>
            </a:r>
            <a:r>
              <a:rPr lang="hu-HU" sz="2800" dirty="0" smtClean="0"/>
              <a:t> </a:t>
            </a:r>
            <a:r>
              <a:rPr lang="hu-HU" sz="2800" dirty="0" err="1" smtClean="0"/>
              <a:t>pedagogical</a:t>
            </a:r>
            <a:r>
              <a:rPr lang="hu-HU" sz="2800" dirty="0" smtClean="0"/>
              <a:t> and </a:t>
            </a:r>
            <a:r>
              <a:rPr lang="hu-HU" sz="2800" dirty="0" err="1" smtClean="0"/>
              <a:t>technological</a:t>
            </a:r>
            <a:r>
              <a:rPr lang="hu-HU" sz="2800" dirty="0" smtClean="0"/>
              <a:t> </a:t>
            </a:r>
            <a:r>
              <a:rPr lang="hu-HU" sz="2800" dirty="0" err="1" smtClean="0"/>
              <a:t>point</a:t>
            </a:r>
            <a:r>
              <a:rPr lang="hu-HU" sz="2800" dirty="0" smtClean="0"/>
              <a:t> of </a:t>
            </a:r>
            <a:r>
              <a:rPr lang="hu-HU" sz="2800" dirty="0" err="1" smtClean="0"/>
              <a:t>view</a:t>
            </a:r>
            <a:r>
              <a:rPr lang="hu-HU" sz="2800" dirty="0" smtClean="0"/>
              <a:t>?</a:t>
            </a:r>
          </a:p>
          <a:p>
            <a:endParaRPr lang="hu-H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hu-H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RESULTS  OF THE SURVEY IN HUNGARY</a:t>
            </a:r>
            <a:endParaRPr lang="hu-H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DRAFT STATISTICAL RESULT OF THE SURVEY</a:t>
            </a:r>
            <a:endParaRPr lang="hu-H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3923928" y="2276872"/>
          <a:ext cx="4572000" cy="326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302193"/>
              </p:ext>
            </p:extLst>
          </p:nvPr>
        </p:nvGraphicFramePr>
        <p:xfrm>
          <a:off x="323529" y="2636912"/>
          <a:ext cx="3600399" cy="1920240"/>
        </p:xfrm>
        <a:graphic>
          <a:graphicData uri="http://schemas.openxmlformats.org/drawingml/2006/table">
            <a:tbl>
              <a:tblPr/>
              <a:tblGrid>
                <a:gridCol w="1457304"/>
                <a:gridCol w="942788"/>
                <a:gridCol w="1200307"/>
              </a:tblGrid>
              <a:tr h="323850">
                <a:tc>
                  <a:txBody>
                    <a:bodyPr/>
                    <a:lstStyle/>
                    <a:p>
                      <a:endParaRPr lang="hu-HU" sz="1400" kern="150" dirty="0">
                        <a:solidFill>
                          <a:srgbClr val="000000"/>
                        </a:solidFill>
                        <a:latin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All answers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400" kern="150" dirty="0" err="1" smtClean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Breakdown</a:t>
                      </a:r>
                      <a:r>
                        <a:rPr lang="en-GB" sz="1400" kern="150" dirty="0" smtClean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 </a:t>
                      </a:r>
                      <a:r>
                        <a:rPr lang="en-GB" sz="14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by </a:t>
                      </a:r>
                      <a:r>
                        <a:rPr lang="en-GB" sz="1400" kern="150" dirty="0" err="1" smtClean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countr</a:t>
                      </a:r>
                      <a:r>
                        <a:rPr lang="hu-HU" sz="1400" kern="150" dirty="0" smtClean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y</a:t>
                      </a:r>
                      <a:endParaRPr lang="hu-HU" sz="14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Czech Republic</a:t>
                      </a:r>
                      <a:endParaRPr lang="hu-HU" sz="14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54</a:t>
                      </a:r>
                      <a:endParaRPr lang="hu-HU" sz="14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10,1%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kern="15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Lucida Sans Unicode"/>
                          <a:cs typeface="Tahoma"/>
                        </a:rPr>
                        <a:t>Hungary</a:t>
                      </a:r>
                      <a:endParaRPr lang="hu-HU" sz="1400" kern="15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b="1" kern="15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Lucida Sans Unicode"/>
                          <a:cs typeface="Tahoma"/>
                        </a:rPr>
                        <a:t>120</a:t>
                      </a:r>
                      <a:endParaRPr lang="hu-HU" sz="1400" kern="15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b="1" kern="15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/>
                          <a:ea typeface="Lucida Sans Unicode"/>
                          <a:cs typeface="Tahoma"/>
                        </a:rPr>
                        <a:t>22,3%</a:t>
                      </a:r>
                      <a:endParaRPr lang="hu-HU" sz="1400" kern="15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Spain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360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67,0%</a:t>
                      </a:r>
                      <a:endParaRPr lang="hu-HU" sz="14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Poland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1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0,2%</a:t>
                      </a:r>
                      <a:endParaRPr lang="hu-HU" sz="14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France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1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0,2%</a:t>
                      </a:r>
                      <a:endParaRPr lang="hu-HU" sz="14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United Kingdom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1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0,2%</a:t>
                      </a:r>
                      <a:endParaRPr lang="hu-HU" sz="14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Total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537</a:t>
                      </a:r>
                      <a:endParaRPr lang="hu-HU" sz="14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72085" algn="r">
                        <a:spcAft>
                          <a:spcPts val="0"/>
                        </a:spcAft>
                      </a:pPr>
                      <a:r>
                        <a:rPr lang="en-GB" sz="14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100%</a:t>
                      </a:r>
                      <a:endParaRPr lang="hu-HU" sz="14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RESULTS  OF THE SURVEY IN HUNGARY</a:t>
            </a:r>
            <a:endParaRPr lang="hu-H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412776"/>
            <a:ext cx="8363272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of </a:t>
            </a:r>
            <a:r>
              <a:rPr lang="hu-H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questionnaire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respondents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buNone/>
            </a:pPr>
            <a:endParaRPr lang="hu-HU" sz="2000" b="1" dirty="0" smtClean="0"/>
          </a:p>
          <a:p>
            <a:pPr>
              <a:buNone/>
            </a:pPr>
            <a:r>
              <a:rPr lang="hu-HU" sz="2400" b="1" dirty="0" err="1" smtClean="0"/>
              <a:t>Teaching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experinece</a:t>
            </a:r>
            <a:r>
              <a:rPr lang="hu-HU" sz="2400" b="1" dirty="0" smtClean="0"/>
              <a:t> (</a:t>
            </a:r>
            <a:r>
              <a:rPr lang="hu-HU" sz="2400" b="1" dirty="0" err="1" smtClean="0"/>
              <a:t>years</a:t>
            </a:r>
            <a:r>
              <a:rPr lang="hu-HU" sz="2400" b="1" dirty="0" smtClean="0"/>
              <a:t>)</a:t>
            </a:r>
          </a:p>
          <a:p>
            <a:pPr>
              <a:buNone/>
            </a:pPr>
            <a:endParaRPr lang="hu-HU" sz="2400" b="1" dirty="0" smtClean="0"/>
          </a:p>
          <a:p>
            <a:pPr>
              <a:buNone/>
            </a:pPr>
            <a:endParaRPr lang="hu-HU" sz="2400" b="1" dirty="0" smtClean="0"/>
          </a:p>
          <a:p>
            <a:pPr>
              <a:buNone/>
            </a:pPr>
            <a:endParaRPr lang="hu-HU" sz="2400" b="1" dirty="0" smtClean="0"/>
          </a:p>
          <a:p>
            <a:pPr>
              <a:buNone/>
            </a:pPr>
            <a:endParaRPr lang="hu-HU" sz="2400" b="1" dirty="0" smtClean="0"/>
          </a:p>
          <a:p>
            <a:pPr>
              <a:buNone/>
            </a:pPr>
            <a:endParaRPr lang="hu-HU" sz="2000" b="1" dirty="0" smtClean="0"/>
          </a:p>
          <a:p>
            <a:pPr>
              <a:buNone/>
            </a:pPr>
            <a:endParaRPr lang="hu-HU" sz="2000" b="1" dirty="0" smtClean="0"/>
          </a:p>
          <a:p>
            <a:pPr>
              <a:buNone/>
            </a:pPr>
            <a:endParaRPr lang="hu-HU" sz="2000" b="1" dirty="0" smtClean="0"/>
          </a:p>
          <a:p>
            <a:pPr>
              <a:buNone/>
            </a:pPr>
            <a:endParaRPr lang="hu-HU" sz="2000" b="1" dirty="0" smtClean="0"/>
          </a:p>
          <a:p>
            <a:pPr>
              <a:buNone/>
            </a:pPr>
            <a:r>
              <a:rPr lang="hu-HU" sz="2600" b="1" dirty="0" smtClean="0"/>
              <a:t>S</a:t>
            </a:r>
            <a:r>
              <a:rPr lang="en-GB" sz="2600" b="1" dirty="0" err="1" smtClean="0"/>
              <a:t>chool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typ</a:t>
            </a:r>
            <a:r>
              <a:rPr lang="hu-HU" sz="2600" b="1" dirty="0" smtClean="0"/>
              <a:t>es:</a:t>
            </a:r>
          </a:p>
          <a:p>
            <a:pPr>
              <a:buNone/>
            </a:pPr>
            <a:r>
              <a:rPr lang="hu-HU" sz="2600" b="1" dirty="0" smtClean="0"/>
              <a:t>97 % </a:t>
            </a:r>
            <a:r>
              <a:rPr lang="hu-HU" sz="2600" b="1" dirty="0"/>
              <a:t> </a:t>
            </a:r>
            <a:r>
              <a:rPr lang="hu-HU" sz="2600" b="1" dirty="0" err="1" smtClean="0"/>
              <a:t>from</a:t>
            </a:r>
            <a:r>
              <a:rPr lang="hu-HU" sz="2600" b="1" dirty="0" smtClean="0"/>
              <a:t> </a:t>
            </a:r>
            <a:r>
              <a:rPr lang="hu-H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ocational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secondary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schools</a:t>
            </a:r>
            <a:endParaRPr lang="hu-H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buNone/>
            </a:pPr>
            <a:r>
              <a:rPr lang="hu-HU" sz="2600" b="1" dirty="0"/>
              <a:t>s</a:t>
            </a:r>
            <a:r>
              <a:rPr lang="en-GB" sz="2600" b="1" dirty="0" err="1" smtClean="0"/>
              <a:t>ubject</a:t>
            </a:r>
            <a:r>
              <a:rPr lang="en-GB" sz="2600" b="1" dirty="0" smtClean="0"/>
              <a:t> </a:t>
            </a:r>
            <a:r>
              <a:rPr lang="en-GB" sz="2600" b="1" dirty="0" err="1" smtClean="0"/>
              <a:t>categor</a:t>
            </a:r>
            <a:r>
              <a:rPr lang="hu-HU" sz="2600" b="1" dirty="0" err="1" smtClean="0"/>
              <a:t>ies</a:t>
            </a:r>
            <a:endParaRPr lang="hu-HU" sz="2600" dirty="0"/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4355976" y="2564904"/>
          <a:ext cx="4392488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467545" y="2728912"/>
          <a:ext cx="3456383" cy="1400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RESULTS  OF THE SURVEY IN HUNGARY</a:t>
            </a:r>
            <a:endParaRPr lang="hu-H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52596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Conditions </a:t>
            </a:r>
            <a:r>
              <a:rPr lang="hu-HU" b="1" dirty="0" smtClean="0"/>
              <a:t>of</a:t>
            </a:r>
            <a:r>
              <a:rPr lang="en-GB" b="1" dirty="0" smtClean="0"/>
              <a:t> </a:t>
            </a:r>
            <a:r>
              <a:rPr lang="hu-HU" b="1" dirty="0"/>
              <a:t>i</a:t>
            </a:r>
            <a:r>
              <a:rPr lang="en-GB" b="1" dirty="0" err="1" smtClean="0"/>
              <a:t>nnovation</a:t>
            </a:r>
            <a:r>
              <a:rPr lang="en-GB" b="1" dirty="0" smtClean="0"/>
              <a:t> in </a:t>
            </a:r>
            <a:r>
              <a:rPr lang="hu-HU" b="1" dirty="0" smtClean="0"/>
              <a:t>t</a:t>
            </a:r>
            <a:r>
              <a:rPr lang="en-GB" b="1" dirty="0" err="1" smtClean="0"/>
              <a:t>eaching</a:t>
            </a:r>
            <a:r>
              <a:rPr lang="en-GB" b="1" dirty="0" smtClean="0"/>
              <a:t> </a:t>
            </a:r>
            <a:endParaRPr lang="hu-HU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hu-HU" dirty="0"/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539552" y="2204864"/>
          <a:ext cx="5400600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Balra nyíl 5"/>
          <p:cNvSpPr/>
          <p:nvPr/>
        </p:nvSpPr>
        <p:spPr>
          <a:xfrm rot="20708014">
            <a:off x="5608058" y="1997265"/>
            <a:ext cx="2454392" cy="1099389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hu-HU" dirty="0"/>
              <a:t>I</a:t>
            </a:r>
            <a:r>
              <a:rPr lang="en-US" dirty="0" smtClean="0"/>
              <a:t>t is </a:t>
            </a:r>
            <a:r>
              <a:rPr lang="hu-HU" dirty="0" err="1" smtClean="0"/>
              <a:t>partly</a:t>
            </a:r>
            <a:r>
              <a:rPr lang="hu-HU" dirty="0" smtClean="0"/>
              <a:t> </a:t>
            </a:r>
            <a:r>
              <a:rPr lang="en-US" b="1" dirty="0" smtClean="0"/>
              <a:t>possible</a:t>
            </a:r>
            <a:r>
              <a:rPr lang="en-US" dirty="0" smtClean="0"/>
              <a:t> </a:t>
            </a:r>
            <a:r>
              <a:rPr lang="en-US" dirty="0" smtClean="0"/>
              <a:t>for teachers</a:t>
            </a:r>
            <a:r>
              <a:rPr lang="hu-HU" dirty="0" smtClean="0"/>
              <a:t> </a:t>
            </a:r>
            <a:r>
              <a:rPr lang="hu-HU" dirty="0" smtClean="0"/>
              <a:t>(</a:t>
            </a:r>
            <a:r>
              <a:rPr lang="hu-HU" dirty="0" smtClean="0"/>
              <a:t>62 %)</a:t>
            </a:r>
            <a:endParaRPr lang="hu-H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Balra nyíl 6"/>
          <p:cNvSpPr/>
          <p:nvPr/>
        </p:nvSpPr>
        <p:spPr>
          <a:xfrm>
            <a:off x="5652120" y="2924944"/>
            <a:ext cx="2808312" cy="1512168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encourages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of the teachers of the school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(53 %)</a:t>
            </a:r>
            <a:endParaRPr lang="hu-H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Balra nyíl 7"/>
          <p:cNvSpPr/>
          <p:nvPr/>
        </p:nvSpPr>
        <p:spPr>
          <a:xfrm>
            <a:off x="4644008" y="4365104"/>
            <a:ext cx="3888432" cy="1656184"/>
          </a:xfrm>
          <a:prstGeom prst="leftArrow">
            <a:avLst>
              <a:gd name="adj1" fmla="val 50000"/>
              <a:gd name="adj2" fmla="val 5588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highest value (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en-US" dirty="0" smtClean="0"/>
              <a:t>full and in part</a:t>
            </a:r>
            <a:r>
              <a:rPr lang="hu-HU" dirty="0" smtClean="0"/>
              <a:t>s</a:t>
            </a:r>
            <a:r>
              <a:rPr lang="en-US" dirty="0" smtClean="0"/>
              <a:t>) </a:t>
            </a:r>
            <a:r>
              <a:rPr lang="en-US" b="1" dirty="0" smtClean="0"/>
              <a:t>students</a:t>
            </a:r>
            <a:r>
              <a:rPr lang="en-US" dirty="0" smtClean="0"/>
              <a:t> </a:t>
            </a:r>
            <a:r>
              <a:rPr lang="en-US" b="1" dirty="0" smtClean="0"/>
              <a:t>require new methods</a:t>
            </a:r>
            <a:endParaRPr lang="hu-H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RESULTS  OF THE SURVEY IN HUNGARY</a:t>
            </a:r>
            <a:endParaRPr lang="hu-H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Tartalom helye 4"/>
          <p:cNvGraphicFramePr>
            <a:graphicFrameLocks noGrp="1"/>
          </p:cNvGraphicFramePr>
          <p:nvPr>
            <p:ph idx="1"/>
          </p:nvPr>
        </p:nvGraphicFramePr>
        <p:xfrm>
          <a:off x="2555776" y="3284984"/>
          <a:ext cx="453618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691008"/>
              </p:ext>
            </p:extLst>
          </p:nvPr>
        </p:nvGraphicFramePr>
        <p:xfrm>
          <a:off x="755575" y="2165607"/>
          <a:ext cx="7488832" cy="883724"/>
        </p:xfrm>
        <a:graphic>
          <a:graphicData uri="http://schemas.openxmlformats.org/drawingml/2006/table">
            <a:tbl>
              <a:tblPr/>
              <a:tblGrid>
                <a:gridCol w="5463191"/>
                <a:gridCol w="1069833"/>
                <a:gridCol w="955808"/>
              </a:tblGrid>
              <a:tr h="396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600" kern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A </a:t>
                      </a:r>
                      <a:r>
                        <a:rPr lang="hu-HU" sz="1600" kern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like-minded</a:t>
                      </a: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group</a:t>
                      </a: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will</a:t>
                      </a:r>
                      <a:r>
                        <a:rPr lang="hu-HU" sz="1600" kern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provide</a:t>
                      </a: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mutual</a:t>
                      </a: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support</a:t>
                      </a:r>
                      <a:endParaRPr lang="hu-HU" sz="16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spcAft>
                          <a:spcPts val="0"/>
                        </a:spcAft>
                      </a:pPr>
                      <a:r>
                        <a:rPr lang="en-GB" sz="1600" kern="15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87</a:t>
                      </a:r>
                      <a:endParaRPr lang="hu-HU" sz="1600" kern="15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spcAft>
                          <a:spcPts val="0"/>
                        </a:spcAft>
                      </a:pPr>
                      <a:r>
                        <a:rPr lang="en-GB" sz="1600" b="1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72,5%</a:t>
                      </a:r>
                      <a:endParaRPr lang="hu-HU" sz="1600" b="1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hu-HU" sz="1600" kern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You</a:t>
                      </a:r>
                      <a:r>
                        <a:rPr lang="hu-HU" sz="1600" kern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are</a:t>
                      </a: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left</a:t>
                      </a: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to</a:t>
                      </a: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do</a:t>
                      </a: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it</a:t>
                      </a:r>
                      <a:r>
                        <a:rPr lang="hu-HU" sz="1600" kern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on</a:t>
                      </a:r>
                      <a:r>
                        <a:rPr lang="hu-HU" sz="1600" kern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your</a:t>
                      </a: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hu-HU" sz="1600" kern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own</a:t>
                      </a:r>
                      <a:endParaRPr lang="hu-HU" sz="16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spcAft>
                          <a:spcPts val="0"/>
                        </a:spcAft>
                      </a:pPr>
                      <a:r>
                        <a:rPr lang="en-GB" sz="16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33</a:t>
                      </a:r>
                      <a:endParaRPr lang="hu-HU" sz="16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spcAft>
                          <a:spcPts val="0"/>
                        </a:spcAft>
                      </a:pPr>
                      <a:r>
                        <a:rPr lang="en-GB" sz="1600" kern="150" dirty="0">
                          <a:solidFill>
                            <a:srgbClr val="000000"/>
                          </a:solidFill>
                          <a:latin typeface="Calibri"/>
                          <a:ea typeface="Lucida Sans Unicode"/>
                          <a:cs typeface="Tahoma"/>
                        </a:rPr>
                        <a:t>27,5%</a:t>
                      </a:r>
                      <a:endParaRPr lang="hu-HU" sz="16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022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Total</a:t>
                      </a:r>
                      <a:endParaRPr lang="hu-HU" sz="16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spcAft>
                          <a:spcPts val="0"/>
                        </a:spcAft>
                      </a:pP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120</a:t>
                      </a:r>
                      <a:endParaRPr lang="hu-HU" sz="16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spcAft>
                          <a:spcPts val="0"/>
                        </a:spcAft>
                      </a:pPr>
                      <a:r>
                        <a:rPr lang="hu-HU" sz="1600" kern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100,0%</a:t>
                      </a:r>
                      <a:endParaRPr lang="hu-HU" sz="1600" kern="150" dirty="0">
                        <a:solidFill>
                          <a:srgbClr val="000000"/>
                        </a:solidFill>
                        <a:latin typeface="Times New Roman"/>
                        <a:ea typeface="Lucida Sans Unicode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Lucida Sans Unicode" pitchFamily="34" charset="0"/>
                <a:cs typeface="Times New Roman" pitchFamily="18" charset="0"/>
              </a:rPr>
              <a:t>If you do innovate, then</a:t>
            </a:r>
            <a:endParaRPr kumimoji="0" lang="hu-H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755576" y="1268761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colleagues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uses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innovative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techniques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hu-H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RESULTS  OF THE SURVEY IN HUNGARY</a:t>
            </a:r>
            <a:endParaRPr lang="hu-H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Usage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</a:t>
            </a:r>
            <a:r>
              <a:rPr lang="hu-H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nnovative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techniques </a:t>
            </a:r>
            <a:r>
              <a:rPr lang="hu-H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chool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s:</a:t>
            </a:r>
          </a:p>
          <a:p>
            <a:pPr>
              <a:buNone/>
            </a:pPr>
            <a:endParaRPr lang="hu-HU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MOST COMMONLY USED </a:t>
            </a:r>
            <a:r>
              <a:rPr lang="en-US" sz="2400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TECHNIQUES</a:t>
            </a:r>
            <a:r>
              <a:rPr lang="hu-HU" sz="2400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M</a:t>
            </a:r>
            <a:r>
              <a:rPr lang="en-US" sz="2400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ETHODS</a:t>
            </a:r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LISTED BY THE RESPONDENTS: </a:t>
            </a:r>
          </a:p>
          <a:p>
            <a:r>
              <a:rPr lang="hu-HU" sz="2400" dirty="0" err="1" smtClean="0">
                <a:solidFill>
                  <a:schemeClr val="accent2">
                    <a:lumMod val="50000"/>
                  </a:schemeClr>
                </a:solidFill>
              </a:rPr>
              <a:t>Interactive</a:t>
            </a:r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u-HU" sz="2400" dirty="0" err="1" smtClean="0">
                <a:solidFill>
                  <a:schemeClr val="accent2">
                    <a:lumMod val="50000"/>
                  </a:schemeClr>
                </a:solidFill>
              </a:rPr>
              <a:t>board</a:t>
            </a:r>
            <a:endParaRPr lang="hu-H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Internet, WEB-2.0 </a:t>
            </a:r>
            <a:r>
              <a:rPr lang="hu-HU" sz="2400" dirty="0" err="1" smtClean="0">
                <a:solidFill>
                  <a:schemeClr val="accent2">
                    <a:lumMod val="50000"/>
                  </a:schemeClr>
                </a:solidFill>
              </a:rPr>
              <a:t>tools</a:t>
            </a:r>
            <a:endParaRPr lang="hu-H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hu-HU" sz="2400" dirty="0" err="1" smtClean="0">
                <a:solidFill>
                  <a:schemeClr val="accent2">
                    <a:lumMod val="50000"/>
                  </a:schemeClr>
                </a:solidFill>
              </a:rPr>
              <a:t>Presentation</a:t>
            </a:r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u-HU" sz="2400" dirty="0" err="1" smtClean="0">
                <a:solidFill>
                  <a:schemeClr val="accent2">
                    <a:lumMod val="50000"/>
                  </a:schemeClr>
                </a:solidFill>
              </a:rPr>
              <a:t>tools</a:t>
            </a:r>
            <a:endParaRPr lang="hu-H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hu-HU" sz="2400" dirty="0" err="1" smtClean="0">
                <a:solidFill>
                  <a:schemeClr val="accent2">
                    <a:lumMod val="50000"/>
                  </a:schemeClr>
                </a:solidFill>
              </a:rPr>
              <a:t>Project-based</a:t>
            </a:r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u-HU" sz="2400" dirty="0" err="1" smtClean="0">
                <a:solidFill>
                  <a:schemeClr val="accent2">
                    <a:lumMod val="50000"/>
                  </a:schemeClr>
                </a:solidFill>
              </a:rPr>
              <a:t>learning</a:t>
            </a:r>
            <a:endParaRPr lang="hu-H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hu-HU" sz="2400" dirty="0" err="1" smtClean="0">
                <a:solidFill>
                  <a:schemeClr val="accent2">
                    <a:lumMod val="50000"/>
                  </a:schemeClr>
                </a:solidFill>
              </a:rPr>
              <a:t>Cooperative</a:t>
            </a:r>
            <a:r>
              <a:rPr lang="hu-HU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hu-HU" sz="2400" dirty="0" err="1" smtClean="0">
                <a:solidFill>
                  <a:schemeClr val="accent2">
                    <a:lumMod val="50000"/>
                  </a:schemeClr>
                </a:solidFill>
              </a:rPr>
              <a:t>learning</a:t>
            </a:r>
            <a:endParaRPr lang="hu-H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hu-H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hu-H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hu-HU" sz="2400" dirty="0" smtClean="0"/>
          </a:p>
          <a:p>
            <a:endParaRPr lang="hu-HU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hu-HU" sz="24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994122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hu-H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 DIFFERENT PEDAGOGICAL METHODS IN THE CLASSROOM</a:t>
            </a:r>
            <a:r>
              <a:rPr lang="hu-HU" sz="3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hu-H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u-HU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85740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endParaRPr lang="hu-H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467544" y="1412776"/>
          <a:ext cx="5953125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Balra nyíl 5"/>
          <p:cNvSpPr/>
          <p:nvPr/>
        </p:nvSpPr>
        <p:spPr>
          <a:xfrm>
            <a:off x="6300192" y="2420888"/>
            <a:ext cx="2304256" cy="1584176"/>
          </a:xfrm>
          <a:prstGeom prst="lef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The three most commonly used method</a:t>
            </a:r>
            <a:r>
              <a:rPr lang="hu-HU" b="1" dirty="0" smtClean="0">
                <a:solidFill>
                  <a:schemeClr val="accent3">
                    <a:lumMod val="50000"/>
                  </a:schemeClr>
                </a:solidFill>
              </a:rPr>
              <a:t>s</a:t>
            </a:r>
            <a:endParaRPr lang="hu-H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Balra nyíl 9"/>
          <p:cNvSpPr/>
          <p:nvPr/>
        </p:nvSpPr>
        <p:spPr>
          <a:xfrm rot="2007147">
            <a:off x="5798776" y="4228850"/>
            <a:ext cx="2217073" cy="1198358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FC </a:t>
            </a:r>
            <a:r>
              <a:rPr lang="hu-HU" dirty="0" err="1" smtClean="0"/>
              <a:t>method</a:t>
            </a:r>
            <a:r>
              <a:rPr lang="hu-HU" dirty="0" smtClean="0"/>
              <a:t> is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less-known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712968" cy="792088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OPINION</a:t>
            </a:r>
            <a:r>
              <a:rPr lang="hu-HU" sz="40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FC METHOD</a:t>
            </a:r>
            <a:r>
              <a:rPr lang="hu-HU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40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u-HU" sz="4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052736"/>
            <a:ext cx="8363272" cy="5217443"/>
          </a:xfrm>
        </p:spPr>
        <p:txBody>
          <a:bodyPr>
            <a:normAutofit/>
          </a:bodyPr>
          <a:lstStyle/>
          <a:p>
            <a:pPr>
              <a:buNone/>
            </a:pPr>
            <a:endParaRPr lang="hu-H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Kép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949280"/>
            <a:ext cx="648072" cy="576064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395536" y="1052736"/>
          <a:ext cx="640871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Mosolygó arc 7"/>
          <p:cNvSpPr/>
          <p:nvPr/>
        </p:nvSpPr>
        <p:spPr>
          <a:xfrm>
            <a:off x="6804248" y="2636912"/>
            <a:ext cx="216024" cy="21602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Mosolygó arc 10"/>
          <p:cNvSpPr/>
          <p:nvPr/>
        </p:nvSpPr>
        <p:spPr>
          <a:xfrm>
            <a:off x="6804248" y="1556792"/>
            <a:ext cx="216024" cy="194320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Mosolygó arc 12"/>
          <p:cNvSpPr/>
          <p:nvPr/>
        </p:nvSpPr>
        <p:spPr>
          <a:xfrm>
            <a:off x="6804248" y="2996952"/>
            <a:ext cx="216024" cy="21602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Mosolygó arc 13"/>
          <p:cNvSpPr/>
          <p:nvPr/>
        </p:nvSpPr>
        <p:spPr>
          <a:xfrm>
            <a:off x="6804248" y="4653136"/>
            <a:ext cx="216024" cy="21602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Mosolygó arc 14"/>
          <p:cNvSpPr/>
          <p:nvPr/>
        </p:nvSpPr>
        <p:spPr>
          <a:xfrm>
            <a:off x="6804248" y="5301208"/>
            <a:ext cx="216024" cy="21602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Balra nyíl 16"/>
          <p:cNvSpPr/>
          <p:nvPr/>
        </p:nvSpPr>
        <p:spPr>
          <a:xfrm>
            <a:off x="6948264" y="2492896"/>
            <a:ext cx="1872208" cy="2736304"/>
          </a:xfrm>
          <a:prstGeom prst="leftArrow">
            <a:avLst>
              <a:gd name="adj1" fmla="val 50000"/>
              <a:gd name="adj2" fmla="val 5996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The most important aspects of </a:t>
            </a:r>
            <a:r>
              <a:rPr lang="hu-HU" b="1" dirty="0" err="1" smtClean="0"/>
              <a:t>using</a:t>
            </a:r>
            <a:r>
              <a:rPr lang="hu-HU" b="1" dirty="0" smtClean="0"/>
              <a:t> </a:t>
            </a:r>
            <a:r>
              <a:rPr lang="en-US" b="1" dirty="0" smtClean="0"/>
              <a:t>FC</a:t>
            </a:r>
            <a:endParaRPr lang="hu-HU" b="1" dirty="0"/>
          </a:p>
        </p:txBody>
      </p:sp>
      <p:sp>
        <p:nvSpPr>
          <p:cNvPr id="18" name="Mosolygó arc 17"/>
          <p:cNvSpPr/>
          <p:nvPr/>
        </p:nvSpPr>
        <p:spPr>
          <a:xfrm>
            <a:off x="7452320" y="3356992"/>
            <a:ext cx="216024" cy="216024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577</Words>
  <Application>Microsoft Office PowerPoint</Application>
  <PresentationFormat>Diavetítés a képernyőre (4:3 oldalarány)</PresentationFormat>
  <Paragraphs>136</Paragraphs>
  <Slides>18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5" baseType="lpstr">
      <vt:lpstr>Arial</vt:lpstr>
      <vt:lpstr>Berlin Sans FB</vt:lpstr>
      <vt:lpstr>Calibri</vt:lpstr>
      <vt:lpstr>Lucida Sans Unicode</vt:lpstr>
      <vt:lpstr>Tahoma</vt:lpstr>
      <vt:lpstr>Times New Roman</vt:lpstr>
      <vt:lpstr>Office-téma</vt:lpstr>
      <vt:lpstr>„Flip IT” MEETING  22-24 June 2016, Madrid  Survey on „Flipped Classroom”</vt:lpstr>
      <vt:lpstr>  THE RESULTS  OF THE SURVEY IN HUNGARY   </vt:lpstr>
      <vt:lpstr>THE RESULTS  OF THE SURVEY IN HUNGARY</vt:lpstr>
      <vt:lpstr>THE RESULTS  OF THE SURVEY IN HUNGARY</vt:lpstr>
      <vt:lpstr>THE RESULTS  OF THE SURVEY IN HUNGARY</vt:lpstr>
      <vt:lpstr>THE RESULTS  OF THE SURVEY IN HUNGARY</vt:lpstr>
      <vt:lpstr>THE RESULTS  OF THE SURVEY IN HUNGARY</vt:lpstr>
      <vt:lpstr> USING DIFFERENT PEDAGOGICAL METHODS IN THE CLASSROOM: </vt:lpstr>
      <vt:lpstr> OPINIONS ON THE FC METHOD </vt:lpstr>
      <vt:lpstr>WHY IS IT IMPORTANT TO APPLY THE FC AND OTHER INNOVATIVE METHODS? </vt:lpstr>
      <vt:lpstr>PARTICIPANTS’ OPINION:   THE ADVANTAGES OF THE FC METHOD</vt:lpstr>
      <vt:lpstr>WHAT DOES THE (FC) TRAINING CONTAIN? WHICH AIMS AT DEVELOPING THE SKILLS OF THE  FC COURSE?</vt:lpstr>
      <vt:lpstr>THE IT SKILLS AND COMPETENCIES OF VET TEACHERS</vt:lpstr>
      <vt:lpstr>THE IT SKILLS AND COMPETENCIES OF VET TEACHERS</vt:lpstr>
      <vt:lpstr>THE IT SKILLS AND COMPETENCIES OF VET TEACHERS</vt:lpstr>
      <vt:lpstr>STUDENTS’ POTENTIAL AND SKILLS IN USING IT TOOLS </vt:lpstr>
      <vt:lpstr>WOULD LIKE TO PARTICIPATE IN FURTHER FC TRAINING COURSE 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banszki</dc:creator>
  <cp:lastModifiedBy>Juhasz Krisztina</cp:lastModifiedBy>
  <cp:revision>184</cp:revision>
  <cp:lastPrinted>2013-09-02T07:46:15Z</cp:lastPrinted>
  <dcterms:created xsi:type="dcterms:W3CDTF">2013-08-21T07:40:10Z</dcterms:created>
  <dcterms:modified xsi:type="dcterms:W3CDTF">2016-06-23T07:45:57Z</dcterms:modified>
</cp:coreProperties>
</file>