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7" r:id="rId2"/>
    <p:sldId id="258" r:id="rId3"/>
    <p:sldId id="260" r:id="rId4"/>
    <p:sldId id="289" r:id="rId5"/>
    <p:sldId id="290" r:id="rId6"/>
    <p:sldId id="291" r:id="rId7"/>
    <p:sldId id="288" r:id="rId8"/>
    <p:sldId id="292" r:id="rId9"/>
    <p:sldId id="295" r:id="rId10"/>
    <p:sldId id="294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9836"/>
    <a:srgbClr val="6666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1" autoAdjust="0"/>
    <p:restoredTop sz="94643" autoAdjust="0"/>
  </p:normalViewPr>
  <p:slideViewPr>
    <p:cSldViewPr>
      <p:cViewPr>
        <p:scale>
          <a:sx n="110" d="100"/>
          <a:sy n="110" d="100"/>
        </p:scale>
        <p:origin x="-160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91DCC1-AA07-4D0D-991E-FEC520CAA325}" type="datetimeFigureOut">
              <a:rPr lang="en-GB" smtClean="0"/>
              <a:pPr/>
              <a:t>21/06/2016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9AFD-FFF3-4EC1-BB91-FE7D752773A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9AFD-FFF3-4EC1-BB91-FE7D752773A0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1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rgbClr val="666666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32" name="Rectangle 31"/>
          <p:cNvSpPr/>
          <p:nvPr userDrawn="1"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rgbClr val="666666">
              <a:alpha val="46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 userDrawn="1"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rgbClr val="989836">
              <a:alpha val="36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4" name="Rectangle 33"/>
          <p:cNvSpPr/>
          <p:nvPr userDrawn="1"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rgbClr val="666666">
              <a:alpha val="70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 userDrawn="1"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rgbClr val="989836">
              <a:alpha val="71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6" name="Straight Connector 35"/>
          <p:cNvSpPr>
            <a:spLocks noChangeShapeType="1"/>
          </p:cNvSpPr>
          <p:nvPr userDrawn="1"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rgbClr val="989836">
                <a:alpha val="72941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7" name="Straight Connector 36"/>
          <p:cNvSpPr>
            <a:spLocks noChangeShapeType="1"/>
          </p:cNvSpPr>
          <p:nvPr userDrawn="1"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rgbClr val="989836">
                <a:alpha val="83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8" name="Straight Connector 37"/>
          <p:cNvSpPr>
            <a:spLocks noChangeShapeType="1"/>
          </p:cNvSpPr>
          <p:nvPr userDrawn="1"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rgbClr val="98983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9" name="Straight Connector 38"/>
          <p:cNvSpPr>
            <a:spLocks noChangeShapeType="1"/>
          </p:cNvSpPr>
          <p:nvPr userDrawn="1"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rgbClr val="989836">
                <a:alpha val="82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40" name="Straight Connector 39"/>
          <p:cNvSpPr>
            <a:spLocks noChangeShapeType="1"/>
          </p:cNvSpPr>
          <p:nvPr userDrawn="1"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41" name="Rectangle 40"/>
          <p:cNvSpPr/>
          <p:nvPr userDrawn="1"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rgbClr val="989836">
              <a:alpha val="51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2" name="Straight Connector 41"/>
          <p:cNvSpPr>
            <a:spLocks noChangeShapeType="1"/>
          </p:cNvSpPr>
          <p:nvPr userDrawn="1"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rgbClr val="98983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544213AF-26F6-41FA-8D85-E2C5388D6E58}" type="datetimeFigureOut">
              <a:rPr lang="en-US" smtClean="0"/>
              <a:pPr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small" baseline="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/>
          <a:lstStyle>
            <a:lvl1pPr>
              <a:defRPr>
                <a:solidFill>
                  <a:srgbClr val="666666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solidFill>
                  <a:srgbClr val="666666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>
                <a:solidFill>
                  <a:srgbClr val="666666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>
                <a:solidFill>
                  <a:srgbClr val="666666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>
                <a:solidFill>
                  <a:srgbClr val="666666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rgbClr val="666666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rgbClr val="666666">
              <a:alpha val="53725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rgbClr val="989836">
              <a:alpha val="36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rgbClr val="666666">
              <a:alpha val="70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rgbClr val="989836">
              <a:alpha val="71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rgbClr val="989836">
                <a:alpha val="72941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rgbClr val="989836">
                <a:alpha val="83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rgbClr val="98983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rgbClr val="989836">
                <a:alpha val="82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rgbClr val="989836">
              <a:alpha val="51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rgbClr val="98983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  <a:lvl2pPr>
              <a:defRPr>
                <a:solidFill>
                  <a:srgbClr val="666666"/>
                </a:solidFill>
              </a:defRPr>
            </a:lvl2pPr>
            <a:lvl3pPr>
              <a:defRPr>
                <a:solidFill>
                  <a:srgbClr val="666666"/>
                </a:solidFill>
              </a:defRPr>
            </a:lvl3pPr>
            <a:lvl4pPr>
              <a:defRPr>
                <a:solidFill>
                  <a:srgbClr val="666666"/>
                </a:solidFill>
              </a:defRPr>
            </a:lvl4pPr>
            <a:lvl5pPr>
              <a:defRPr>
                <a:solidFill>
                  <a:srgbClr val="666666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  <a:lvl2pPr>
              <a:defRPr>
                <a:solidFill>
                  <a:srgbClr val="666666"/>
                </a:solidFill>
              </a:defRPr>
            </a:lvl2pPr>
            <a:lvl3pPr>
              <a:defRPr>
                <a:solidFill>
                  <a:srgbClr val="666666"/>
                </a:solidFill>
              </a:defRPr>
            </a:lvl3pPr>
            <a:lvl4pPr>
              <a:defRPr>
                <a:solidFill>
                  <a:srgbClr val="666666"/>
                </a:solidFill>
              </a:defRPr>
            </a:lvl4pPr>
            <a:lvl5pPr>
              <a:defRPr>
                <a:solidFill>
                  <a:srgbClr val="666666"/>
                </a:solidFill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bg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chemeClr val="tx1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bg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chemeClr val="tx1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544213AF-26F6-41FA-8D85-E2C5388D6E58}" type="datetimeFigureOut">
              <a:rPr lang="en-US" smtClean="0"/>
              <a:pPr/>
              <a:t>6/21/2016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 userDrawn="1"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 userDrawn="1"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989836">
              <a:alpha val="62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 userDrawn="1"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rgbClr val="98983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 userDrawn="1"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rgbClr val="989836">
                <a:alpha val="53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4" name="Straight Connector 23"/>
          <p:cNvSpPr>
            <a:spLocks noChangeShapeType="1"/>
          </p:cNvSpPr>
          <p:nvPr userDrawn="1"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989836">
              <a:alpha val="62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rgbClr val="98983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rgbClr val="989836">
                <a:alpha val="53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rgbClr val="666666">
                <a:alpha val="93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1224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rgbClr val="98983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75712" y="0"/>
            <a:ext cx="304800" cy="6858000"/>
          </a:xfrm>
          <a:prstGeom prst="rect">
            <a:avLst/>
          </a:prstGeom>
          <a:solidFill>
            <a:srgbClr val="989836">
              <a:alpha val="56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spc="200" baseline="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</p:titleStyle>
    <p:bodyStyle>
      <a:lvl1pPr marL="274320" indent="-274320" algn="l" rtl="0" eaLnBrk="1" latinLnBrk="0" hangingPunct="1">
        <a:lnSpc>
          <a:spcPts val="2880"/>
        </a:lnSpc>
        <a:spcBef>
          <a:spcPts val="600"/>
        </a:spcBef>
        <a:buClr>
          <a:srgbClr val="666666"/>
        </a:buClr>
        <a:buSzPct val="130000"/>
        <a:buFont typeface="Arial" pitchFamily="34" charset="0"/>
        <a:buChar char="•"/>
        <a:defRPr kumimoji="0" sz="2400" kern="1200">
          <a:solidFill>
            <a:srgbClr val="666666"/>
          </a:solidFill>
          <a:latin typeface="Arial" pitchFamily="34" charset="0"/>
          <a:ea typeface="+mn-ea"/>
          <a:cs typeface="Arial" pitchFamily="34" charset="0"/>
        </a:defRPr>
      </a:lvl1pPr>
      <a:lvl2pPr marL="640080" indent="-274320" algn="l" rtl="0" eaLnBrk="1" latinLnBrk="0" hangingPunct="1">
        <a:lnSpc>
          <a:spcPts val="2880"/>
        </a:lnSpc>
        <a:spcBef>
          <a:spcPct val="20000"/>
        </a:spcBef>
        <a:buClr>
          <a:srgbClr val="666666"/>
        </a:buClr>
        <a:buSzPct val="130000"/>
        <a:buFont typeface="Arial" pitchFamily="34" charset="0"/>
        <a:buChar char="•"/>
        <a:defRPr kumimoji="0" sz="2100" kern="1200">
          <a:solidFill>
            <a:srgbClr val="666666"/>
          </a:solidFill>
          <a:latin typeface="Arial" pitchFamily="34" charset="0"/>
          <a:ea typeface="+mn-ea"/>
          <a:cs typeface="Arial" pitchFamily="34" charset="0"/>
        </a:defRPr>
      </a:lvl2pPr>
      <a:lvl3pPr marL="914400" indent="-182880" algn="l" rtl="0" eaLnBrk="1" latinLnBrk="0" hangingPunct="1">
        <a:lnSpc>
          <a:spcPts val="2880"/>
        </a:lnSpc>
        <a:spcBef>
          <a:spcPct val="20000"/>
        </a:spcBef>
        <a:buClr>
          <a:srgbClr val="666666"/>
        </a:buClr>
        <a:buSzPct val="130000"/>
        <a:buFont typeface="Arial" pitchFamily="34" charset="0"/>
        <a:buChar char="•"/>
        <a:defRPr kumimoji="0" sz="1800" kern="1200">
          <a:solidFill>
            <a:srgbClr val="666666"/>
          </a:solidFill>
          <a:latin typeface="Arial" pitchFamily="34" charset="0"/>
          <a:ea typeface="+mn-ea"/>
          <a:cs typeface="Arial" pitchFamily="34" charset="0"/>
        </a:defRPr>
      </a:lvl3pPr>
      <a:lvl4pPr marL="1188720" indent="-182880" algn="l" rtl="0" eaLnBrk="1" latinLnBrk="0" hangingPunct="1">
        <a:lnSpc>
          <a:spcPts val="2880"/>
        </a:lnSpc>
        <a:spcBef>
          <a:spcPct val="20000"/>
        </a:spcBef>
        <a:buClr>
          <a:srgbClr val="666666"/>
        </a:buClr>
        <a:buSzPct val="130000"/>
        <a:buFont typeface="Arial" pitchFamily="34" charset="0"/>
        <a:buChar char="•"/>
        <a:defRPr kumimoji="0" sz="1800" kern="1200">
          <a:solidFill>
            <a:srgbClr val="666666"/>
          </a:solidFill>
          <a:latin typeface="Arial" pitchFamily="34" charset="0"/>
          <a:ea typeface="+mn-ea"/>
          <a:cs typeface="Arial" pitchFamily="34" charset="0"/>
        </a:defRPr>
      </a:lvl4pPr>
      <a:lvl5pPr marL="1463040" indent="-182880" algn="l" rtl="0" eaLnBrk="1" latinLnBrk="0" hangingPunct="1">
        <a:lnSpc>
          <a:spcPts val="2880"/>
        </a:lnSpc>
        <a:spcBef>
          <a:spcPct val="20000"/>
        </a:spcBef>
        <a:buClr>
          <a:srgbClr val="666666"/>
        </a:buClr>
        <a:buSzPct val="130000"/>
        <a:buFont typeface="Arial" pitchFamily="34" charset="0"/>
        <a:buChar char="•"/>
        <a:defRPr kumimoji="0" sz="1600" kern="1200">
          <a:solidFill>
            <a:srgbClr val="666666"/>
          </a:solidFill>
          <a:latin typeface="Arial" pitchFamily="34" charset="0"/>
          <a:ea typeface="+mn-ea"/>
          <a:cs typeface="Arial" pitchFamily="34" charset="0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1556792"/>
            <a:ext cx="6548264" cy="1470025"/>
          </a:xfrm>
        </p:spPr>
        <p:txBody>
          <a:bodyPr>
            <a:normAutofit/>
          </a:bodyPr>
          <a:lstStyle/>
          <a:p>
            <a:r>
              <a:rPr lang="en-GB" sz="28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P7 Opus Learning Ltd</a:t>
            </a:r>
            <a:br>
              <a:rPr lang="en-GB" sz="28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GB" sz="2400" b="0" dirty="0" smtClean="0"/>
              <a:t>Flip IT! Madrid Presentation</a:t>
            </a:r>
            <a:r>
              <a:rPr lang="en-GB" sz="2800" b="0" dirty="0" smtClean="0"/>
              <a:t/>
            </a:r>
            <a:br>
              <a:rPr lang="en-GB" sz="2800" b="0" dirty="0" smtClean="0"/>
            </a:br>
            <a:r>
              <a:rPr lang="en-GB" sz="1400" b="0" dirty="0" smtClean="0"/>
              <a:t>24th June 2016</a:t>
            </a:r>
            <a:endParaRPr lang="en-GB" sz="14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267744" y="3212976"/>
            <a:ext cx="5864696" cy="15121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FC Competence Map, Syllabus – Ideas for Discussion</a:t>
            </a:r>
          </a:p>
          <a:p>
            <a:pPr>
              <a:buNone/>
            </a:pPr>
            <a:r>
              <a:rPr lang="en-GB" sz="1800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GB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GB" sz="1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339752" y="4077072"/>
            <a:ext cx="5472608" cy="576064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/>
          <a:p>
            <a:pPr marL="274320" lvl="0" indent="-274320">
              <a:lnSpc>
                <a:spcPts val="2880"/>
              </a:lnSpc>
              <a:spcBef>
                <a:spcPts val="600"/>
              </a:spcBef>
              <a:buClr>
                <a:srgbClr val="666666"/>
              </a:buClr>
              <a:buSzPct val="130000"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See accompanying </a:t>
            </a:r>
            <a:r>
              <a:rPr lang="en-GB" sz="1600" dirty="0" smtClean="0">
                <a:solidFill>
                  <a:srgbClr val="6666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discussion paper: </a:t>
            </a:r>
            <a:r>
              <a:rPr lang="en-GB" sz="1600" b="1" dirty="0" smtClean="0">
                <a:solidFill>
                  <a:srgbClr val="6666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o2-a1_cf_draft1f_en.docx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checking whether a competency framework is fit for purpose</a:t>
            </a:r>
            <a:endParaRPr lang="en-GB" sz="2400" dirty="0">
              <a:solidFill>
                <a:schemeClr val="accent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b="1" dirty="0" smtClean="0"/>
              <a:t>Communicate the purpose </a:t>
            </a:r>
            <a:r>
              <a:rPr lang="en-GB" dirty="0" smtClean="0"/>
              <a:t>– Do the target users of the CF understand what the purpose is. </a:t>
            </a:r>
          </a:p>
          <a:p>
            <a:r>
              <a:rPr lang="en-GB" b="1" dirty="0" smtClean="0"/>
              <a:t>Identify key themes </a:t>
            </a:r>
            <a:r>
              <a:rPr lang="en-GB" dirty="0" smtClean="0"/>
              <a:t>– It still needs to support the organisation’s aspirations (goals, values, business plans, and so on).  </a:t>
            </a:r>
          </a:p>
          <a:p>
            <a:r>
              <a:rPr lang="en-GB" b="1" dirty="0" smtClean="0"/>
              <a:t>Get conditions right </a:t>
            </a:r>
            <a:r>
              <a:rPr lang="en-GB" dirty="0" smtClean="0"/>
              <a:t>– The organisation’s procedures, culture, resourcing and management structures are supportive too.  </a:t>
            </a:r>
          </a:p>
          <a:p>
            <a:r>
              <a:rPr lang="en-GB" b="1" dirty="0" smtClean="0"/>
              <a:t>Tackle the root causes </a:t>
            </a:r>
            <a:r>
              <a:rPr lang="en-GB" dirty="0" smtClean="0"/>
              <a:t>– Don’t trying to improve behaviour without tackling the root causes.</a:t>
            </a:r>
          </a:p>
          <a:p>
            <a:r>
              <a:rPr lang="en-GB" b="1" dirty="0" smtClean="0"/>
              <a:t>Keep it simple </a:t>
            </a:r>
            <a:r>
              <a:rPr lang="en-GB" dirty="0" smtClean="0"/>
              <a:t>– Two key elements to ease of use – language and structure. If it’s too complicated, long or detailed it won’t be used.  </a:t>
            </a:r>
          </a:p>
          <a:p>
            <a:r>
              <a:rPr lang="en-GB" b="1" dirty="0" smtClean="0"/>
              <a:t>Train, don’t blame </a:t>
            </a:r>
            <a:r>
              <a:rPr lang="en-GB" dirty="0" smtClean="0"/>
              <a:t>– Users must be trained how to use it, or it will fall into disuse or fail to meet its full potential.</a:t>
            </a:r>
          </a:p>
          <a:p>
            <a:pPr>
              <a:buNone/>
            </a:pPr>
            <a:r>
              <a:rPr lang="en-GB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en-GB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Source</a:t>
            </a:r>
            <a:r>
              <a:rPr lang="en-GB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UK CIPD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Flip IT! Development Stages?</a:t>
            </a:r>
            <a:endParaRPr lang="en-GB" sz="4000" dirty="0">
              <a:solidFill>
                <a:schemeClr val="accent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988840"/>
            <a:ext cx="7931224" cy="3412976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Develop and initial CF using simply Microsoft approach.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Derive the first Syllabus.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Produce the Course.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Run the Course.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Summarise Feedback.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[Optional step] Produce </a:t>
            </a:r>
            <a:r>
              <a:rPr lang="en-GB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eCF</a:t>
            </a:r>
            <a:r>
              <a:rPr lang="en-GB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version with full industry collaboration.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5736" y="1340768"/>
            <a:ext cx="6048672" cy="1080120"/>
          </a:xfrm>
        </p:spPr>
        <p:txBody>
          <a:bodyPr>
            <a:normAutofit/>
          </a:bodyPr>
          <a:lstStyle/>
          <a:p>
            <a:r>
              <a:rPr lang="en-GB" sz="2800" b="0" dirty="0" smtClean="0">
                <a:solidFill>
                  <a:schemeClr val="accent1">
                    <a:lumMod val="75000"/>
                  </a:schemeClr>
                </a:solidFill>
              </a:rPr>
              <a:t>The FC Syllabus</a:t>
            </a:r>
            <a:r>
              <a:rPr lang="en-GB" sz="1600" b="0" dirty="0" smtClean="0">
                <a:solidFill>
                  <a:schemeClr val="accent1">
                    <a:lumMod val="75000"/>
                  </a:schemeClr>
                </a:solidFill>
              </a:rPr>
              <a:t>(A3)</a:t>
            </a:r>
            <a:r>
              <a:rPr lang="en-GB" sz="2800" b="0" dirty="0" smtClean="0">
                <a:solidFill>
                  <a:schemeClr val="accent1">
                    <a:lumMod val="75000"/>
                  </a:schemeClr>
                </a:solidFill>
              </a:rPr>
              <a:t> and Competency Framework</a:t>
            </a:r>
            <a:r>
              <a:rPr lang="en-GB" sz="1600" b="0" dirty="0" smtClean="0">
                <a:solidFill>
                  <a:schemeClr val="accent1">
                    <a:lumMod val="75000"/>
                  </a:schemeClr>
                </a:solidFill>
              </a:rPr>
              <a:t>(A1)</a:t>
            </a:r>
            <a:r>
              <a:rPr lang="en-GB" sz="2800" b="0" dirty="0" smtClean="0">
                <a:solidFill>
                  <a:schemeClr val="accent1">
                    <a:lumMod val="75000"/>
                  </a:schemeClr>
                </a:solidFill>
              </a:rPr>
              <a:t>...</a:t>
            </a:r>
            <a:endParaRPr lang="en-GB" sz="2800" b="0" dirty="0">
              <a:solidFill>
                <a:schemeClr val="accent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979712" y="2708920"/>
            <a:ext cx="5760640" cy="237626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lvl="0" indent="-514350">
              <a:lnSpc>
                <a:spcPts val="2880"/>
              </a:lnSpc>
              <a:spcBef>
                <a:spcPts val="600"/>
              </a:spcBef>
              <a:buClr>
                <a:srgbClr val="666666"/>
              </a:buClr>
              <a:buSzPct val="130000"/>
              <a:buFont typeface="+mj-lt"/>
              <a:buAutoNum type="arabicPeriod"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is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designed to be inextricably linked;</a:t>
            </a:r>
          </a:p>
          <a:p>
            <a:pPr marL="457200" lvl="0" indent="-457200">
              <a:lnSpc>
                <a:spcPts val="2880"/>
              </a:lnSpc>
              <a:spcBef>
                <a:spcPts val="600"/>
              </a:spcBef>
              <a:buClr>
                <a:srgbClr val="666666"/>
              </a:buClr>
              <a:buSzPct val="130000"/>
              <a:buFont typeface="+mj-lt"/>
              <a:buAutoNum type="arabicPeriod"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needs to be simple and easily understood;</a:t>
            </a:r>
          </a:p>
          <a:p>
            <a:pPr marL="457200" lvl="0" indent="-457200">
              <a:lnSpc>
                <a:spcPts val="2880"/>
              </a:lnSpc>
              <a:spcBef>
                <a:spcPts val="600"/>
              </a:spcBef>
              <a:buClr>
                <a:srgbClr val="666666"/>
              </a:buClr>
              <a:buSzPct val="130000"/>
              <a:buFont typeface="+mj-lt"/>
              <a:buAutoNum type="arabicPeriod"/>
              <a:defRPr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needs to be tested before being developed into a full e-CF framework.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 Competency Framework Approach</a:t>
            </a:r>
            <a:endParaRPr lang="en-GB" sz="4000" dirty="0">
              <a:solidFill>
                <a:schemeClr val="accent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EU E-CF</a:t>
            </a:r>
            <a:endParaRPr lang="en-GB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/>
            <a:r>
              <a:rPr lang="en-GB" dirty="0" smtClean="0"/>
              <a:t>but this is for IT, despite also being used by AAL.</a:t>
            </a:r>
            <a:endParaRPr lang="en-GB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GB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Microsoft example alternative</a:t>
            </a:r>
          </a:p>
          <a:p>
            <a:pPr lvl="1"/>
            <a:r>
              <a:rPr lang="en-US" dirty="0" smtClean="0"/>
              <a:t>three levels of hierarchy, but within a domain.</a:t>
            </a:r>
            <a:endParaRPr lang="en-GB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 descr="CF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573016"/>
            <a:ext cx="432048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043608" y="5661248"/>
            <a:ext cx="5832648" cy="57606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Clr>
                <a:srgbClr val="666666"/>
              </a:buClr>
              <a:buSzPct val="130000"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Or for e-CF:  Area, Competencies, Proficiency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e-CF Framework Detail</a:t>
            </a:r>
            <a:endParaRPr lang="en-GB" sz="4000" dirty="0">
              <a:solidFill>
                <a:schemeClr val="accent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3568" y="1628800"/>
          <a:ext cx="7632847" cy="4566701"/>
        </p:xfrm>
        <a:graphic>
          <a:graphicData uri="http://schemas.openxmlformats.org/drawingml/2006/table">
            <a:tbl>
              <a:tblPr/>
              <a:tblGrid>
                <a:gridCol w="438540"/>
                <a:gridCol w="1257649"/>
                <a:gridCol w="848094"/>
                <a:gridCol w="848094"/>
                <a:gridCol w="848094"/>
                <a:gridCol w="848094"/>
                <a:gridCol w="848094"/>
                <a:gridCol w="848094"/>
                <a:gridCol w="848094"/>
              </a:tblGrid>
              <a:tr h="149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Dim 1</a:t>
                      </a:r>
                      <a:endParaRPr lang="en-GB" sz="90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Dimension 2</a:t>
                      </a: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Dimension 3</a:t>
                      </a: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Dimension 4</a:t>
                      </a: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731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Competence</a:t>
                      </a: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Level 1</a:t>
                      </a: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Level 2</a:t>
                      </a: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Level 3</a:t>
                      </a: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Level 4</a:t>
                      </a: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Level 5</a:t>
                      </a: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Knowledge</a:t>
                      </a: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Skills</a:t>
                      </a: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PEDAGOGY</a:t>
                      </a: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992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B1</a:t>
                      </a: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Instructional strategies</a:t>
                      </a: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48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Mastering a pedagogic model, and applying to flipped learning</a:t>
                      </a: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2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B2</a:t>
                      </a: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Alternative teaching practices</a:t>
                      </a: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9234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Help faculty change their teaching practices to favour more active learning strategies (e.g. PBL, Case Studies, Collaborative, Cooperative)</a:t>
                      </a: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Provides leadership for the change to innovative, alternation learning styles.</a:t>
                      </a: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Provides IS strategic direction for consensus and commitment from the institution</a:t>
                      </a: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K1. Alternative strategies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K2. Relevance to the institution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K3. Impact on teaching</a:t>
                      </a: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S1. Analyse alternatives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S2. Determine requirements for adoption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S3. Contribute to the strategic roll-out</a:t>
                      </a: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2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B3</a:t>
                      </a: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Creating the Need to Know</a:t>
                      </a: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48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Guidance for students on why they watching/reading a specific text </a:t>
                      </a:r>
                      <a:endParaRPr lang="en-GB" sz="9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0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B4</a:t>
                      </a: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Active learning pedagogies</a:t>
                      </a:r>
                      <a:endParaRPr lang="en-GB" sz="9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973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900">
                          <a:solidFill>
                            <a:srgbClr val="3B392A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Providing opportunites for learners to think critically about content via a range of activities</a:t>
                      </a:r>
                      <a:endParaRPr lang="en-GB" sz="9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36501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300" b="1" i="0" u="none" strike="noStrike" cap="none" normalizeH="0" baseline="0" smtClean="0">
                <a:ln>
                  <a:noFill/>
                </a:ln>
                <a:solidFill>
                  <a:srgbClr val="4F81BD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Action: Pedagogy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Alternative Competency Framework Structure?</a:t>
            </a:r>
            <a:endParaRPr lang="en-GB" sz="2400" dirty="0">
              <a:solidFill>
                <a:schemeClr val="accent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2132856"/>
            <a:ext cx="7931224" cy="36004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What value has a simpler framework approach? </a:t>
            </a:r>
          </a:p>
          <a:p>
            <a:pPr lvl="1"/>
            <a:r>
              <a:rPr lang="en-GB" dirty="0" smtClean="0"/>
              <a:t>three CF hierarchy levels: Specialisation; Skill and Competence;</a:t>
            </a:r>
          </a:p>
          <a:p>
            <a:pPr lvl="1"/>
            <a:r>
              <a:rPr lang="en-GB" dirty="0" smtClean="0"/>
              <a:t>e</a:t>
            </a:r>
            <a:r>
              <a:rPr lang="en-GB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asier to relate to specific areas of training content and courses;</a:t>
            </a:r>
          </a:p>
          <a:p>
            <a:pPr lvl="1"/>
            <a:r>
              <a:rPr lang="en-GB" dirty="0" smtClean="0"/>
              <a:t>easier to understand and relate to </a:t>
            </a:r>
            <a:r>
              <a:rPr lang="en-GB" dirty="0" smtClean="0"/>
              <a:t>start </a:t>
            </a:r>
            <a:r>
              <a:rPr lang="en-GB" dirty="0" smtClean="0"/>
              <a:t>with than the dimensions of the EU </a:t>
            </a:r>
            <a:r>
              <a:rPr lang="en-GB" dirty="0" err="1" smtClean="0"/>
              <a:t>eCF</a:t>
            </a:r>
            <a:r>
              <a:rPr lang="en-GB" dirty="0" smtClean="0"/>
              <a:t>?</a:t>
            </a:r>
          </a:p>
          <a:p>
            <a:pPr lvl="1"/>
            <a:r>
              <a:rPr lang="en-GB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Can still relate to the e-CF and its full development.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Simpler Competency Framework Structure</a:t>
            </a:r>
            <a:endParaRPr lang="en-GB" sz="2800" dirty="0">
              <a:solidFill>
                <a:schemeClr val="accent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3568" y="1628800"/>
          <a:ext cx="7488833" cy="4464496"/>
        </p:xfrm>
        <a:graphic>
          <a:graphicData uri="http://schemas.openxmlformats.org/drawingml/2006/table">
            <a:tbl>
              <a:tblPr/>
              <a:tblGrid>
                <a:gridCol w="437474"/>
                <a:gridCol w="1046133"/>
                <a:gridCol w="2092266"/>
                <a:gridCol w="2567781"/>
                <a:gridCol w="1345179"/>
              </a:tblGrid>
              <a:tr h="1796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700" dirty="0">
                          <a:latin typeface="Calibri"/>
                          <a:ea typeface="Calibri"/>
                          <a:cs typeface="Times New Roman"/>
                        </a:rPr>
                        <a:t>Level</a:t>
                      </a:r>
                      <a:endParaRPr lang="en-GB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700" b="1">
                          <a:latin typeface="Calibri"/>
                          <a:ea typeface="Calibri"/>
                          <a:cs typeface="Times New Roman"/>
                        </a:rPr>
                        <a:t>Name</a:t>
                      </a:r>
                      <a:endParaRPr lang="en-GB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700" b="1">
                          <a:latin typeface="Calibri"/>
                          <a:ea typeface="Calibri"/>
                          <a:cs typeface="Times New Roman"/>
                        </a:rPr>
                        <a:t>Example</a:t>
                      </a:r>
                      <a:endParaRPr lang="en-GB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700" b="1">
                          <a:latin typeface="Calibri"/>
                          <a:ea typeface="Calibri"/>
                          <a:cs typeface="Times New Roman"/>
                        </a:rPr>
                        <a:t>Description</a:t>
                      </a:r>
                      <a:endParaRPr lang="en-GB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700" b="1">
                          <a:latin typeface="Calibri"/>
                          <a:ea typeface="Calibri"/>
                          <a:cs typeface="Times New Roman"/>
                        </a:rPr>
                        <a:t>MCDST Content Map</a:t>
                      </a:r>
                      <a:endParaRPr lang="en-GB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2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9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900" dirty="0">
                          <a:latin typeface="Calibri"/>
                          <a:ea typeface="Calibri"/>
                          <a:cs typeface="Times New Roman"/>
                        </a:rPr>
                        <a:t>Environment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Microsoft, Unix, Linux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A competency framework set from a choice within an environment.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3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900" dirty="0">
                          <a:latin typeface="Calibri"/>
                          <a:ea typeface="Calibri"/>
                          <a:cs typeface="Times New Roman"/>
                        </a:rPr>
                        <a:t>Competency Framework Set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900" dirty="0">
                          <a:latin typeface="Calibri"/>
                          <a:ea typeface="Calibri"/>
                          <a:cs typeface="Times New Roman"/>
                        </a:rPr>
                        <a:t>Microsoft Desktop Support Technician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latin typeface="Calibri"/>
                          <a:ea typeface="Calibri"/>
                          <a:cs typeface="Times New Roman"/>
                        </a:rPr>
                        <a:t>MCSE, MCSA, MCDBA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Each competency framework set will be subdivided into a number of competency frameworks.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89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latin typeface="Calibri"/>
                          <a:ea typeface="Calibri"/>
                          <a:cs typeface="Times New Roman"/>
                        </a:rPr>
                        <a:t>Competency Framework 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(or Skill Set)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900" dirty="0">
                          <a:latin typeface="Calibri"/>
                          <a:ea typeface="Calibri"/>
                          <a:cs typeface="Times New Roman"/>
                        </a:rPr>
                        <a:t>MCDST (1)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latin typeface="Calibri"/>
                          <a:ea typeface="Calibri"/>
                          <a:cs typeface="Times New Roman"/>
                        </a:rPr>
                        <a:t>MCDST (2)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Each competency framework has an associated skill set from which the user can select one or more specialisations against which to self-assess.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900" b="1">
                          <a:latin typeface="Calibri"/>
                          <a:ea typeface="Calibri"/>
                          <a:cs typeface="Times New Roman"/>
                        </a:rPr>
                        <a:t>Book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89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900" b="1">
                          <a:latin typeface="Calibri"/>
                          <a:ea typeface="Calibri"/>
                          <a:cs typeface="Times New Roman"/>
                        </a:rPr>
                        <a:t>Specialisation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latin typeface="Calibri"/>
                          <a:ea typeface="Calibri"/>
                          <a:cs typeface="Times New Roman"/>
                        </a:rPr>
                        <a:t>Installing Windows XP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latin typeface="Calibri"/>
                          <a:ea typeface="Calibri"/>
                          <a:cs typeface="Times New Roman"/>
                        </a:rPr>
                        <a:t>Installing and Managing Hardware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latin typeface="Calibri"/>
                          <a:ea typeface="Calibri"/>
                          <a:cs typeface="Times New Roman"/>
                        </a:rPr>
                        <a:t>Supporting Network Connectivity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latin typeface="Calibri"/>
                          <a:ea typeface="Calibri"/>
                          <a:cs typeface="Times New Roman"/>
                        </a:rPr>
                        <a:t>Specialisations are sub-divided into skills, which in turn are sub-divided into competencies.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900" b="1">
                          <a:latin typeface="Calibri"/>
                          <a:ea typeface="Calibri"/>
                          <a:cs typeface="Times New Roman"/>
                        </a:rPr>
                        <a:t>Chapter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8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900" b="1">
                          <a:latin typeface="Calibri"/>
                          <a:ea typeface="Calibri"/>
                          <a:cs typeface="Times New Roman"/>
                        </a:rPr>
                        <a:t>Skill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Installing Hardware in Windows XP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Using Windows Troubleshooters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900">
                          <a:latin typeface="Calibri"/>
                          <a:ea typeface="Calibri"/>
                          <a:cs typeface="Times New Roman"/>
                        </a:rPr>
                        <a:t>Troubleshooting Network Connectivity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Managing Disks Remotely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Understanding Removable Storage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latin typeface="Calibri"/>
                          <a:ea typeface="Calibri"/>
                          <a:cs typeface="Times New Roman"/>
                        </a:rPr>
                        <a:t>Individual experience (No of months) is specified at the Skill Level.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latin typeface="Calibri"/>
                          <a:ea typeface="Calibri"/>
                          <a:cs typeface="Times New Roman"/>
                        </a:rPr>
                        <a:t>Competence, Ability and Expertise Points can be accumulated at the Skill Level.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latin typeface="Calibri"/>
                          <a:ea typeface="Calibri"/>
                          <a:cs typeface="Times New Roman"/>
                        </a:rPr>
                        <a:t>Competence Points give an overall view of capability in the Skill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latin typeface="Calibri"/>
                          <a:ea typeface="Calibri"/>
                          <a:cs typeface="Times New Roman"/>
                        </a:rPr>
                        <a:t>Ability Points are indicative of the spread of capability across the competences defining the skill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latin typeface="Calibri"/>
                          <a:ea typeface="Calibri"/>
                          <a:cs typeface="Times New Roman"/>
                        </a:rPr>
                        <a:t>Expertise Points reflect capability and experience.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900" b="1" dirty="0">
                          <a:latin typeface="Calibri"/>
                          <a:ea typeface="Calibri"/>
                          <a:cs typeface="Times New Roman"/>
                        </a:rPr>
                        <a:t>Lesson</a:t>
                      </a:r>
                      <a:endParaRPr lang="en-GB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5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900" b="1">
                          <a:latin typeface="Calibri"/>
                          <a:ea typeface="Calibri"/>
                          <a:cs typeface="Times New Roman"/>
                        </a:rPr>
                        <a:t>Competence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900">
                          <a:latin typeface="Calibri"/>
                          <a:ea typeface="Calibri"/>
                          <a:cs typeface="Times New Roman"/>
                        </a:rPr>
                        <a:t>Understanding Plug and Play Devices 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900">
                          <a:latin typeface="Calibri"/>
                          <a:ea typeface="Calibri"/>
                          <a:cs typeface="Times New Roman"/>
                        </a:rPr>
                        <a:t>Troubleshooting Networking Hardware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End Users Level of Expertise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900">
                          <a:latin typeface="Calibri"/>
                          <a:ea typeface="Calibri"/>
                          <a:cs typeface="Times New Roman"/>
                        </a:rPr>
                        <a:t>Traits of a qualified DST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Users assess competence at a rating of 0-3 against the lower level competence definitions.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latin typeface="Calibri"/>
                          <a:ea typeface="Calibri"/>
                          <a:cs typeface="Times New Roman"/>
                        </a:rPr>
                        <a:t>Sections within a Lesson</a:t>
                      </a:r>
                      <a:endParaRPr lang="en-GB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Mapping to Content</a:t>
            </a:r>
            <a:endParaRPr lang="en-GB" sz="4000" dirty="0">
              <a:solidFill>
                <a:schemeClr val="accent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7931224" cy="2088232"/>
          </a:xfrm>
        </p:spPr>
        <p:txBody>
          <a:bodyPr>
            <a:normAutofit fontScale="85000" lnSpcReduction="10000"/>
          </a:bodyPr>
          <a:lstStyle/>
          <a:p>
            <a:r>
              <a:rPr lang="en-GB" sz="1800" dirty="0" smtClean="0"/>
              <a:t>Dimension 1 Areas can be directly mapped to the </a:t>
            </a:r>
            <a:r>
              <a:rPr lang="en-GB" sz="1800" u="sng" dirty="0" smtClean="0"/>
              <a:t>Learning Outcomes</a:t>
            </a:r>
            <a:r>
              <a:rPr lang="en-GB" sz="1800" dirty="0" smtClean="0"/>
              <a:t> that would be the focus of the assessment of a course.</a:t>
            </a:r>
            <a:endParaRPr lang="en-GB" sz="1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GB" sz="1800" dirty="0" smtClean="0"/>
              <a:t>These, in turn, should be the focus of the </a:t>
            </a:r>
            <a:r>
              <a:rPr lang="en-GB" sz="1800" u="sng" dirty="0" smtClean="0"/>
              <a:t>Learning Objectives</a:t>
            </a:r>
            <a:r>
              <a:rPr lang="en-GB" sz="1800" dirty="0" smtClean="0"/>
              <a:t> of the course materials and course structure.</a:t>
            </a:r>
          </a:p>
          <a:p>
            <a:r>
              <a:rPr lang="en-GB" sz="1800" dirty="0" smtClean="0"/>
              <a:t>This structure, then, can act as a guide for the development of a course and content.</a:t>
            </a:r>
            <a:endParaRPr lang="en-GB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3573016"/>
            <a:ext cx="5256584" cy="2702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accent1">
                    <a:lumMod val="75000"/>
                  </a:schemeClr>
                </a:solidFill>
              </a:rPr>
              <a:t>Example 1: Direct FC Approach</a:t>
            </a:r>
            <a:endParaRPr lang="en-GB" sz="4000" dirty="0">
              <a:solidFill>
                <a:schemeClr val="accent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99592" y="1484784"/>
          <a:ext cx="6408713" cy="4680520"/>
        </p:xfrm>
        <a:graphic>
          <a:graphicData uri="http://schemas.openxmlformats.org/drawingml/2006/table">
            <a:tbl>
              <a:tblPr/>
              <a:tblGrid>
                <a:gridCol w="975045"/>
                <a:gridCol w="2716834"/>
                <a:gridCol w="2716834"/>
              </a:tblGrid>
              <a:tr h="170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latin typeface="Calibri"/>
                          <a:ea typeface="Calibri"/>
                          <a:cs typeface="Times New Roman"/>
                        </a:rPr>
                        <a:t>Specialism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latin typeface="Calibri"/>
                          <a:ea typeface="Calibri"/>
                          <a:cs typeface="Times New Roman"/>
                        </a:rPr>
                        <a:t>Skill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latin typeface="Calibri"/>
                          <a:ea typeface="Calibri"/>
                          <a:cs typeface="Times New Roman"/>
                        </a:rPr>
                        <a:t>Competencies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187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latin typeface="Calibri"/>
                          <a:ea typeface="Calibri"/>
                          <a:cs typeface="Times New Roman"/>
                        </a:rPr>
                        <a:t>A. CONTENT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B9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A1. Designing activities</a:t>
                      </a: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A1.1. Exploiting learning opportunities</a:t>
                      </a: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87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A1.2. Creating learning plans</a:t>
                      </a: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87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A1.3. Incentivising and gamification</a:t>
                      </a: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87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A2. Higher order thinking skills</a:t>
                      </a: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A2.1. From knowledge to evaluation</a:t>
                      </a: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87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A2.2. Meeting cognitive demands</a:t>
                      </a: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758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A3. Reinforcing learning objectives</a:t>
                      </a: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A3.1. Matching activities to learning objectives</a:t>
                      </a: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87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A3.2. Integrated course design</a:t>
                      </a: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87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A3.3. Assessment Opportunities</a:t>
                      </a: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87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latin typeface="Calibri"/>
                          <a:ea typeface="Calibri"/>
                          <a:cs typeface="Times New Roman"/>
                        </a:rPr>
                        <a:t>B. PEDAGOGY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B9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B1. Instructional strategies</a:t>
                      </a: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B1.1. Choosing suitable strategies</a:t>
                      </a: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87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B1.2. Re-inventing the lecture</a:t>
                      </a: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87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B1.3. Preparing students for societal roles</a:t>
                      </a: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87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B1.4. Aligning with competencies</a:t>
                      </a: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87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B2. Alternative teaching practices</a:t>
                      </a: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B2.1. Analyse alternatives</a:t>
                      </a:r>
                      <a:endParaRPr lang="en-GB" sz="100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87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B2.2. Determine requirements for adoption</a:t>
                      </a:r>
                      <a:endParaRPr lang="en-GB" sz="100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87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B2.3. Contribute to the strategic roll-out</a:t>
                      </a:r>
                      <a:endParaRPr lang="en-GB" sz="100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87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B3. Creating the Need to Know</a:t>
                      </a: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B3.1. Reasons for learning</a:t>
                      </a: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87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B3.2. Embedding in the content</a:t>
                      </a: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87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B3.3. Discovering meaning and relevance</a:t>
                      </a: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758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B4. Active learning pedagogies</a:t>
                      </a: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Arial"/>
                        </a:rPr>
                        <a:t>B4.1. Adopting and modifying active learning techniques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87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Arial"/>
                        </a:rPr>
                        <a:t>B4.2. Explaining the learning benefits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87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Arial"/>
                        </a:rPr>
                        <a:t>B4.3. Facilitating the processes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87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latin typeface="Calibri"/>
                          <a:ea typeface="Calibri"/>
                          <a:cs typeface="Arial"/>
                        </a:rPr>
                        <a:t>B4.4. Control and coordination</a:t>
                      </a:r>
                      <a:endParaRPr lang="en-GB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9" marR="58039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accent1">
                    <a:lumMod val="75000"/>
                  </a:schemeClr>
                </a:solidFill>
              </a:rPr>
              <a:t>Example 2: EU e-CF Aligned</a:t>
            </a:r>
            <a:endParaRPr lang="en-GB" sz="3200" dirty="0">
              <a:solidFill>
                <a:schemeClr val="accent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75656" y="1916832"/>
          <a:ext cx="5615517" cy="4188714"/>
        </p:xfrm>
        <a:graphic>
          <a:graphicData uri="http://schemas.openxmlformats.org/drawingml/2006/table">
            <a:tbl>
              <a:tblPr/>
              <a:tblGrid>
                <a:gridCol w="854365"/>
                <a:gridCol w="2380576"/>
                <a:gridCol w="2380576"/>
              </a:tblGrid>
              <a:tr h="1545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latin typeface="Calibri"/>
                          <a:ea typeface="Calibri"/>
                          <a:cs typeface="Times New Roman"/>
                        </a:rPr>
                        <a:t>Specialism</a:t>
                      </a: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latin typeface="Calibri"/>
                          <a:ea typeface="Calibri"/>
                          <a:cs typeface="Times New Roman"/>
                        </a:rPr>
                        <a:t>Skill</a:t>
                      </a: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latin typeface="Calibri"/>
                          <a:ea typeface="Calibri"/>
                          <a:cs typeface="Times New Roman"/>
                        </a:rPr>
                        <a:t>Competencies</a:t>
                      </a: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1699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latin typeface="Calibri"/>
                          <a:ea typeface="Calibri"/>
                          <a:cs typeface="Times New Roman"/>
                        </a:rPr>
                        <a:t>A.PLAN</a:t>
                      </a: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B9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Calibri"/>
                          <a:cs typeface="Times New Roman"/>
                        </a:rPr>
                        <a:t>A1. Instructional strategies</a:t>
                      </a: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Calibri"/>
                          <a:cs typeface="Times New Roman"/>
                        </a:rPr>
                        <a:t>A1.1. Choosing suitable strategies</a:t>
                      </a: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99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Calibri"/>
                          <a:cs typeface="Times New Roman"/>
                        </a:rPr>
                        <a:t>A1.2. Re-inventing the lecture</a:t>
                      </a: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99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Calibri"/>
                          <a:cs typeface="Times New Roman"/>
                        </a:rPr>
                        <a:t>A1.3. Preparing students for societal roles</a:t>
                      </a: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99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Calibri"/>
                          <a:cs typeface="Times New Roman"/>
                        </a:rPr>
                        <a:t>A1.4. Aligning with competencies</a:t>
                      </a: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99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Calibri"/>
                          <a:cs typeface="Times New Roman"/>
                        </a:rPr>
                        <a:t>A2. Alternative teaching practices</a:t>
                      </a: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Calibri"/>
                          <a:cs typeface="Times New Roman"/>
                        </a:rPr>
                        <a:t>A2.1. Analyse alternatives</a:t>
                      </a: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99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A2.2. Determine requirements for adoption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99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A2.3. Contribute to the strategic roll-out</a:t>
                      </a:r>
                      <a:endParaRPr lang="en-GB" sz="110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99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Calibri"/>
                          <a:cs typeface="Times New Roman"/>
                        </a:rPr>
                        <a:t>A3. Creating the Need to Know</a:t>
                      </a: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Calibri"/>
                          <a:cs typeface="Times New Roman"/>
                        </a:rPr>
                        <a:t>A3.1. Reasons for learning</a:t>
                      </a: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99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Calibri"/>
                          <a:cs typeface="Times New Roman"/>
                        </a:rPr>
                        <a:t>A3.2. Embedding in the content</a:t>
                      </a: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99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Calibri"/>
                          <a:cs typeface="Times New Roman"/>
                        </a:rPr>
                        <a:t>A3.3. Discovering meaning and relevance</a:t>
                      </a: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39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Calibri"/>
                          <a:cs typeface="Times New Roman"/>
                        </a:rPr>
                        <a:t>A4. Active learning pedagogies</a:t>
                      </a: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Calibri"/>
                          <a:cs typeface="Arial"/>
                        </a:rPr>
                        <a:t>A4.1. Adopting and modifying active learning techniques</a:t>
                      </a: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99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Calibri"/>
                          <a:cs typeface="Arial"/>
                        </a:rPr>
                        <a:t>A4.2. Explaining the learning benefits</a:t>
                      </a: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99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Calibri"/>
                          <a:cs typeface="Arial"/>
                        </a:rPr>
                        <a:t>A4.3. Facilitating the processes</a:t>
                      </a: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99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Calibri"/>
                          <a:cs typeface="Arial"/>
                        </a:rPr>
                        <a:t>A4.4. Control and coordination</a:t>
                      </a: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99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latin typeface="Calibri"/>
                          <a:ea typeface="Calibri"/>
                          <a:cs typeface="Times New Roman"/>
                        </a:rPr>
                        <a:t>B. BUILD</a:t>
                      </a: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B9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Calibri"/>
                          <a:cs typeface="Times New Roman"/>
                        </a:rPr>
                        <a:t>B1. Designing activities</a:t>
                      </a: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Calibri"/>
                          <a:cs typeface="Times New Roman"/>
                        </a:rPr>
                        <a:t>B1.1. Exploiting learning opportunities</a:t>
                      </a: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99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Calibri"/>
                          <a:cs typeface="Times New Roman"/>
                        </a:rPr>
                        <a:t>B1.2. Creating learning plans</a:t>
                      </a: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99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Calibri"/>
                          <a:cs typeface="Times New Roman"/>
                        </a:rPr>
                        <a:t>B1.3. Incentivising and gamification</a:t>
                      </a: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99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Calibri"/>
                          <a:cs typeface="Times New Roman"/>
                        </a:rPr>
                        <a:t>B2. Content creation &amp; presentation</a:t>
                      </a: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Calibri"/>
                          <a:cs typeface="Times New Roman"/>
                        </a:rPr>
                        <a:t>B2.1. Relevance, engaging and interesting</a:t>
                      </a: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39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Calibri"/>
                          <a:ea typeface="Calibri"/>
                          <a:cs typeface="Times New Roman"/>
                        </a:rPr>
                        <a:t>B2.2. Provide opportunity through different approaches</a:t>
                      </a: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39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Calibri"/>
                          <a:ea typeface="Calibri"/>
                          <a:cs typeface="Times New Roman"/>
                        </a:rPr>
                        <a:t>B2.3. Provide the support need to reach goals</a:t>
                      </a:r>
                    </a:p>
                  </a:txBody>
                  <a:tcPr marL="60466" marR="60466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11560" y="1484784"/>
            <a:ext cx="46218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PLAN; BUILD; OPERATE; ENABLE; MANAGE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537</TotalTime>
  <Words>1162</Words>
  <Application>Microsoft Office PowerPoint</Application>
  <PresentationFormat>On-screen Show (4:3)</PresentationFormat>
  <Paragraphs>194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Oriel</vt:lpstr>
      <vt:lpstr>P7 Opus Learning Ltd Flip IT! Madrid Presentation 24th June 2016</vt:lpstr>
      <vt:lpstr>The FC Syllabus(A3) and Competency Framework(A1)...</vt:lpstr>
      <vt:lpstr>A Competency Framework Approach</vt:lpstr>
      <vt:lpstr>e-CF Framework Detail</vt:lpstr>
      <vt:lpstr>Alternative Competency Framework Structure?</vt:lpstr>
      <vt:lpstr>Simpler Competency Framework Structure</vt:lpstr>
      <vt:lpstr>Mapping to Content</vt:lpstr>
      <vt:lpstr>Example 1: Direct FC Approach</vt:lpstr>
      <vt:lpstr>Example 2: EU e-CF Aligned</vt:lpstr>
      <vt:lpstr>checking whether a competency framework is fit for purpose</vt:lpstr>
      <vt:lpstr>Flip IT! Development Stages?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Opus Learning Ltd</dc:title>
  <dc:creator>gal</dc:creator>
  <cp:lastModifiedBy>Ken Currie</cp:lastModifiedBy>
  <cp:revision>103</cp:revision>
  <dcterms:created xsi:type="dcterms:W3CDTF">2014-03-20T10:12:33Z</dcterms:created>
  <dcterms:modified xsi:type="dcterms:W3CDTF">2016-06-21T11:10:12Z</dcterms:modified>
</cp:coreProperties>
</file>