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13004800" cy="9753600"/>
  <p:notesSz cx="6858000" cy="9144000"/>
  <p:custDataLst>
    <p:tags r:id="rId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Flipped Classroom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Pedagogical Model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Pedagogical Model</a:t>
            </a:r>
          </a:p>
        </p:txBody>
      </p:sp>
      <p:sp>
        <p:nvSpPr>
          <p:cNvPr id="136" name="Shape 136"/>
          <p:cNvSpPr/>
          <p:nvPr/>
        </p:nvSpPr>
        <p:spPr>
          <a:xfrm>
            <a:off x="1122833" y="1866899"/>
            <a:ext cx="4986439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“Pedagogical models are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cognitive models or theoretical construct</a:t>
            </a:r>
            <a:r>
              <a:t>s derived from learning theory </a:t>
            </a:r>
            <a:r>
              <a:rPr i="1">
                <a:solidFill>
                  <a:schemeClr val="accent5">
                    <a:satOff val="7361"/>
                    <a:lumOff val="7535"/>
                  </a:schemeClr>
                </a:solidFill>
                <a:latin typeface="Iowan Old Style Bold"/>
                <a:ea typeface="Iowan Old Style Bold"/>
                <a:cs typeface="Iowan Old Style Bold"/>
                <a:sym typeface="Iowan Old Style Bold"/>
              </a:rPr>
              <a:t>that enable the implementation of specific instructional and learning strategies.</a:t>
            </a:r>
            <a:r>
              <a:t>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Examples </a:t>
            </a:r>
            <a:r>
              <a:t>of pedagogical models include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anchored instruction</a:t>
            </a:r>
            <a:r>
              <a:t>,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problem-based learning</a:t>
            </a:r>
            <a:r>
              <a:t>,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cognitive apprenticeship</a:t>
            </a:r>
            <a:r>
              <a:t>,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situated learning</a:t>
            </a:r>
            <a:r>
              <a:t>, and computer-supported intentional learning environments”</a:t>
            </a:r>
          </a:p>
        </p:txBody>
      </p:sp>
      <p:pic>
        <p:nvPicPr>
          <p:cNvPr id="137" name="Screenshot 2017-03-22 09.58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7230" y="1848885"/>
            <a:ext cx="5871200" cy="6055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83" t="978" r="579" b="307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0" name="21st-century-pedagogi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4062" y="1545020"/>
            <a:ext cx="10242676" cy="715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4079390" y="8896350"/>
            <a:ext cx="459202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http://www.teachthought.com/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1st-century-wor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225" y="463550"/>
            <a:ext cx="9347025" cy="70672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226568" y="7416800"/>
            <a:ext cx="820794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5200" spc="0">
                <a:solidFill>
                  <a:srgbClr val="8579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Future Work Skills 2020</a:t>
            </a:r>
          </a:p>
        </p:txBody>
      </p:sp>
      <p:sp>
        <p:nvSpPr>
          <p:cNvPr id="148" name="Shape 148"/>
          <p:cNvSpPr/>
          <p:nvPr/>
        </p:nvSpPr>
        <p:spPr>
          <a:xfrm>
            <a:off x="2115952" y="8585200"/>
            <a:ext cx="794757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15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Anna Davies, Devin Fidler, Marina Gorbis</a:t>
            </a:r>
          </a:p>
          <a:p>
            <a:pPr defTabSz="457200">
              <a:spcBef>
                <a:spcPts val="0"/>
              </a:spcBef>
              <a:defRPr sz="15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©2011 Institute for the Future for University of Phoenix Research Institute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shot 2017-03-22 12.44.57.png"/>
          <p:cNvPicPr>
            <a:picLocks noChangeAspect="1"/>
          </p:cNvPicPr>
          <p:nvPr/>
        </p:nvPicPr>
        <p:blipFill>
          <a:blip r:embed="rId2">
            <a:extLst/>
          </a:blip>
          <a:srcRect l="11262" t="3946" r="11262" b="48754"/>
          <a:stretch>
            <a:fillRect/>
          </a:stretch>
        </p:blipFill>
        <p:spPr>
          <a:xfrm>
            <a:off x="3324418" y="1841499"/>
            <a:ext cx="6962100" cy="332799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4913584" y="311149"/>
            <a:ext cx="443806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Creativity and innovation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Critical thinking, problems solving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Communication and collaboration</a:t>
            </a:r>
          </a:p>
        </p:txBody>
      </p:sp>
      <p:sp>
        <p:nvSpPr>
          <p:cNvPr id="152" name="Shape 152"/>
          <p:cNvSpPr/>
          <p:nvPr/>
        </p:nvSpPr>
        <p:spPr>
          <a:xfrm>
            <a:off x="8700375" y="5581649"/>
            <a:ext cx="271597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Information literacy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Media literacy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ICT skills</a:t>
            </a:r>
          </a:p>
        </p:txBody>
      </p:sp>
      <p:sp>
        <p:nvSpPr>
          <p:cNvPr id="153" name="Shape 153"/>
          <p:cNvSpPr/>
          <p:nvPr/>
        </p:nvSpPr>
        <p:spPr>
          <a:xfrm>
            <a:off x="1372475" y="5391150"/>
            <a:ext cx="4001885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Flexibility and adaptability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Initiative and self-direction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Social and intercultural skills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Productivity and accountability</a:t>
            </a:r>
          </a:p>
          <a:p>
            <a:pPr marL="228600" indent="-228600">
              <a:buSzPct val="100000"/>
              <a:buChar char="•"/>
              <a:defRPr sz="2000" spc="19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Leadership and responsibility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" name="Shape 156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845300" y="533400"/>
            <a:ext cx="5397500" cy="723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ET 2020 - 2015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6845300" y="2257426"/>
            <a:ext cx="5397500" cy="450368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Turn the traditional teaching into creative and innovative methods like </a:t>
            </a:r>
          </a:p>
          <a:p>
            <a:pPr marL="685800" lvl="2" indent="-228600" defTabSz="457200">
              <a:spcBef>
                <a:spcPts val="0"/>
              </a:spcBef>
              <a:buSzPct val="100000"/>
              <a:buFontTx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project-based, </a:t>
            </a:r>
          </a:p>
          <a:p>
            <a:pPr marL="685800" lvl="2" indent="-228600" defTabSz="457200">
              <a:spcBef>
                <a:spcPts val="0"/>
              </a:spcBef>
              <a:buSzPct val="100000"/>
              <a:buFontTx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inquire-based, </a:t>
            </a:r>
          </a:p>
          <a:p>
            <a:pPr marL="685800" lvl="2" indent="-228600" defTabSz="457200">
              <a:spcBef>
                <a:spcPts val="0"/>
              </a:spcBef>
              <a:buSzPct val="100000"/>
              <a:buFontTx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problem-based, </a:t>
            </a:r>
          </a:p>
          <a:p>
            <a:pPr marL="685800" lvl="2" indent="-228600" defTabSz="457200">
              <a:spcBef>
                <a:spcPts val="0"/>
              </a:spcBef>
              <a:buSzPct val="100000"/>
              <a:buFontTx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work-based, </a:t>
            </a:r>
          </a:p>
          <a:p>
            <a:pPr marL="685800" lvl="2" indent="-228600" defTabSz="457200">
              <a:spcBef>
                <a:spcPts val="0"/>
              </a:spcBef>
              <a:buSzPct val="100000"/>
              <a:buFontTx/>
              <a:buChar char="•"/>
              <a:defRPr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problem-based methods.</a:t>
            </a:r>
          </a:p>
        </p:txBody>
      </p:sp>
      <p:sp>
        <p:nvSpPr>
          <p:cNvPr id="159" name="Shape 159"/>
          <p:cNvSpPr/>
          <p:nvPr/>
        </p:nvSpPr>
        <p:spPr>
          <a:xfrm>
            <a:off x="7475233" y="7416800"/>
            <a:ext cx="477450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6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Opinion of the European Economic and Social Committee on Fostering creativity, entrepreneurship and mobility in education and training (Official Journal of the European Union, C 332/20, 2015</a:t>
            </a:r>
          </a:p>
        </p:txBody>
      </p:sp>
      <p:sp>
        <p:nvSpPr>
          <p:cNvPr id="160" name="Shape 160"/>
          <p:cNvSpPr/>
          <p:nvPr/>
        </p:nvSpPr>
        <p:spPr>
          <a:xfrm>
            <a:off x="1167618" y="2122227"/>
            <a:ext cx="4774507" cy="606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52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Fostering creativity, entrepreneurship and mobility </a:t>
            </a:r>
          </a:p>
          <a:p>
            <a:pPr defTabSz="457200">
              <a:spcBef>
                <a:spcPts val="0"/>
              </a:spcBef>
              <a:defRPr sz="52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education </a:t>
            </a:r>
          </a:p>
          <a:p>
            <a:pPr defTabSz="457200">
              <a:spcBef>
                <a:spcPts val="0"/>
              </a:spcBef>
              <a:defRPr sz="52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training</a:t>
            </a:r>
          </a:p>
          <a:p>
            <a:pPr defTabSz="457200">
              <a:spcBef>
                <a:spcPts val="0"/>
              </a:spcBef>
              <a:defRPr sz="52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5200" spc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(2009)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c1babc256387da2819c8ebde699bf6eadccea4"/>
</p:tagLst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Baskerville</vt:lpstr>
      <vt:lpstr>Calibri</vt:lpstr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Times New Roman</vt:lpstr>
      <vt:lpstr>Zapf Dingbats</vt:lpstr>
      <vt:lpstr>New_Template9</vt:lpstr>
      <vt:lpstr>Flipped Classroom</vt:lpstr>
      <vt:lpstr>Pedagogical Model</vt:lpstr>
      <vt:lpstr>PowerPoint Presentation</vt:lpstr>
      <vt:lpstr>PowerPoint Presentation</vt:lpstr>
      <vt:lpstr>PowerPoint Presentation</vt:lpstr>
      <vt:lpstr>ET 2020 - 2015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cp:lastModifiedBy>Huszár Ágnes</cp:lastModifiedBy>
  <cp:revision>3</cp:revision>
  <dcterms:modified xsi:type="dcterms:W3CDTF">2018-11-13T08:14:27Z</dcterms:modified>
</cp:coreProperties>
</file>