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2" r:id="rId11"/>
    <p:sldId id="266" r:id="rId12"/>
    <p:sldId id="267" r:id="rId13"/>
    <p:sldId id="268" r:id="rId14"/>
    <p:sldId id="274" r:id="rId15"/>
    <p:sldId id="270" r:id="rId1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F0B02-429D-47D2-B998-3C949FD595E4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9AD03-B976-4890-A3C1-E4BDAC24C2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9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9AD03-B976-4890-A3C1-E4BDAC24C21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965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39F9BE-E394-4B56-97FC-77124F46B700}" type="datetimeFigureOut">
              <a:rPr lang="hu-HU" smtClean="0"/>
              <a:t>2016.11.15.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AF37D2-D3FF-4B05-B757-1D566AA21C92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video_ES_orsi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65" y="618258"/>
            <a:ext cx="8611894" cy="794519"/>
          </a:xfrm>
        </p:spPr>
        <p:txBody>
          <a:bodyPr>
            <a:noAutofit/>
          </a:bodyPr>
          <a:lstStyle/>
          <a:p>
            <a:pPr algn="l"/>
            <a:r>
              <a:rPr lang="hu-HU" sz="4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Gyors, kreatív rajzolás digitális rajztábla segítségével</a:t>
            </a:r>
            <a:br>
              <a:rPr lang="hu-HU" sz="4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Az első kísérletek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3764" y="5201816"/>
            <a:ext cx="6468582" cy="1656184"/>
          </a:xfrm>
        </p:spPr>
        <p:txBody>
          <a:bodyPr>
            <a:noAutofit/>
          </a:bodyPr>
          <a:lstStyle/>
          <a:p>
            <a:pPr algn="r"/>
            <a:r>
              <a:rPr lang="hu-HU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WACOM </a:t>
            </a:r>
            <a:r>
              <a:rPr lang="hu-HU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Intuos</a:t>
            </a:r>
            <a:r>
              <a:rPr lang="hu-HU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Art </a:t>
            </a:r>
            <a:r>
              <a:rPr lang="hu-HU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Pen&amp;Touch</a:t>
            </a:r>
            <a:r>
              <a:rPr lang="hu-HU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S</a:t>
            </a:r>
          </a:p>
          <a:p>
            <a:pPr algn="r"/>
            <a:r>
              <a:rPr lang="hu-HU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Bemutatója </a:t>
            </a:r>
            <a:endParaRPr lang="hu-HU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r"/>
            <a:endParaRPr lang="hu-HU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r"/>
            <a:r>
              <a:rPr lang="hu-HU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Sára </a:t>
            </a:r>
            <a:r>
              <a:rPr lang="hu-HU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Ekert</a:t>
            </a:r>
            <a:endParaRPr lang="hu-HU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r"/>
            <a:r>
              <a:rPr lang="hu-HU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Szakoktató</a:t>
            </a:r>
            <a:endParaRPr lang="hu-HU" sz="1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r"/>
            <a:endParaRPr lang="en-US" sz="2800" b="1" dirty="0">
              <a:solidFill>
                <a:schemeClr val="accent3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57175" y="5634826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 Narrow" panose="020B0606020202030204" pitchFamily="34" charset="0"/>
              </a:rPr>
              <a:t>Flip-it</a:t>
            </a:r>
            <a:r>
              <a:rPr lang="hu-HU" sz="2000" b="1" dirty="0" smtClean="0">
                <a:latin typeface="Arial Narrow" panose="020B0606020202030204" pitchFamily="34" charset="0"/>
              </a:rPr>
              <a:t>! II.</a:t>
            </a:r>
          </a:p>
          <a:p>
            <a:r>
              <a:rPr lang="hu-HU" sz="2000" b="1" dirty="0" smtClean="0">
                <a:latin typeface="Arial Narrow" panose="020B0606020202030204" pitchFamily="34" charset="0"/>
              </a:rPr>
              <a:t>Budapest</a:t>
            </a:r>
          </a:p>
          <a:p>
            <a:r>
              <a:rPr lang="hu-HU" sz="2000" b="1" dirty="0" smtClean="0">
                <a:latin typeface="Arial Narrow" panose="020B0606020202030204" pitchFamily="34" charset="0"/>
              </a:rPr>
              <a:t>2016.November 15.</a:t>
            </a:r>
            <a:endParaRPr lang="hu-HU" sz="2000" b="1" dirty="0">
              <a:latin typeface="Arial Narrow" panose="020B0606020202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3" t="41163"/>
          <a:stretch/>
        </p:blipFill>
        <p:spPr bwMode="auto">
          <a:xfrm>
            <a:off x="7895300" y="0"/>
            <a:ext cx="1256863" cy="120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2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89" y="306269"/>
            <a:ext cx="2160000" cy="278847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1190"/>
            <a:ext cx="2160000" cy="27884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1" y="271190"/>
            <a:ext cx="2160000" cy="28586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29816"/>
            <a:ext cx="2160000" cy="28260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1" y="3439754"/>
            <a:ext cx="2160000" cy="281614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3137"/>
            <a:ext cx="2160000" cy="28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folyamatábra</a:t>
            </a:r>
            <a:endParaRPr lang="hu-HU" dirty="0"/>
          </a:p>
        </p:txBody>
      </p:sp>
      <p:pic>
        <p:nvPicPr>
          <p:cNvPr id="4" name="Tartalom helye 3" descr="tengelyesen-szimmetriku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008" y="1554163"/>
            <a:ext cx="2974383" cy="452596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video_ES_orsi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2205"/>
            <a:ext cx="5410984" cy="35935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37" y="0"/>
            <a:ext cx="3298263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78988" y="7647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Skechpad</a:t>
            </a:r>
            <a:r>
              <a:rPr lang="hu-HU" sz="3200" dirty="0" smtClean="0"/>
              <a:t> program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7086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GIMP</a:t>
            </a:r>
            <a:endParaRPr lang="hu-H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" y="1628800"/>
            <a:ext cx="870921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3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4961" y="3068960"/>
            <a:ext cx="8686800" cy="841248"/>
          </a:xfrm>
        </p:spPr>
        <p:txBody>
          <a:bodyPr/>
          <a:lstStyle/>
          <a:p>
            <a:pPr algn="ctr"/>
            <a:r>
              <a:rPr lang="hu-HU" dirty="0" smtClean="0"/>
              <a:t>Köszönöm a figyelmet! </a:t>
            </a:r>
            <a:r>
              <a:rPr lang="hu-HU" dirty="0" smtClean="0">
                <a:sym typeface="Wingdings" panose="05000000000000000000" pitchFamily="2" charset="2"/>
              </a:rPr>
              <a:t>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52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13106" y="400310"/>
            <a:ext cx="7935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Arial Narrow" panose="020B0606020202030204" pitchFamily="34" charset="0"/>
              </a:rPr>
              <a:t>Digitális rajztábla és tartozékai</a:t>
            </a:r>
            <a:endParaRPr lang="hu-HU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4733722" cy="472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1556792"/>
            <a:ext cx="377337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tábla+ kábel</a:t>
            </a:r>
            <a:endParaRPr lang="hu-HU" sz="28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ceruza </a:t>
            </a:r>
            <a:r>
              <a:rPr lang="hu-HU" sz="2800" dirty="0">
                <a:latin typeface="Arial Narrow" panose="020B0606020202030204" pitchFamily="34" charset="0"/>
              </a:rPr>
              <a:t>+ </a:t>
            </a:r>
            <a:r>
              <a:rPr lang="hu-HU" sz="2800" dirty="0" smtClean="0">
                <a:latin typeface="Arial Narrow" panose="020B0606020202030204" pitchFamily="34" charset="0"/>
              </a:rPr>
              <a:t>cserélhető hegyek</a:t>
            </a:r>
            <a:endParaRPr lang="hu-HU" sz="28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Telepítőlemez </a:t>
            </a:r>
            <a:endParaRPr lang="hu-HU" sz="2800" dirty="0">
              <a:latin typeface="Arial Narrow" panose="020B0606020202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57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73" y="1921892"/>
            <a:ext cx="439195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400310"/>
            <a:ext cx="8050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Arial Narrow" panose="020B0606020202030204" pitchFamily="34" charset="0"/>
              </a:rPr>
              <a:t>Elérhető funkciók, beállítások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83568" y="1412776"/>
            <a:ext cx="37733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b="1" dirty="0">
                <a:latin typeface="Arial Narrow" panose="020B0606020202030204" pitchFamily="34" charset="0"/>
              </a:rPr>
              <a:t>Beállítható főbb paraméterek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400" dirty="0" smtClean="0">
                <a:latin typeface="Arial Narrow" panose="020B0606020202030204" pitchFamily="34" charset="0"/>
              </a:rPr>
              <a:t>Tábla</a:t>
            </a:r>
            <a:endParaRPr lang="hu-HU" sz="24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400" dirty="0" smtClean="0">
                <a:latin typeface="Arial Narrow" panose="020B0606020202030204" pitchFamily="34" charset="0"/>
              </a:rPr>
              <a:t>Ceruza</a:t>
            </a:r>
            <a:endParaRPr lang="hu-HU" sz="24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400" dirty="0" smtClean="0">
                <a:latin typeface="Arial Narrow" panose="020B0606020202030204" pitchFamily="34" charset="0"/>
              </a:rPr>
              <a:t>Funkcionális beállítások</a:t>
            </a:r>
            <a:endParaRPr lang="hu-HU" sz="24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400" dirty="0" smtClean="0">
                <a:latin typeface="Arial Narrow" panose="020B0606020202030204" pitchFamily="34" charset="0"/>
              </a:rPr>
              <a:t>Érintő funkció</a:t>
            </a:r>
            <a:endParaRPr lang="hu-HU" sz="24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400" dirty="0" smtClean="0">
                <a:latin typeface="Arial Narrow" panose="020B0606020202030204" pitchFamily="34" charset="0"/>
              </a:rPr>
              <a:t>Kézi vezérlés</a:t>
            </a:r>
            <a:endParaRPr lang="hu-HU" sz="24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400" dirty="0" smtClean="0">
                <a:latin typeface="Arial Narrow" panose="020B0606020202030204" pitchFamily="34" charset="0"/>
              </a:rPr>
              <a:t>Vezérlő csomagok</a:t>
            </a:r>
            <a:endParaRPr lang="hu-HU" sz="2400" dirty="0">
              <a:latin typeface="Arial Narrow" panose="020B0606020202030204" pitchFamily="34" charset="0"/>
            </a:endParaRP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266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400310"/>
            <a:ext cx="790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Arial Narrow" panose="020B0606020202030204" pitchFamily="34" charset="0"/>
              </a:rPr>
              <a:t>Elérhető funkciók, beállítások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8780" y="1328807"/>
            <a:ext cx="394223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 Narrow" panose="020B0606020202030204" pitchFamily="34" charset="0"/>
              </a:rPr>
              <a:t>Tábla </a:t>
            </a:r>
            <a:r>
              <a:rPr lang="hu-HU" sz="2000" dirty="0">
                <a:latin typeface="Arial Narrow" panose="020B0606020202030204" pitchFamily="34" charset="0"/>
              </a:rPr>
              <a:t>– </a:t>
            </a:r>
            <a:r>
              <a:rPr lang="hu-HU" sz="2000" dirty="0" smtClean="0">
                <a:latin typeface="Arial Narrow" panose="020B0606020202030204" pitchFamily="34" charset="0"/>
              </a:rPr>
              <a:t>4 gyorsgomb beállítása (elérhető funkciók: kicsinyítés-nagyítás, cserélhet gyorsgomb kombinációk,  görgetés,  megnyitás )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b="1" dirty="0" smtClean="0">
                <a:latin typeface="Arial Narrow" panose="020B0606020202030204" pitchFamily="34" charset="0"/>
              </a:rPr>
              <a:t>ceruza</a:t>
            </a:r>
            <a:r>
              <a:rPr lang="hu-HU" sz="2000" dirty="0" smtClean="0">
                <a:latin typeface="Arial Narrow" panose="020B0606020202030204" pitchFamily="34" charset="0"/>
              </a:rPr>
              <a:t> </a:t>
            </a:r>
            <a:r>
              <a:rPr lang="hu-HU" sz="2000" dirty="0">
                <a:latin typeface="Arial Narrow" panose="020B0606020202030204" pitchFamily="34" charset="0"/>
              </a:rPr>
              <a:t>– </a:t>
            </a:r>
            <a:r>
              <a:rPr lang="hu-HU" sz="2000" dirty="0" smtClean="0">
                <a:latin typeface="Arial Narrow" panose="020B0606020202030204" pitchFamily="34" charset="0"/>
              </a:rPr>
              <a:t>2 gyorsgomb beállítása, nyomásérzékenység 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dirty="0" smtClean="0">
                <a:latin typeface="Arial Narrow" panose="020B0606020202030204" pitchFamily="34" charset="0"/>
              </a:rPr>
              <a:t>A gyorsgombok segítenek a leggyakrabban használt funkciók elérésében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b="1" dirty="0" smtClean="0">
                <a:latin typeface="Arial Narrow" panose="020B0606020202030204" pitchFamily="34" charset="0"/>
              </a:rPr>
              <a:t>Funkcionális beállítások </a:t>
            </a:r>
            <a:r>
              <a:rPr lang="hu-HU" sz="2000" dirty="0" smtClean="0">
                <a:latin typeface="Arial Narrow" panose="020B0606020202030204" pitchFamily="34" charset="0"/>
              </a:rPr>
              <a:t> - táblahasználat módja</a:t>
            </a:r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dirty="0">
                <a:latin typeface="Arial Narrow" panose="020B0606020202030204" pitchFamily="34" charset="0"/>
              </a:rPr>
              <a:t>1. </a:t>
            </a:r>
            <a:r>
              <a:rPr lang="hu-HU" sz="2000" dirty="0" smtClean="0">
                <a:latin typeface="Arial Narrow" panose="020B0606020202030204" pitchFamily="34" charset="0"/>
              </a:rPr>
              <a:t>érintőképernyő</a:t>
            </a:r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dirty="0">
                <a:latin typeface="Arial Narrow" panose="020B0606020202030204" pitchFamily="34" charset="0"/>
              </a:rPr>
              <a:t>2. </a:t>
            </a:r>
            <a:r>
              <a:rPr lang="hu-HU" sz="2000" dirty="0" smtClean="0">
                <a:latin typeface="Arial Narrow" panose="020B0606020202030204" pitchFamily="34" charset="0"/>
              </a:rPr>
              <a:t>egér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24" y="1214122"/>
            <a:ext cx="4166014" cy="473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9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400310"/>
            <a:ext cx="8050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Arial Narrow" panose="020B0606020202030204" pitchFamily="34" charset="0"/>
              </a:rPr>
              <a:t>Elérhető funkciók, beállítások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5536" y="1340768"/>
            <a:ext cx="39422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 Narrow" panose="020B0606020202030204" pitchFamily="34" charset="0"/>
              </a:rPr>
              <a:t>Érintő funkció</a:t>
            </a:r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dirty="0" smtClean="0">
                <a:latin typeface="Arial Narrow" panose="020B0606020202030204" pitchFamily="34" charset="0"/>
              </a:rPr>
              <a:t>Érintés beállításai </a:t>
            </a:r>
            <a:r>
              <a:rPr lang="hu-HU" sz="2000" dirty="0">
                <a:latin typeface="Arial Narrow" panose="020B0606020202030204" pitchFamily="34" charset="0"/>
              </a:rPr>
              <a:t>– </a:t>
            </a:r>
            <a:r>
              <a:rPr lang="hu-HU" sz="2000" dirty="0" smtClean="0">
                <a:latin typeface="Arial Narrow" panose="020B0606020202030204" pitchFamily="34" charset="0"/>
              </a:rPr>
              <a:t>ceruza gyorsasága, dupla kattintás sebessége, görgetés sebessége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b="1" dirty="0" smtClean="0">
                <a:latin typeface="Arial Narrow" panose="020B0606020202030204" pitchFamily="34" charset="0"/>
              </a:rPr>
              <a:t>Kézi vezérlés</a:t>
            </a:r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dirty="0" smtClean="0">
                <a:latin typeface="Arial Narrow" panose="020B0606020202030204" pitchFamily="34" charset="0"/>
              </a:rPr>
              <a:t>Kézi beállítás (forgatás, mozgatás, görgetés, kicsinyítés-nagyítás)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b="1" dirty="0" smtClean="0">
                <a:latin typeface="Arial Narrow" panose="020B0606020202030204" pitchFamily="34" charset="0"/>
              </a:rPr>
              <a:t>Vezérlő csomagok</a:t>
            </a:r>
            <a:endParaRPr lang="hu-HU" sz="2000" dirty="0">
              <a:latin typeface="Arial Narrow" panose="020B0606020202030204" pitchFamily="34" charset="0"/>
            </a:endParaRPr>
          </a:p>
          <a:p>
            <a:r>
              <a:rPr lang="hu-HU" sz="2000" dirty="0" smtClean="0">
                <a:latin typeface="Arial Narrow" panose="020B0606020202030204" pitchFamily="34" charset="0"/>
              </a:rPr>
              <a:t>Egy gombon belül több választási lehetőségem is van, ezeket csomagban állíthatjuk be</a:t>
            </a:r>
            <a:endParaRPr lang="hu-HU" sz="2000" dirty="0">
              <a:latin typeface="Arial Narrow" panose="020B0606020202030204" pitchFamily="34" charset="0"/>
            </a:endParaRPr>
          </a:p>
          <a:p>
            <a:endParaRPr lang="hu-H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85" y="1196752"/>
            <a:ext cx="4458211" cy="50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6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28959" y="381807"/>
            <a:ext cx="7690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Narrow" panose="020B0606020202030204" pitchFamily="34" charset="0"/>
              </a:rPr>
              <a:t>Egyéni beállítások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43608" y="1191456"/>
            <a:ext cx="65226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Bal és jobb kezes használat</a:t>
            </a:r>
            <a:endParaRPr lang="hu-HU" sz="2800" dirty="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egyéni szokások szerinti beállítás</a:t>
            </a:r>
            <a:endParaRPr lang="hu-HU" sz="2800" dirty="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Különböző beállításokat tudunk elmenteni attól függően, hogy milyen programban használjuk</a:t>
            </a:r>
            <a:endParaRPr lang="hu-HU" sz="2800" dirty="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 Narrow" panose="020B0606020202030204" pitchFamily="34" charset="0"/>
              </a:rPr>
              <a:t>Gyors és kényelmes használat </a:t>
            </a:r>
            <a:endParaRPr lang="hu-HU" sz="28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1342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400310"/>
            <a:ext cx="7978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Narrow" panose="020B0606020202030204" pitchFamily="34" charset="0"/>
              </a:rPr>
              <a:t>Grafikai programokban való alkalmazása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83568" y="1196752"/>
            <a:ext cx="7488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 Narrow" panose="020B0606020202030204" pitchFamily="34" charset="0"/>
              </a:rPr>
              <a:t>Digitalizáló táblaként használhatjuk a legtöbb grafikai programban</a:t>
            </a:r>
            <a:endParaRPr lang="hu-HU" sz="20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Arial Narrow" panose="020B0606020202030204" pitchFamily="34" charset="0"/>
              </a:rPr>
              <a:t>Photoshop</a:t>
            </a:r>
            <a:r>
              <a:rPr lang="hu-HU" sz="2000" dirty="0">
                <a:latin typeface="Arial Narrow" panose="020B0606020202030204" pitchFamily="34" charset="0"/>
              </a:rPr>
              <a:t>, Adobe </a:t>
            </a:r>
            <a:r>
              <a:rPr lang="hu-HU" sz="2000" dirty="0" err="1">
                <a:latin typeface="Arial Narrow" panose="020B0606020202030204" pitchFamily="34" charset="0"/>
              </a:rPr>
              <a:t>Illustrator</a:t>
            </a:r>
            <a:r>
              <a:rPr lang="hu-HU" sz="2000" dirty="0">
                <a:latin typeface="Arial Narrow" panose="020B0606020202030204" pitchFamily="34" charset="0"/>
              </a:rPr>
              <a:t>, </a:t>
            </a:r>
            <a:r>
              <a:rPr lang="hu-HU" sz="2000" dirty="0" err="1">
                <a:latin typeface="Arial Narrow" panose="020B0606020202030204" pitchFamily="34" charset="0"/>
              </a:rPr>
              <a:t>Gimp</a:t>
            </a:r>
            <a:r>
              <a:rPr lang="hu-HU" sz="2000" dirty="0">
                <a:latin typeface="Arial Narrow" panose="020B0606020202030204" pitchFamily="34" charset="0"/>
              </a:rPr>
              <a:t>, Corel </a:t>
            </a:r>
            <a:r>
              <a:rPr lang="hu-HU" sz="2000" dirty="0" err="1">
                <a:latin typeface="Arial Narrow" panose="020B0606020202030204" pitchFamily="34" charset="0"/>
              </a:rPr>
              <a:t>Draw</a:t>
            </a:r>
            <a:endParaRPr lang="hu-HU" sz="20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Arial Narrow" panose="020B0606020202030204" pitchFamily="34" charset="0"/>
              </a:rPr>
              <a:t>D</a:t>
            </a:r>
            <a:r>
              <a:rPr lang="hu-HU" sz="2000" dirty="0" smtClean="0">
                <a:latin typeface="Arial Narrow" panose="020B0606020202030204" pitchFamily="34" charset="0"/>
              </a:rPr>
              <a:t>igitalizálásra, festésre</a:t>
            </a:r>
            <a:endParaRPr lang="hu-HU" sz="20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 Narrow" panose="020B0606020202030204" pitchFamily="34" charset="0"/>
              </a:rPr>
              <a:t>Előnye: könnyen módosíthatjuk a rajzot (forma és szín, alak, kompozíciók)</a:t>
            </a:r>
            <a:endParaRPr lang="hu-HU" sz="20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 Narrow" panose="020B0606020202030204" pitchFamily="34" charset="0"/>
              </a:rPr>
              <a:t>Segíti az előadásokat a tanórák folyamán, ötletek gyors és könnyű átadását</a:t>
            </a:r>
            <a:endParaRPr lang="hu-HU" sz="20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Arial Narrow" panose="020B0606020202030204" pitchFamily="34" charset="0"/>
              </a:rPr>
              <a:t>H</a:t>
            </a:r>
            <a:r>
              <a:rPr lang="hu-HU" sz="2000" dirty="0" smtClean="0">
                <a:latin typeface="Arial Narrow" panose="020B0606020202030204" pitchFamily="34" charset="0"/>
              </a:rPr>
              <a:t>osszú ideig tárolható</a:t>
            </a:r>
            <a:endParaRPr lang="hu-HU" sz="2000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Arial Narrow" panose="020B0606020202030204" pitchFamily="34" charset="0"/>
              </a:rPr>
              <a:t>Megoszthatjuk egyéni ötleteinket</a:t>
            </a:r>
            <a:endParaRPr lang="hu-H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84546" y="396321"/>
            <a:ext cx="7749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Narrow" panose="020B0606020202030204" pitchFamily="34" charset="0"/>
              </a:rPr>
              <a:t>Papír alapú rajzok digitalizálása</a:t>
            </a:r>
            <a:endParaRPr lang="hu-HU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71600" y="1084674"/>
            <a:ext cx="778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 Narrow" panose="020B0606020202030204" pitchFamily="34" charset="0"/>
              </a:rPr>
              <a:t>vektorizálás</a:t>
            </a:r>
            <a:r>
              <a:rPr lang="hu-HU" sz="2000" b="1" dirty="0" smtClean="0">
                <a:latin typeface="Arial Narrow" panose="020B0606020202030204" pitchFamily="34" charset="0"/>
              </a:rPr>
              <a:t>      </a:t>
            </a:r>
            <a:r>
              <a:rPr lang="hu-HU" sz="2000" b="1" dirty="0">
                <a:latin typeface="Arial Narrow" panose="020B0606020202030204" pitchFamily="34" charset="0"/>
              </a:rPr>
              <a:t>–    </a:t>
            </a:r>
            <a:r>
              <a:rPr lang="hu-HU" sz="2000" b="1" dirty="0" smtClean="0">
                <a:latin typeface="Arial Narrow" panose="020B0606020202030204" pitchFamily="34" charset="0"/>
              </a:rPr>
              <a:t>  körvonal      </a:t>
            </a:r>
            <a:r>
              <a:rPr lang="hu-HU" sz="2000" b="1" dirty="0">
                <a:latin typeface="Arial Narrow" panose="020B0606020202030204" pitchFamily="34" charset="0"/>
              </a:rPr>
              <a:t>- </a:t>
            </a:r>
            <a:r>
              <a:rPr lang="hu-HU" sz="2000" b="1" dirty="0" smtClean="0">
                <a:latin typeface="Arial Narrow" panose="020B0606020202030204" pitchFamily="34" charset="0"/>
              </a:rPr>
              <a:t>     színezés        </a:t>
            </a:r>
            <a:r>
              <a:rPr lang="hu-HU" sz="2000" b="1" dirty="0">
                <a:latin typeface="Arial Narrow" panose="020B0606020202030204" pitchFamily="34" charset="0"/>
              </a:rPr>
              <a:t>–      </a:t>
            </a:r>
            <a:r>
              <a:rPr lang="hu-HU" sz="2000" b="1" dirty="0" smtClean="0">
                <a:latin typeface="Arial Narrow" panose="020B0606020202030204" pitchFamily="34" charset="0"/>
              </a:rPr>
              <a:t>   elkészült kép</a:t>
            </a:r>
            <a:endParaRPr lang="hu-HU" sz="2000" b="1" dirty="0"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16240"/>
            <a:ext cx="1987651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20610"/>
            <a:ext cx="2156984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20610"/>
            <a:ext cx="2064254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3096"/>
            <a:ext cx="258569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12" y="4293096"/>
            <a:ext cx="2972741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7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400309"/>
            <a:ext cx="7965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Narrow" panose="020B0606020202030204" pitchFamily="34" charset="0"/>
              </a:rPr>
              <a:t>Vázlattól a kész grafikáig</a:t>
            </a:r>
            <a:endParaRPr lang="hu-HU" sz="3200" b="1" dirty="0">
              <a:latin typeface="Arial Narrow" panose="020B0606020202030204" pitchFamily="34" charset="0"/>
            </a:endParaRPr>
          </a:p>
          <a:p>
            <a:pPr algn="ctr"/>
            <a:r>
              <a:rPr lang="hu-HU" sz="3200" b="1" dirty="0" smtClean="0"/>
              <a:t>salamonpecsét</a:t>
            </a:r>
            <a:endParaRPr lang="hu-H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268828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41" y="1645245"/>
            <a:ext cx="2673927" cy="228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1" y="4137374"/>
            <a:ext cx="2609213" cy="229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41" y="4130391"/>
            <a:ext cx="2664296" cy="229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8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Tú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817</TotalTime>
  <Words>258</Words>
  <Application>Microsoft Office PowerPoint</Application>
  <PresentationFormat>Diavetítés a képernyőre (4:3 oldalarány)</PresentationFormat>
  <Paragraphs>62</Paragraphs>
  <Slides>15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Túra</vt:lpstr>
      <vt:lpstr>Gyors, kreatív rajzolás digitális rajztábla segítségével Az első kísérletek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folyamatábra</vt:lpstr>
      <vt:lpstr>PowerPoint bemutató</vt:lpstr>
      <vt:lpstr>PowerPoint bemutató</vt:lpstr>
      <vt:lpstr>GIMP</vt:lpstr>
      <vt:lpstr>Köszönöm a figyelmet! 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Gyors, kreatív rajzolás digitális rajztábla segítségével</dc:title>
  <dc:creator>user</dc:creator>
  <cp:lastModifiedBy>user</cp:lastModifiedBy>
  <cp:revision>24</cp:revision>
  <dcterms:created xsi:type="dcterms:W3CDTF">2016-06-21T08:26:14Z</dcterms:created>
  <dcterms:modified xsi:type="dcterms:W3CDTF">2016-11-15T05:32:59Z</dcterms:modified>
</cp:coreProperties>
</file>