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5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4" r:id="rId4"/>
    <p:sldId id="295" r:id="rId5"/>
    <p:sldId id="296" r:id="rId6"/>
    <p:sldId id="299" r:id="rId7"/>
    <p:sldId id="298" r:id="rId8"/>
    <p:sldId id="301" r:id="rId9"/>
    <p:sldId id="302" r:id="rId10"/>
    <p:sldId id="300" r:id="rId11"/>
    <p:sldId id="303" r:id="rId12"/>
    <p:sldId id="293" r:id="rId13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én" initials="H" lastIdx="1" clrIdx="0"/>
  <p:cmAuthor id="1" name="Hegedüs Helén" initials="Hel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63C"/>
    <a:srgbClr val="0052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74" autoAdjust="0"/>
    <p:restoredTop sz="82226" autoAdjust="0"/>
  </p:normalViewPr>
  <p:slideViewPr>
    <p:cSldViewPr>
      <p:cViewPr varScale="1">
        <p:scale>
          <a:sx n="61" d="100"/>
          <a:sy n="61" d="100"/>
        </p:scale>
        <p:origin x="3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dri\munka\Adri\2015-2016(2)\Flip\events\sajat\elemz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dri\munka\Adri\2015-2016(2)\Flip\events\sajat\elemz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dri\munka\Adri\2015-2016(2)\Flip\events\sajat\elemz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dri\munka\Adri\2015-2016(2)\Flip\events\sajat\elemz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400" b="0" i="0" u="none" strike="noStrike" baseline="0"/>
              <a:t>New knowledge of ICT tools and programs</a:t>
            </a:r>
            <a:endParaRPr lang="en-US" sz="1400" b="1" cap="small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1.973376591814912E-2"/>
          <c:y val="0.1145232368144167"/>
          <c:w val="0.95314438125789835"/>
          <c:h val="0.812487211257000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Munka1!$B$9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Munka1!$A$10:$A$14</c:f>
              <c:strCache>
                <c:ptCount val="5"/>
                <c:pt idx="0">
                  <c:v>igen, sok ismerettel gazdagodtam, hasznosítani fogom</c:v>
                </c:pt>
                <c:pt idx="1">
                  <c:v>igen, ébredtek bennem új gondolatok, részben hasznosítom</c:v>
                </c:pt>
                <c:pt idx="2">
                  <c:v>volt pár új információ számomra</c:v>
                </c:pt>
                <c:pt idx="3">
                  <c:v>egy-két új eszközről hallottam csak</c:v>
                </c:pt>
                <c:pt idx="4">
                  <c:v>nem, semmi újat nem hallottam</c:v>
                </c:pt>
              </c:strCache>
            </c:strRef>
          </c:cat>
          <c:val>
            <c:numRef>
              <c:f>Munka1!$B$10:$B$14</c:f>
              <c:numCache>
                <c:formatCode>General</c:formatCode>
                <c:ptCount val="5"/>
                <c:pt idx="0">
                  <c:v>22</c:v>
                </c:pt>
                <c:pt idx="1">
                  <c:v>12</c:v>
                </c:pt>
                <c:pt idx="2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1212639296"/>
        <c:axId val="-1212631136"/>
      </c:barChart>
      <c:catAx>
        <c:axId val="-12126392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212631136"/>
        <c:crosses val="autoZero"/>
        <c:auto val="1"/>
        <c:lblAlgn val="ctr"/>
        <c:lblOffset val="100"/>
        <c:noMultiLvlLbl val="0"/>
      </c:catAx>
      <c:valAx>
        <c:axId val="-1212631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212639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hu-HU" sz="1600" b="1" i="0" u="none" strike="noStrike" cap="all" baseline="0"/>
              <a:t>It was helpful to the day</a:t>
            </a:r>
            <a:r>
              <a:rPr lang="hu-HU" cap="small" baseline="0">
                <a:solidFill>
                  <a:sysClr val="windowText" lastClr="000000"/>
                </a:solidFill>
              </a:rPr>
              <a:t>?</a:t>
            </a:r>
            <a:endParaRPr lang="hu-HU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5C67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5687340682414708"/>
                  <c:y val="-0.1286287193898742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yes, i was motivated</a:t>
                    </a:r>
                    <a:r>
                      <a:rPr lang="en-US" baseline="0"/>
                      <a:t>
</a:t>
                    </a:r>
                    <a:fld id="{34731037-FEC6-43ED-9479-D44E2FA92139}" type="PERCENTAGE">
                      <a:rPr lang="en-US" baseline="0"/>
                      <a:pPr>
                        <a:defRPr sz="1100">
                          <a:solidFill>
                            <a:sysClr val="windowText" lastClr="000000"/>
                          </a:solidFill>
                        </a:defRPr>
                      </a:pPr>
                      <a:t>[SZÁZALÉK]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76"/>
                      <c:h val="0.3065768799102132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"/>
                  <c:y val="0.1047034629949003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/>
                      <a:t>yes, </a:t>
                    </a:r>
                    <a:r>
                      <a:rPr lang="en-US" sz="1100" b="1" i="0" u="none" strike="noStrike" baseline="0"/>
                      <a:t>I understand the ICT potential</a:t>
                    </a:r>
                    <a:r>
                      <a:rPr lang="en-US" baseline="0"/>
                      <a:t>
</a:t>
                    </a:r>
                    <a:fld id="{CA92F20B-60F6-4B0F-B0CA-76D0D023C9E5}" type="PERCENTAGE">
                      <a:rPr lang="en-US" baseline="0"/>
                      <a:pPr>
                        <a:defRPr sz="1100">
                          <a:solidFill>
                            <a:srgbClr val="C00000"/>
                          </a:solidFill>
                        </a:defRPr>
                      </a:pPr>
                      <a:t>[SZÁZALÉK]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2.3515579071134197E-3"/>
                  <c:y val="2.944784896731570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partly</a:t>
                    </a:r>
                    <a:r>
                      <a:rPr lang="en-US" baseline="0"/>
                      <a:t>
</a:t>
                    </a:r>
                    <a:fld id="{D8BE843C-01F6-49C9-A494-2FCB0BED3C8A}" type="PERCENTAGE">
                      <a:rPr lang="en-US" baseline="0"/>
                      <a:pPr>
                        <a:defRPr sz="1100">
                          <a:solidFill>
                            <a:schemeClr val="accent4">
                              <a:lumMod val="75000"/>
                            </a:schemeClr>
                          </a:solidFill>
                        </a:defRPr>
                      </a:pPr>
                      <a:t>[SZÁZALÉK]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4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Munka1!$A$30:$A$34</c:f>
              <c:strCache>
                <c:ptCount val="5"/>
                <c:pt idx="0">
                  <c:v>igen, motiváltabb lettem tőle</c:v>
                </c:pt>
                <c:pt idx="1">
                  <c:v>igen, jobban megértettem a eszközök lehetőségeit </c:v>
                </c:pt>
                <c:pt idx="2">
                  <c:v>részben</c:v>
                </c:pt>
                <c:pt idx="3">
                  <c:v>nem, mert nehezen tudtam nyomon követni</c:v>
                </c:pt>
                <c:pt idx="4">
                  <c:v>egyáltalán nem </c:v>
                </c:pt>
              </c:strCache>
            </c:strRef>
          </c:cat>
          <c:val>
            <c:numRef>
              <c:f>Munka1!$B$30:$B$34</c:f>
              <c:numCache>
                <c:formatCode>General</c:formatCode>
                <c:ptCount val="5"/>
                <c:pt idx="0">
                  <c:v>25</c:v>
                </c:pt>
                <c:pt idx="1">
                  <c:v>10</c:v>
                </c:pt>
                <c:pt idx="2">
                  <c:v>3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400" b="0" i="0" u="none" strike="noStrike" baseline="0"/>
              <a:t>New knowledge of ICT tools and programs</a:t>
            </a:r>
            <a:endParaRPr lang="en-US" sz="1400" b="1" cap="small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1.973376591814912E-2"/>
          <c:y val="0.1145232368144167"/>
          <c:w val="0.95314438125789835"/>
          <c:h val="0.812487211257000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Munka1!$B$9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Munka1!$A$10:$A$14</c:f>
              <c:strCache>
                <c:ptCount val="5"/>
                <c:pt idx="0">
                  <c:v>igen, sok ismerettel gazdagodtam, hasznosítani fogom</c:v>
                </c:pt>
                <c:pt idx="1">
                  <c:v>igen, ébredtek bennem új gondolatok, részben hasznosítom</c:v>
                </c:pt>
                <c:pt idx="2">
                  <c:v>volt pár új információ számomra</c:v>
                </c:pt>
                <c:pt idx="3">
                  <c:v>egy-két új eszközről hallottam csak</c:v>
                </c:pt>
                <c:pt idx="4">
                  <c:v>nem, semmi újat nem hallottam</c:v>
                </c:pt>
              </c:strCache>
            </c:strRef>
          </c:cat>
          <c:val>
            <c:numRef>
              <c:f>Munka1!$B$10:$B$14</c:f>
              <c:numCache>
                <c:formatCode>General</c:formatCode>
                <c:ptCount val="5"/>
                <c:pt idx="0">
                  <c:v>22</c:v>
                </c:pt>
                <c:pt idx="1">
                  <c:v>12</c:v>
                </c:pt>
                <c:pt idx="2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1212637120"/>
        <c:axId val="-1212645280"/>
      </c:barChart>
      <c:catAx>
        <c:axId val="-12126371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212645280"/>
        <c:crosses val="autoZero"/>
        <c:auto val="1"/>
        <c:lblAlgn val="ctr"/>
        <c:lblOffset val="100"/>
        <c:noMultiLvlLbl val="0"/>
      </c:catAx>
      <c:valAx>
        <c:axId val="-1212645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2126371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small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>
                <a:effectLst/>
              </a:rPr>
              <a:t>Which ICT tools you will use?</a:t>
            </a:r>
            <a:endParaRPr lang="hu-HU" sz="18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small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Munka1!$B$45</c:f>
              <c:strCache>
                <c:ptCount val="1"/>
                <c:pt idx="0">
                  <c:v>igen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Munka1!$A$46:$A$54</c:f>
              <c:strCache>
                <c:ptCount val="9"/>
                <c:pt idx="0">
                  <c:v>Wacom Intuos digitális tábla</c:v>
                </c:pt>
                <c:pt idx="1">
                  <c:v>Free Screen Recorder képmetsző</c:v>
                </c:pt>
                <c:pt idx="2">
                  <c:v>GIMP képszerkesztő</c:v>
                </c:pt>
                <c:pt idx="3">
                  <c:v>Krita grafikus szerkesztő</c:v>
                </c:pt>
                <c:pt idx="4">
                  <c:v>Biteable videó-, és animációkészítő </c:v>
                </c:pt>
                <c:pt idx="5">
                  <c:v>Kahoot aplikáció</c:v>
                </c:pt>
                <c:pt idx="6">
                  <c:v>PowToon videó-, és animációkészítő </c:v>
                </c:pt>
                <c:pt idx="7">
                  <c:v>Prezi.com program</c:v>
                </c:pt>
                <c:pt idx="8">
                  <c:v>Microsoft Movie Maker videószerkesztő szoftver</c:v>
                </c:pt>
              </c:strCache>
            </c:strRef>
          </c:cat>
          <c:val>
            <c:numRef>
              <c:f>Munka1!$B$46:$B$54</c:f>
              <c:numCache>
                <c:formatCode>General</c:formatCode>
                <c:ptCount val="9"/>
                <c:pt idx="0">
                  <c:v>16</c:v>
                </c:pt>
                <c:pt idx="1">
                  <c:v>11</c:v>
                </c:pt>
                <c:pt idx="2">
                  <c:v>22</c:v>
                </c:pt>
                <c:pt idx="3">
                  <c:v>31</c:v>
                </c:pt>
                <c:pt idx="4">
                  <c:v>29</c:v>
                </c:pt>
                <c:pt idx="5">
                  <c:v>32</c:v>
                </c:pt>
                <c:pt idx="6">
                  <c:v>20</c:v>
                </c:pt>
                <c:pt idx="7">
                  <c:v>26</c:v>
                </c:pt>
                <c:pt idx="8">
                  <c:v>23</c:v>
                </c:pt>
              </c:numCache>
            </c:numRef>
          </c:val>
        </c:ser>
        <c:ser>
          <c:idx val="1"/>
          <c:order val="1"/>
          <c:tx>
            <c:strRef>
              <c:f>Munka1!$C$45</c:f>
              <c:strCache>
                <c:ptCount val="1"/>
                <c:pt idx="0">
                  <c:v>nem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Munka1!$A$46:$A$54</c:f>
              <c:strCache>
                <c:ptCount val="9"/>
                <c:pt idx="0">
                  <c:v>Wacom Intuos digitális tábla</c:v>
                </c:pt>
                <c:pt idx="1">
                  <c:v>Free Screen Recorder képmetsző</c:v>
                </c:pt>
                <c:pt idx="2">
                  <c:v>GIMP képszerkesztő</c:v>
                </c:pt>
                <c:pt idx="3">
                  <c:v>Krita grafikus szerkesztő</c:v>
                </c:pt>
                <c:pt idx="4">
                  <c:v>Biteable videó-, és animációkészítő </c:v>
                </c:pt>
                <c:pt idx="5">
                  <c:v>Kahoot aplikáció</c:v>
                </c:pt>
                <c:pt idx="6">
                  <c:v>PowToon videó-, és animációkészítő </c:v>
                </c:pt>
                <c:pt idx="7">
                  <c:v>Prezi.com program</c:v>
                </c:pt>
                <c:pt idx="8">
                  <c:v>Microsoft Movie Maker videószerkesztő szoftver</c:v>
                </c:pt>
              </c:strCache>
            </c:strRef>
          </c:cat>
          <c:val>
            <c:numRef>
              <c:f>Munka1!$C$46:$C$54</c:f>
              <c:numCache>
                <c:formatCode>General</c:formatCode>
                <c:ptCount val="9"/>
                <c:pt idx="0">
                  <c:v>11</c:v>
                </c:pt>
                <c:pt idx="1">
                  <c:v>3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</c:ser>
        <c:ser>
          <c:idx val="2"/>
          <c:order val="2"/>
          <c:tx>
            <c:strRef>
              <c:f>Munka1!$D$45</c:f>
              <c:strCache>
                <c:ptCount val="1"/>
                <c:pt idx="0">
                  <c:v>talán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Munka1!$A$46:$A$54</c:f>
              <c:strCache>
                <c:ptCount val="9"/>
                <c:pt idx="0">
                  <c:v>Wacom Intuos digitális tábla</c:v>
                </c:pt>
                <c:pt idx="1">
                  <c:v>Free Screen Recorder képmetsző</c:v>
                </c:pt>
                <c:pt idx="2">
                  <c:v>GIMP képszerkesztő</c:v>
                </c:pt>
                <c:pt idx="3">
                  <c:v>Krita grafikus szerkesztő</c:v>
                </c:pt>
                <c:pt idx="4">
                  <c:v>Biteable videó-, és animációkészítő </c:v>
                </c:pt>
                <c:pt idx="5">
                  <c:v>Kahoot aplikáció</c:v>
                </c:pt>
                <c:pt idx="6">
                  <c:v>PowToon videó-, és animációkészítő </c:v>
                </c:pt>
                <c:pt idx="7">
                  <c:v>Prezi.com program</c:v>
                </c:pt>
                <c:pt idx="8">
                  <c:v>Microsoft Movie Maker videószerkesztő szoftver</c:v>
                </c:pt>
              </c:strCache>
            </c:strRef>
          </c:cat>
          <c:val>
            <c:numRef>
              <c:f>Munka1!$D$46:$D$54</c:f>
              <c:numCache>
                <c:formatCode>General</c:formatCode>
                <c:ptCount val="9"/>
                <c:pt idx="0">
                  <c:v>7</c:v>
                </c:pt>
                <c:pt idx="1">
                  <c:v>9</c:v>
                </c:pt>
                <c:pt idx="2">
                  <c:v>10</c:v>
                </c:pt>
                <c:pt idx="3">
                  <c:v>4</c:v>
                </c:pt>
                <c:pt idx="4">
                  <c:v>6</c:v>
                </c:pt>
                <c:pt idx="5">
                  <c:v>3</c:v>
                </c:pt>
                <c:pt idx="6">
                  <c:v>11</c:v>
                </c:pt>
                <c:pt idx="7">
                  <c:v>9</c:v>
                </c:pt>
                <c:pt idx="8">
                  <c:v>12</c:v>
                </c:pt>
              </c:numCache>
            </c:numRef>
          </c:val>
        </c:ser>
        <c:ser>
          <c:idx val="3"/>
          <c:order val="3"/>
          <c:tx>
            <c:strRef>
              <c:f>Munka1!$E$45</c:f>
              <c:strCache>
                <c:ptCount val="1"/>
                <c:pt idx="0">
                  <c:v>nem adott választ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Munka1!$A$46:$A$54</c:f>
              <c:strCache>
                <c:ptCount val="9"/>
                <c:pt idx="0">
                  <c:v>Wacom Intuos digitális tábla</c:v>
                </c:pt>
                <c:pt idx="1">
                  <c:v>Free Screen Recorder képmetsző</c:v>
                </c:pt>
                <c:pt idx="2">
                  <c:v>GIMP képszerkesztő</c:v>
                </c:pt>
                <c:pt idx="3">
                  <c:v>Krita grafikus szerkesztő</c:v>
                </c:pt>
                <c:pt idx="4">
                  <c:v>Biteable videó-, és animációkészítő </c:v>
                </c:pt>
                <c:pt idx="5">
                  <c:v>Kahoot aplikáció</c:v>
                </c:pt>
                <c:pt idx="6">
                  <c:v>PowToon videó-, és animációkészítő </c:v>
                </c:pt>
                <c:pt idx="7">
                  <c:v>Prezi.com program</c:v>
                </c:pt>
                <c:pt idx="8">
                  <c:v>Microsoft Movie Maker videószerkesztő szoftver</c:v>
                </c:pt>
              </c:strCache>
            </c:strRef>
          </c:cat>
          <c:val>
            <c:numRef>
              <c:f>Munka1!$E$46:$E$54</c:f>
              <c:numCache>
                <c:formatCode>General</c:formatCode>
                <c:ptCount val="9"/>
                <c:pt idx="0">
                  <c:v>4</c:v>
                </c:pt>
                <c:pt idx="1">
                  <c:v>15</c:v>
                </c:pt>
                <c:pt idx="2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8">
                  <c:v>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212636032"/>
        <c:axId val="-1212635488"/>
      </c:barChart>
      <c:catAx>
        <c:axId val="-1212636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212635488"/>
        <c:crosses val="autoZero"/>
        <c:auto val="1"/>
        <c:lblAlgn val="ctr"/>
        <c:lblOffset val="100"/>
        <c:noMultiLvlLbl val="0"/>
      </c:catAx>
      <c:valAx>
        <c:axId val="-1212635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212636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161444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53232" y="9428583"/>
            <a:ext cx="54287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fld id="{BCAF98AC-E5CD-4B63-B0AE-DD4BD781B3A4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816193" y="9445243"/>
            <a:ext cx="4068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 err="1" smtClean="0">
                <a:solidFill>
                  <a:srgbClr val="00529F"/>
                </a:solidFill>
                <a:latin typeface="+mj-lt"/>
              </a:rPr>
              <a:t>SZÁMALK-Szalézi</a:t>
            </a:r>
            <a:r>
              <a:rPr lang="hu-HU" dirty="0" smtClean="0">
                <a:solidFill>
                  <a:srgbClr val="00529F"/>
                </a:solidFill>
                <a:latin typeface="+mj-lt"/>
              </a:rPr>
              <a:t> Szakgimnázium</a:t>
            </a:r>
            <a:endParaRPr lang="hu-HU" dirty="0">
              <a:solidFill>
                <a:srgbClr val="00529F"/>
              </a:solidFill>
              <a:latin typeface="+mj-lt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415" y="28686"/>
            <a:ext cx="1891272" cy="46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033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470451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826035" y="0"/>
            <a:ext cx="1970067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0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8985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154363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253232" y="9428583"/>
            <a:ext cx="54287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fld id="{0BE06233-11D1-4CB0-AA0C-8BC66163803C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757222" y="9428583"/>
            <a:ext cx="38901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 err="1" smtClean="0">
                <a:solidFill>
                  <a:srgbClr val="00529F"/>
                </a:solidFill>
              </a:rPr>
              <a:t>SZÁMALK-Szalézi</a:t>
            </a:r>
            <a:r>
              <a:rPr lang="hu-HU" baseline="0" dirty="0" smtClean="0">
                <a:solidFill>
                  <a:srgbClr val="00529F"/>
                </a:solidFill>
              </a:rPr>
              <a:t> Szakgimnázium</a:t>
            </a:r>
            <a:endParaRPr lang="hu-HU" dirty="0">
              <a:solidFill>
                <a:srgbClr val="00529F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537" y="20332"/>
            <a:ext cx="2101120" cy="51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6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89879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9536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456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9619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4784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1509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1809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4527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2537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2664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99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>
            <a:lvl1pPr>
              <a:defRPr>
                <a:solidFill>
                  <a:srgbClr val="00356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6037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63E6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ACE8-B908-4BCA-B0D2-2F2B4B9F69E4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5626-3263-4034-AABE-E6A8B7903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617-5A3E-46AE-94D1-EC8B61E0CF3F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B40D-ECE2-48C4-9749-F5CDA86993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4814-E5D6-478B-BFEB-3B058E46087F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6DB3-225E-42DC-8356-A0C793081D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2FE1-15C6-4379-867E-DC2F33BA7243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63E6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3BC4-C46E-4DB3-ABA1-770966218DD7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7136-309F-4477-99E1-7BFBD30C70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8047-A0FE-46B9-8291-14DCB3E381BD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7654-F071-4C4C-A7D9-961E9CA329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6781-2A44-4AAD-BB4C-CD9C91A27BE9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02BF-B2D7-4ECA-9710-81152EA219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1C7E-F4B5-4B68-AA30-B84445760021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EDED-793D-4F9A-B8B3-7DF953EA1F3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A325-B8B2-4EA5-B4DC-065DE9D9C9E6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0F60-0E95-4D89-9E24-BB05CC6542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C2C4-E2C5-4ADE-A4CB-ABBDF08E8EC8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7DA6-C362-48FC-80E1-940F0DEEC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5D8A-E461-4925-92FA-AB2AE71C2962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F6E-48C7-4EDD-B822-5701A7F4C60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18287"/>
                </a:solidFill>
              </a:defRPr>
            </a:lvl1pPr>
          </a:lstStyle>
          <a:p>
            <a:fld id="{953B8B21-AA05-40C7-B7DF-ACC7F8671153}" type="datetime1">
              <a:rPr lang="hu-HU" smtClean="0"/>
              <a:pPr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18287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264188" y="6356350"/>
            <a:ext cx="2422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18287"/>
                </a:solidFill>
              </a:defRPr>
            </a:lvl1pPr>
          </a:lstStyle>
          <a:p>
            <a:fld id="{BE444141-70AE-4D6B-97D6-8B67CD6A4CB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63E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356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356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56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356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356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Multiplier</a:t>
            </a:r>
            <a:r>
              <a:rPr lang="hu-HU" dirty="0" smtClean="0"/>
              <a:t> </a:t>
            </a:r>
            <a:r>
              <a:rPr lang="hu-HU" dirty="0" err="1" smtClean="0"/>
              <a:t>Event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E3 - Recruitment event for VET teachers for FC Curriculum 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hu-HU" cap="small" dirty="0" smtClean="0"/>
              <a:t>E</a:t>
            </a:r>
            <a:r>
              <a:rPr lang="en-US" dirty="0" smtClean="0"/>
              <a:t>valuation </a:t>
            </a:r>
            <a:r>
              <a:rPr lang="en-US" dirty="0"/>
              <a:t>of participants</a:t>
            </a:r>
            <a:endParaRPr lang="hu-HU" cap="small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35889" y="1417638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dirty="0" smtClean="0"/>
          </a:p>
          <a:p>
            <a:pPr fontAlgn="auto">
              <a:spcAft>
                <a:spcPts val="0"/>
              </a:spcAft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 smtClean="0"/>
              <a:t>Yes</a:t>
            </a:r>
            <a:r>
              <a:rPr lang="hu-HU" dirty="0" smtClean="0"/>
              <a:t> / No / Maybe /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answer</a:t>
            </a:r>
            <a:r>
              <a:rPr lang="hu-HU" dirty="0" smtClean="0"/>
              <a:t> </a:t>
            </a: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971720485"/>
              </p:ext>
            </p:extLst>
          </p:nvPr>
        </p:nvGraphicFramePr>
        <p:xfrm>
          <a:off x="594965" y="1916832"/>
          <a:ext cx="7721451" cy="5006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52622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hu-HU" cap="small" dirty="0" smtClean="0"/>
              <a:t>E</a:t>
            </a:r>
            <a:r>
              <a:rPr lang="en-US" dirty="0" smtClean="0"/>
              <a:t>valuation </a:t>
            </a:r>
            <a:r>
              <a:rPr lang="en-US" dirty="0"/>
              <a:t>of participants</a:t>
            </a:r>
            <a:endParaRPr lang="hu-HU" cap="small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11</a:t>
            </a:fld>
            <a:endParaRPr lang="hu-HU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35889" y="1417638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dirty="0" smtClean="0"/>
          </a:p>
          <a:p>
            <a:pPr fontAlgn="auto">
              <a:spcAft>
                <a:spcPts val="0"/>
              </a:spcAft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W</a:t>
            </a:r>
            <a:r>
              <a:rPr lang="en-US" dirty="0" err="1" smtClean="0"/>
              <a:t>ould</a:t>
            </a:r>
            <a:r>
              <a:rPr lang="en-US" dirty="0" smtClean="0"/>
              <a:t> </a:t>
            </a:r>
            <a:r>
              <a:rPr lang="en-US" dirty="0"/>
              <a:t>you take part in an online training </a:t>
            </a:r>
            <a:r>
              <a:rPr lang="en-US" dirty="0" smtClean="0"/>
              <a:t>course</a:t>
            </a:r>
            <a:r>
              <a:rPr lang="hu-HU" dirty="0" smtClean="0"/>
              <a:t>?</a:t>
            </a:r>
          </a:p>
          <a:p>
            <a:pPr marL="0" indent="0">
              <a:buNone/>
            </a:pPr>
            <a:r>
              <a:rPr lang="hu-HU" dirty="0" err="1" smtClean="0"/>
              <a:t>Yes</a:t>
            </a:r>
            <a:r>
              <a:rPr lang="hu-HU" dirty="0" smtClean="0"/>
              <a:t> – 36 </a:t>
            </a:r>
            <a:r>
              <a:rPr lang="hu-HU" dirty="0" err="1" smtClean="0"/>
              <a:t>people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No – 2 </a:t>
            </a:r>
            <a:r>
              <a:rPr lang="hu-HU" dirty="0" err="1" smtClean="0"/>
              <a:t>people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 algn="just">
              <a:buNone/>
            </a:pPr>
            <a:r>
              <a:rPr lang="en-US" dirty="0"/>
              <a:t>Considered to be successful in professional consultation, participants were open, cooperated in the program.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93843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5000" dirty="0" smtClean="0"/>
              <a:t>THANK YOU!</a:t>
            </a:r>
            <a:endParaRPr lang="hu-HU" sz="5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16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cap="small" dirty="0" err="1" smtClean="0"/>
              <a:t>Multiplier</a:t>
            </a:r>
            <a:r>
              <a:rPr lang="hu-HU" cap="small" dirty="0" smtClean="0"/>
              <a:t> </a:t>
            </a:r>
            <a:r>
              <a:rPr lang="hu-HU" cap="small" dirty="0" err="1" smtClean="0"/>
              <a:t>Event</a:t>
            </a:r>
            <a:endParaRPr lang="hu-HU" cap="small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2</a:t>
            </a:fld>
            <a:endParaRPr lang="hu-HU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35889" y="1417638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dirty="0" smtClean="0"/>
          </a:p>
          <a:p>
            <a:pPr fontAlgn="auto">
              <a:spcAft>
                <a:spcPts val="0"/>
              </a:spcAft>
            </a:pPr>
            <a:endParaRPr lang="hu-HU" dirty="0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647825"/>
            <a:ext cx="8229600" cy="4387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</a:t>
            </a:r>
            <a:r>
              <a:rPr lang="en-US" sz="2800" b="1" dirty="0"/>
              <a:t> aim of this event</a:t>
            </a:r>
            <a:r>
              <a:rPr lang="en-US" sz="2800" dirty="0"/>
              <a:t> is to inform the Hungarian VET schools on the option that their teachers could joint to the online course even if they are not involved into the project. This will be a first introduction of the Flipped Classroom </a:t>
            </a:r>
            <a:r>
              <a:rPr lang="en-US" sz="2800" dirty="0" smtClean="0"/>
              <a:t>Curriculum</a:t>
            </a:r>
            <a:r>
              <a:rPr lang="hu-HU" sz="2800" dirty="0" smtClean="0"/>
              <a:t>.</a:t>
            </a:r>
            <a:endParaRPr lang="hu-HU" sz="28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small" dirty="0" err="1" smtClean="0"/>
              <a:t>Multiplier</a:t>
            </a:r>
            <a:r>
              <a:rPr lang="hu-HU" cap="small" dirty="0" smtClean="0"/>
              <a:t> </a:t>
            </a:r>
            <a:r>
              <a:rPr lang="hu-HU" cap="small" dirty="0" err="1" smtClean="0"/>
              <a:t>Event</a:t>
            </a:r>
            <a:r>
              <a:rPr lang="hu-HU" cap="small" dirty="0" smtClean="0"/>
              <a:t> – </a:t>
            </a:r>
            <a:r>
              <a:rPr lang="hu-HU" cap="small" dirty="0" err="1" smtClean="0"/>
              <a:t>Presentations</a:t>
            </a:r>
            <a:r>
              <a:rPr lang="hu-HU" cap="small" dirty="0" smtClean="0"/>
              <a:t> and Program</a:t>
            </a:r>
            <a:endParaRPr lang="hu-HU" cap="small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35889" y="1417638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dirty="0" smtClean="0"/>
          </a:p>
          <a:p>
            <a:pPr fontAlgn="auto">
              <a:spcAft>
                <a:spcPts val="0"/>
              </a:spcAft>
            </a:pPr>
            <a:endParaRPr lang="hu-HU" dirty="0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647825"/>
            <a:ext cx="8229600" cy="4387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 smtClean="0"/>
              <a:t>Dr. </a:t>
            </a:r>
            <a:r>
              <a:rPr lang="hu-HU" sz="2800" dirty="0" err="1" smtClean="0"/>
              <a:t>Sedivi</a:t>
            </a:r>
            <a:r>
              <a:rPr lang="hu-HU" sz="2800" dirty="0" smtClean="0"/>
              <a:t> Lászlóné Balassa Ildikó and </a:t>
            </a:r>
            <a:r>
              <a:rPr lang="hu-HU" sz="2800" dirty="0" err="1" smtClean="0"/>
              <a:t>Babócsy</a:t>
            </a:r>
            <a:r>
              <a:rPr lang="hu-HU" sz="2800" dirty="0" smtClean="0"/>
              <a:t> Ildikó - </a:t>
            </a:r>
          </a:p>
          <a:p>
            <a:pPr marL="0" indent="0">
              <a:buNone/>
            </a:pPr>
            <a:r>
              <a:rPr lang="en-US" sz="2800" i="1" dirty="0"/>
              <a:t>Flipped classroom? What is this? A new panacea to redemption of pedagogy</a:t>
            </a:r>
            <a:r>
              <a:rPr lang="en-US" sz="2800" i="1" dirty="0" smtClean="0"/>
              <a:t>?</a:t>
            </a:r>
            <a:endParaRPr lang="hu-HU" sz="2800" i="1" dirty="0" smtClean="0"/>
          </a:p>
          <a:p>
            <a:pPr marL="0" indent="0">
              <a:buNone/>
            </a:pPr>
            <a:r>
              <a:rPr lang="hu-HU" sz="2800" dirty="0" smtClean="0"/>
              <a:t>Molnár Csikós Hajnalka – </a:t>
            </a:r>
            <a:r>
              <a:rPr lang="hu-HU" sz="2800" i="1" dirty="0" err="1" smtClean="0"/>
              <a:t>Kahoot</a:t>
            </a:r>
            <a:r>
              <a:rPr lang="hu-HU" sz="2800" i="1" dirty="0" smtClean="0"/>
              <a:t> </a:t>
            </a:r>
            <a:r>
              <a:rPr lang="hu-HU" sz="2800" i="1" dirty="0" err="1" smtClean="0"/>
              <a:t>application</a:t>
            </a:r>
            <a:r>
              <a:rPr lang="hu-HU" sz="2800" i="1" dirty="0" smtClean="0"/>
              <a:t> and </a:t>
            </a:r>
            <a:r>
              <a:rPr lang="hu-HU" sz="2800" i="1" dirty="0" err="1" smtClean="0"/>
              <a:t>Biteable</a:t>
            </a:r>
            <a:r>
              <a:rPr lang="hu-HU" sz="2800" i="1" dirty="0" smtClean="0"/>
              <a:t> video </a:t>
            </a:r>
            <a:r>
              <a:rPr lang="hu-HU" sz="2800" i="1" dirty="0" err="1" smtClean="0"/>
              <a:t>maker</a:t>
            </a:r>
            <a:r>
              <a:rPr lang="hu-HU" sz="2800" i="1" dirty="0" smtClean="0"/>
              <a:t> software</a:t>
            </a:r>
          </a:p>
          <a:p>
            <a:pPr marL="0" indent="0">
              <a:buNone/>
            </a:pPr>
            <a:r>
              <a:rPr lang="hu-HU" sz="2800" dirty="0" err="1" smtClean="0"/>
              <a:t>Ekert</a:t>
            </a:r>
            <a:r>
              <a:rPr lang="hu-HU" sz="2800" dirty="0" smtClean="0"/>
              <a:t> Sára - </a:t>
            </a:r>
            <a:r>
              <a:rPr lang="hu-HU" sz="2800" i="1" dirty="0" err="1" smtClean="0"/>
              <a:t>Wacom</a:t>
            </a:r>
            <a:r>
              <a:rPr lang="hu-HU" sz="2800" i="1" dirty="0" smtClean="0"/>
              <a:t> </a:t>
            </a:r>
            <a:r>
              <a:rPr lang="hu-HU" sz="2800" i="1" dirty="0" err="1" smtClean="0"/>
              <a:t>Intuos</a:t>
            </a:r>
            <a:r>
              <a:rPr lang="hu-HU" sz="2800" i="1" dirty="0" smtClean="0"/>
              <a:t> and GIMP software</a:t>
            </a:r>
          </a:p>
          <a:p>
            <a:pPr marL="0" indent="0">
              <a:buNone/>
            </a:pPr>
            <a:r>
              <a:rPr lang="hu-HU" sz="2800" dirty="0" smtClean="0"/>
              <a:t>Orgoványi Gábor -  </a:t>
            </a:r>
            <a:r>
              <a:rPr lang="hu-HU" sz="2800" i="1" dirty="0" err="1"/>
              <a:t>Krita</a:t>
            </a:r>
            <a:r>
              <a:rPr lang="hu-HU" sz="2800" i="1" dirty="0"/>
              <a:t> </a:t>
            </a:r>
            <a:r>
              <a:rPr lang="hu-HU" sz="2800" i="1" dirty="0" smtClean="0"/>
              <a:t>software</a:t>
            </a:r>
            <a:endParaRPr lang="hu-HU" sz="2800" i="1" dirty="0"/>
          </a:p>
          <a:p>
            <a:pPr marL="0" indent="0">
              <a:buNone/>
            </a:pPr>
            <a:r>
              <a:rPr lang="hu-HU" sz="2800" dirty="0"/>
              <a:t>Szabó </a:t>
            </a:r>
            <a:r>
              <a:rPr lang="hu-HU" sz="2800" dirty="0" smtClean="0"/>
              <a:t>János - </a:t>
            </a:r>
            <a:r>
              <a:rPr lang="hu-HU" sz="2800" i="1" dirty="0"/>
              <a:t>Microsoft </a:t>
            </a:r>
            <a:r>
              <a:rPr lang="hu-HU" sz="2800" i="1" dirty="0" err="1"/>
              <a:t>Movie</a:t>
            </a:r>
            <a:r>
              <a:rPr lang="hu-HU" sz="2800" i="1" dirty="0"/>
              <a:t> </a:t>
            </a:r>
            <a:r>
              <a:rPr lang="hu-HU" sz="2800" i="1" dirty="0" err="1"/>
              <a:t>Maker</a:t>
            </a:r>
            <a:r>
              <a:rPr lang="hu-HU" sz="2800" i="1" dirty="0"/>
              <a:t> </a:t>
            </a:r>
            <a:r>
              <a:rPr lang="hu-HU" sz="2800" i="1" dirty="0" smtClean="0"/>
              <a:t>and Web 2.0 – </a:t>
            </a:r>
            <a:r>
              <a:rPr lang="hu-HU" sz="2800" i="1" dirty="0" err="1" smtClean="0"/>
              <a:t>clouds</a:t>
            </a:r>
            <a:r>
              <a:rPr lang="hu-HU" sz="2800" i="1" dirty="0" smtClean="0"/>
              <a:t> and </a:t>
            </a:r>
            <a:r>
              <a:rPr lang="hu-HU" sz="2800" i="1" dirty="0" err="1" smtClean="0"/>
              <a:t>sharing</a:t>
            </a:r>
            <a:r>
              <a:rPr lang="hu-HU" sz="2800" i="1" dirty="0" smtClean="0"/>
              <a:t> </a:t>
            </a:r>
            <a:r>
              <a:rPr lang="hu-HU" sz="2800" i="1" dirty="0" err="1" smtClean="0"/>
              <a:t>options</a:t>
            </a:r>
            <a:endParaRPr lang="hu-HU" sz="2800" i="1" dirty="0"/>
          </a:p>
        </p:txBody>
      </p:sp>
    </p:spTree>
    <p:extLst>
      <p:ext uri="{BB962C8B-B14F-4D97-AF65-F5344CB8AC3E}">
        <p14:creationId xmlns:p14="http://schemas.microsoft.com/office/powerpoint/2010/main" val="215613316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small" dirty="0" err="1" smtClean="0"/>
              <a:t>Multiplier</a:t>
            </a:r>
            <a:r>
              <a:rPr lang="hu-HU" cap="small" dirty="0" smtClean="0"/>
              <a:t> </a:t>
            </a:r>
            <a:r>
              <a:rPr lang="hu-HU" cap="small" dirty="0" err="1" smtClean="0"/>
              <a:t>Event</a:t>
            </a:r>
            <a:r>
              <a:rPr lang="hu-HU" cap="small" dirty="0" smtClean="0"/>
              <a:t> – </a:t>
            </a:r>
            <a:r>
              <a:rPr lang="hu-HU" cap="small" dirty="0" err="1" smtClean="0"/>
              <a:t>Presentations</a:t>
            </a:r>
            <a:r>
              <a:rPr lang="hu-HU" cap="small" dirty="0" smtClean="0"/>
              <a:t> and Program</a:t>
            </a:r>
            <a:endParaRPr lang="hu-HU" cap="small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35889" y="1417638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dirty="0" smtClean="0"/>
          </a:p>
          <a:p>
            <a:pPr fontAlgn="auto">
              <a:spcAft>
                <a:spcPts val="0"/>
              </a:spcAft>
            </a:pPr>
            <a:endParaRPr lang="hu-HU" dirty="0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647825"/>
            <a:ext cx="8229600" cy="4387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 smtClean="0"/>
              <a:t>Szuszai Tamás - Online </a:t>
            </a:r>
            <a:r>
              <a:rPr lang="hu-HU" sz="2800" dirty="0" err="1" smtClean="0"/>
              <a:t>presentation</a:t>
            </a:r>
            <a:r>
              <a:rPr lang="hu-HU" sz="2800" dirty="0" smtClean="0"/>
              <a:t> – </a:t>
            </a:r>
            <a:r>
              <a:rPr lang="hu-HU" sz="2800" i="1" dirty="0" err="1" smtClean="0"/>
              <a:t>Prezi.com</a:t>
            </a:r>
            <a:r>
              <a:rPr lang="hu-HU" sz="2800" i="1" dirty="0" smtClean="0"/>
              <a:t>  and </a:t>
            </a:r>
            <a:r>
              <a:rPr lang="hu-HU" sz="2800" i="1" dirty="0" err="1" smtClean="0"/>
              <a:t>Creatíve</a:t>
            </a:r>
            <a:r>
              <a:rPr lang="hu-HU" sz="2800" i="1" dirty="0" smtClean="0"/>
              <a:t> </a:t>
            </a:r>
            <a:r>
              <a:rPr lang="hu-HU" sz="2800" i="1" dirty="0" err="1" smtClean="0"/>
              <a:t>Commons</a:t>
            </a:r>
            <a:endParaRPr lang="hu-HU" sz="2800" i="1" dirty="0"/>
          </a:p>
          <a:p>
            <a:pPr marL="0" indent="0">
              <a:buNone/>
            </a:pPr>
            <a:r>
              <a:rPr lang="hu-HU" sz="2800" dirty="0" err="1"/>
              <a:t>Töreky</a:t>
            </a:r>
            <a:r>
              <a:rPr lang="hu-HU" sz="2800" dirty="0"/>
              <a:t> </a:t>
            </a:r>
            <a:r>
              <a:rPr lang="hu-HU" sz="2800" dirty="0" smtClean="0"/>
              <a:t>Szilvia - </a:t>
            </a:r>
            <a:r>
              <a:rPr lang="hu-HU" sz="2800" i="1" dirty="0" err="1"/>
              <a:t>PowToon</a:t>
            </a:r>
            <a:r>
              <a:rPr lang="hu-HU" sz="2800" i="1" dirty="0"/>
              <a:t> </a:t>
            </a:r>
            <a:r>
              <a:rPr lang="hu-HU" sz="2800" i="1" dirty="0" err="1" smtClean="0"/>
              <a:t>animation</a:t>
            </a:r>
            <a:r>
              <a:rPr lang="hu-HU" sz="2800" i="1" dirty="0" smtClean="0"/>
              <a:t> </a:t>
            </a:r>
            <a:r>
              <a:rPr lang="hu-HU" sz="2800" i="1" dirty="0" err="1" smtClean="0"/>
              <a:t>editing</a:t>
            </a:r>
            <a:r>
              <a:rPr lang="hu-HU" sz="2800" i="1" dirty="0" smtClean="0"/>
              <a:t> software</a:t>
            </a:r>
            <a:endParaRPr lang="hu-HU" sz="2800" i="1" dirty="0"/>
          </a:p>
        </p:txBody>
      </p:sp>
    </p:spTree>
    <p:extLst>
      <p:ext uri="{BB962C8B-B14F-4D97-AF65-F5344CB8AC3E}">
        <p14:creationId xmlns:p14="http://schemas.microsoft.com/office/powerpoint/2010/main" val="37672342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small" dirty="0" err="1" smtClean="0"/>
              <a:t>Multiplier</a:t>
            </a:r>
            <a:r>
              <a:rPr lang="hu-HU" cap="small" dirty="0" smtClean="0"/>
              <a:t> </a:t>
            </a:r>
            <a:r>
              <a:rPr lang="hu-HU" cap="small" dirty="0" err="1" smtClean="0"/>
              <a:t>Event</a:t>
            </a:r>
            <a:r>
              <a:rPr lang="hu-HU" cap="small" dirty="0" smtClean="0"/>
              <a:t> - E</a:t>
            </a:r>
            <a:r>
              <a:rPr lang="en-US" dirty="0" smtClean="0"/>
              <a:t>valuation </a:t>
            </a:r>
            <a:r>
              <a:rPr lang="en-US" dirty="0"/>
              <a:t>of participants</a:t>
            </a:r>
            <a:endParaRPr lang="hu-HU" cap="small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35889" y="1417638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dirty="0" smtClean="0"/>
          </a:p>
          <a:p>
            <a:pPr fontAlgn="auto">
              <a:spcAft>
                <a:spcPts val="0"/>
              </a:spcAft>
            </a:pP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 smtClean="0"/>
              <a:t>Participant</a:t>
            </a:r>
            <a:r>
              <a:rPr lang="hu-HU" dirty="0" smtClean="0"/>
              <a:t> – 77 % </a:t>
            </a:r>
            <a:r>
              <a:rPr lang="hu-HU" dirty="0" err="1" smtClean="0"/>
              <a:t>answered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questionnaire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- </a:t>
            </a:r>
            <a:r>
              <a:rPr lang="hu-HU" dirty="0"/>
              <a:t>New </a:t>
            </a:r>
            <a:r>
              <a:rPr lang="hu-HU" dirty="0" err="1"/>
              <a:t>knowledge</a:t>
            </a:r>
            <a:r>
              <a:rPr lang="hu-HU" dirty="0"/>
              <a:t> of ICT </a:t>
            </a:r>
            <a:r>
              <a:rPr lang="hu-HU" dirty="0" err="1"/>
              <a:t>tools</a:t>
            </a:r>
            <a:r>
              <a:rPr lang="hu-HU" dirty="0"/>
              <a:t> and </a:t>
            </a:r>
            <a:r>
              <a:rPr lang="hu-HU" dirty="0" err="1"/>
              <a:t>programs</a:t>
            </a:r>
            <a:endParaRPr lang="en-US" b="1" cap="smal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hu-HU" dirty="0" smtClean="0"/>
              <a:t>H</a:t>
            </a:r>
            <a:r>
              <a:rPr lang="en-US" dirty="0" smtClean="0"/>
              <a:t>as </a:t>
            </a:r>
            <a:r>
              <a:rPr lang="en-US" dirty="0"/>
              <a:t>changed it opinion the flip it </a:t>
            </a:r>
            <a:r>
              <a:rPr lang="en-US" dirty="0" smtClean="0"/>
              <a:t>method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was</a:t>
            </a:r>
            <a:r>
              <a:rPr lang="hu-HU" dirty="0" smtClean="0"/>
              <a:t> </a:t>
            </a:r>
            <a:r>
              <a:rPr lang="hu-HU" dirty="0" err="1" smtClean="0"/>
              <a:t>helpful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day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err="1" smtClean="0"/>
              <a:t>Would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use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ICT </a:t>
            </a:r>
            <a:r>
              <a:rPr lang="hu-HU" dirty="0" err="1" smtClean="0"/>
              <a:t>tools</a:t>
            </a:r>
            <a:r>
              <a:rPr lang="hu-HU" dirty="0" smtClean="0"/>
              <a:t>?</a:t>
            </a:r>
          </a:p>
          <a:p>
            <a:pPr>
              <a:buFontTx/>
              <a:buChar char="-"/>
            </a:pPr>
            <a:r>
              <a:rPr lang="en-US" dirty="0"/>
              <a:t>Which ICT tools you will use?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987831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cap="small" dirty="0" smtClean="0"/>
              <a:t>E</a:t>
            </a:r>
            <a:r>
              <a:rPr lang="en-US" dirty="0" smtClean="0"/>
              <a:t>valuation </a:t>
            </a:r>
            <a:r>
              <a:rPr lang="en-US" dirty="0"/>
              <a:t>of participants</a:t>
            </a:r>
            <a:endParaRPr lang="hu-HU" cap="small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35889" y="1417638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dirty="0" smtClean="0"/>
          </a:p>
          <a:p>
            <a:pPr fontAlgn="auto">
              <a:spcAft>
                <a:spcPts val="0"/>
              </a:spcAft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4 </a:t>
            </a:r>
            <a:r>
              <a:rPr lang="hu-HU" dirty="0" err="1" smtClean="0"/>
              <a:t>people</a:t>
            </a:r>
            <a:r>
              <a:rPr lang="hu-HU" dirty="0" smtClean="0"/>
              <a:t> </a:t>
            </a:r>
            <a:r>
              <a:rPr lang="hu-HU" dirty="0" err="1" smtClean="0"/>
              <a:t>answered</a:t>
            </a:r>
            <a:r>
              <a:rPr lang="hu-HU" dirty="0" smtClean="0"/>
              <a:t> - </a:t>
            </a:r>
            <a:r>
              <a:rPr lang="en-US" dirty="0"/>
              <a:t>it was some of new </a:t>
            </a:r>
            <a:r>
              <a:rPr lang="en-US" dirty="0" smtClean="0"/>
              <a:t>information</a:t>
            </a:r>
            <a:endParaRPr lang="hu-HU" dirty="0" smtClean="0"/>
          </a:p>
          <a:p>
            <a:r>
              <a:rPr lang="hu-HU" dirty="0" smtClean="0"/>
              <a:t>12 </a:t>
            </a:r>
            <a:r>
              <a:rPr lang="hu-HU" dirty="0" err="1" smtClean="0"/>
              <a:t>participants</a:t>
            </a:r>
            <a:r>
              <a:rPr lang="hu-HU" dirty="0" smtClean="0"/>
              <a:t> - </a:t>
            </a:r>
            <a:r>
              <a:rPr lang="en-US" dirty="0"/>
              <a:t>yes, woke me new </a:t>
            </a:r>
            <a:r>
              <a:rPr lang="en-US" dirty="0" smtClean="0"/>
              <a:t>ide</a:t>
            </a:r>
            <a:r>
              <a:rPr lang="hu-HU" dirty="0" smtClean="0"/>
              <a:t>a</a:t>
            </a:r>
          </a:p>
          <a:p>
            <a:r>
              <a:rPr lang="hu-HU" dirty="0" smtClean="0"/>
              <a:t>22 </a:t>
            </a:r>
            <a:r>
              <a:rPr lang="hu-HU" dirty="0" err="1" smtClean="0"/>
              <a:t>people</a:t>
            </a:r>
            <a:r>
              <a:rPr lang="hu-HU" dirty="0" smtClean="0"/>
              <a:t> - </a:t>
            </a:r>
            <a:r>
              <a:rPr lang="en-US" dirty="0"/>
              <a:t>Yes, a lot of knowledge </a:t>
            </a:r>
            <a:r>
              <a:rPr lang="en-US" dirty="0" smtClean="0"/>
              <a:t>enriched</a:t>
            </a:r>
            <a:r>
              <a:rPr lang="hu-HU" dirty="0" smtClean="0"/>
              <a:t> </a:t>
            </a:r>
          </a:p>
          <a:p>
            <a:endParaRPr lang="hu-HU" dirty="0" smtClean="0"/>
          </a:p>
          <a:p>
            <a:endParaRPr lang="hu-HU" dirty="0"/>
          </a:p>
        </p:txBody>
      </p:sp>
      <p:graphicFrame>
        <p:nvGraphicFramePr>
          <p:cNvPr id="7" name="Tartalom hely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7395697"/>
              </p:ext>
            </p:extLst>
          </p:nvPr>
        </p:nvGraphicFramePr>
        <p:xfrm>
          <a:off x="457200" y="1187450"/>
          <a:ext cx="8363272" cy="5168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64861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small" dirty="0" err="1" smtClean="0"/>
              <a:t>Multiplier</a:t>
            </a:r>
            <a:r>
              <a:rPr lang="hu-HU" cap="small" dirty="0" smtClean="0"/>
              <a:t> </a:t>
            </a:r>
            <a:r>
              <a:rPr lang="hu-HU" cap="small" dirty="0" err="1" smtClean="0"/>
              <a:t>Event</a:t>
            </a:r>
            <a:r>
              <a:rPr lang="hu-HU" cap="small" dirty="0" smtClean="0"/>
              <a:t> - E</a:t>
            </a:r>
            <a:r>
              <a:rPr lang="en-US" dirty="0" smtClean="0"/>
              <a:t>valuation </a:t>
            </a:r>
            <a:r>
              <a:rPr lang="en-US" dirty="0"/>
              <a:t>of participants</a:t>
            </a:r>
            <a:endParaRPr lang="hu-HU" cap="small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35889" y="1417638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dirty="0" smtClean="0"/>
          </a:p>
          <a:p>
            <a:pPr fontAlgn="auto">
              <a:spcAft>
                <a:spcPts val="0"/>
              </a:spcAft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</a:t>
            </a:r>
            <a:r>
              <a:rPr lang="en-US" dirty="0"/>
              <a:t>as changed it opinion the flip it </a:t>
            </a:r>
            <a:r>
              <a:rPr lang="en-US" dirty="0" smtClean="0"/>
              <a:t>method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85% - </a:t>
            </a:r>
            <a:r>
              <a:rPr lang="hu-HU" dirty="0" err="1" smtClean="0"/>
              <a:t>yes</a:t>
            </a:r>
            <a:r>
              <a:rPr lang="hu-HU" dirty="0" smtClean="0"/>
              <a:t> I </a:t>
            </a:r>
            <a:r>
              <a:rPr lang="hu-HU" dirty="0" err="1" smtClean="0"/>
              <a:t>will</a:t>
            </a:r>
            <a:r>
              <a:rPr lang="hu-HU" dirty="0" smtClean="0"/>
              <a:t> </a:t>
            </a:r>
            <a:r>
              <a:rPr lang="hu-HU" dirty="0" err="1" smtClean="0"/>
              <a:t>use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13% - no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Would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use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ICT </a:t>
            </a:r>
            <a:r>
              <a:rPr lang="hu-HU" dirty="0" err="1" smtClean="0"/>
              <a:t>tools</a:t>
            </a:r>
            <a:r>
              <a:rPr lang="hu-HU" dirty="0" smtClean="0"/>
              <a:t>?</a:t>
            </a:r>
          </a:p>
          <a:p>
            <a:pPr marL="0" indent="0">
              <a:buNone/>
            </a:pPr>
            <a:r>
              <a:rPr lang="hu-HU" dirty="0" smtClean="0"/>
              <a:t>53% - </a:t>
            </a:r>
            <a:r>
              <a:rPr lang="hu-HU" dirty="0" err="1" smtClean="0"/>
              <a:t>yes</a:t>
            </a:r>
            <a:r>
              <a:rPr lang="hu-HU" dirty="0" smtClean="0"/>
              <a:t>, I </a:t>
            </a:r>
            <a:r>
              <a:rPr lang="hu-HU" dirty="0" err="1" smtClean="0"/>
              <a:t>motivated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17% - </a:t>
            </a:r>
            <a:r>
              <a:rPr lang="hu-HU" dirty="0" err="1" smtClean="0"/>
              <a:t>yes</a:t>
            </a:r>
            <a:r>
              <a:rPr lang="hu-HU" dirty="0" smtClean="0"/>
              <a:t>, I </a:t>
            </a:r>
            <a:r>
              <a:rPr lang="en-US" dirty="0"/>
              <a:t>a lot of knowledge enriched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2455608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small" dirty="0" err="1" smtClean="0"/>
              <a:t>Multiplier</a:t>
            </a:r>
            <a:r>
              <a:rPr lang="hu-HU" cap="small" dirty="0" smtClean="0"/>
              <a:t> </a:t>
            </a:r>
            <a:r>
              <a:rPr lang="hu-HU" cap="small" dirty="0" err="1" smtClean="0"/>
              <a:t>Event</a:t>
            </a:r>
            <a:r>
              <a:rPr lang="hu-HU" cap="small" dirty="0" smtClean="0"/>
              <a:t> - E</a:t>
            </a:r>
            <a:r>
              <a:rPr lang="en-US" dirty="0" smtClean="0"/>
              <a:t>valuation </a:t>
            </a:r>
            <a:r>
              <a:rPr lang="en-US" dirty="0"/>
              <a:t>of participants</a:t>
            </a:r>
            <a:endParaRPr lang="hu-HU" cap="small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35889" y="1417638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dirty="0" smtClean="0"/>
          </a:p>
          <a:p>
            <a:pPr fontAlgn="auto">
              <a:spcAft>
                <a:spcPts val="0"/>
              </a:spcAft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64936442"/>
              </p:ext>
            </p:extLst>
          </p:nvPr>
        </p:nvGraphicFramePr>
        <p:xfrm>
          <a:off x="425334" y="1417638"/>
          <a:ext cx="8827186" cy="54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07589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small" dirty="0" err="1" smtClean="0"/>
              <a:t>Multiplier</a:t>
            </a:r>
            <a:r>
              <a:rPr lang="hu-HU" cap="small" dirty="0" smtClean="0"/>
              <a:t> </a:t>
            </a:r>
            <a:r>
              <a:rPr lang="hu-HU" cap="small" dirty="0" err="1" smtClean="0"/>
              <a:t>Event</a:t>
            </a:r>
            <a:r>
              <a:rPr lang="hu-HU" cap="small" dirty="0" smtClean="0"/>
              <a:t> - E</a:t>
            </a:r>
            <a:r>
              <a:rPr lang="en-US" dirty="0" smtClean="0"/>
              <a:t>valuation </a:t>
            </a:r>
            <a:r>
              <a:rPr lang="en-US" dirty="0"/>
              <a:t>of participants</a:t>
            </a:r>
            <a:endParaRPr lang="hu-HU" cap="small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35889" y="1417638"/>
            <a:ext cx="8229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356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dirty="0" smtClean="0"/>
          </a:p>
          <a:p>
            <a:pPr fontAlgn="auto">
              <a:spcAft>
                <a:spcPts val="0"/>
              </a:spcAft>
            </a:pPr>
            <a:endParaRPr lang="hu-HU" dirty="0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</p:nvPr>
        </p:nvGraphicFramePr>
        <p:xfrm>
          <a:off x="457200" y="1700807"/>
          <a:ext cx="8229600" cy="433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58510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amalk-Szalezi_20130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Szamalk-Szalezi_201308</Template>
  <TotalTime>1127</TotalTime>
  <Words>393</Words>
  <Application>Microsoft Office PowerPoint</Application>
  <PresentationFormat>Diavetítés a képernyőre (4:3 oldalarány)</PresentationFormat>
  <Paragraphs>74</Paragraphs>
  <Slides>12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Calibri</vt:lpstr>
      <vt:lpstr>Szamalk-Szalezi_201308</vt:lpstr>
      <vt:lpstr>Multiplier Event</vt:lpstr>
      <vt:lpstr>Multiplier Event</vt:lpstr>
      <vt:lpstr>Multiplier Event – Presentations and Program</vt:lpstr>
      <vt:lpstr>Multiplier Event – Presentations and Program</vt:lpstr>
      <vt:lpstr>Multiplier Event - Evaluation of participants</vt:lpstr>
      <vt:lpstr>Evaluation of participants</vt:lpstr>
      <vt:lpstr>Multiplier Event - Evaluation of participants</vt:lpstr>
      <vt:lpstr>Multiplier Event - Evaluation of participants</vt:lpstr>
      <vt:lpstr>Multiplier Event - Evaluation of participants</vt:lpstr>
      <vt:lpstr>Evaluation of participants</vt:lpstr>
      <vt:lpstr>Evaluation of participants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e.learning bemutató</dc:title>
  <dc:creator>poloskeine</dc:creator>
  <cp:lastModifiedBy>tanulo</cp:lastModifiedBy>
  <cp:revision>172</cp:revision>
  <cp:lastPrinted>2017-03-01T14:11:09Z</cp:lastPrinted>
  <dcterms:created xsi:type="dcterms:W3CDTF">2010-09-01T08:31:29Z</dcterms:created>
  <dcterms:modified xsi:type="dcterms:W3CDTF">2017-03-22T22:37:26Z</dcterms:modified>
</cp:coreProperties>
</file>