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1" r:id="rId4"/>
    <p:sldId id="260" r:id="rId5"/>
    <p:sldId id="274" r:id="rId6"/>
    <p:sldId id="263" r:id="rId7"/>
    <p:sldId id="264" r:id="rId8"/>
    <p:sldId id="265" r:id="rId9"/>
    <p:sldId id="267" r:id="rId10"/>
    <p:sldId id="268" r:id="rId11"/>
    <p:sldId id="266" r:id="rId12"/>
    <p:sldId id="271" r:id="rId13"/>
    <p:sldId id="262" r:id="rId14"/>
    <p:sldId id="270" r:id="rId15"/>
    <p:sldId id="269" r:id="rId16"/>
    <p:sldId id="273" r:id="rId17"/>
  </p:sldIdLst>
  <p:sldSz cx="9144000" cy="6858000" type="screen4x3"/>
  <p:notesSz cx="67818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54" autoAdjust="0"/>
  </p:normalViewPr>
  <p:slideViewPr>
    <p:cSldViewPr>
      <p:cViewPr varScale="1">
        <p:scale>
          <a:sx n="52" d="100"/>
          <a:sy n="52" d="100"/>
        </p:scale>
        <p:origin x="-1546"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38780" cy="495935"/>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41451" y="0"/>
            <a:ext cx="2938780" cy="495935"/>
          </a:xfrm>
          <a:prstGeom prst="rect">
            <a:avLst/>
          </a:prstGeom>
        </p:spPr>
        <p:txBody>
          <a:bodyPr vert="horz" lIns="91440" tIns="45720" rIns="91440" bIns="45720" rtlCol="0"/>
          <a:lstStyle>
            <a:lvl1pPr algn="r">
              <a:defRPr sz="1200"/>
            </a:lvl1pPr>
          </a:lstStyle>
          <a:p>
            <a:fld id="{1BD56931-4D62-4AF4-8A3C-3B9B118FFFB8}" type="datetimeFigureOut">
              <a:rPr lang="en-US" smtClean="0"/>
              <a:t>11/12/2015</a:t>
            </a:fld>
            <a:endParaRPr lang="en-US"/>
          </a:p>
        </p:txBody>
      </p:sp>
      <p:sp>
        <p:nvSpPr>
          <p:cNvPr id="4" name="3 Marcador de imagen de diapositiva"/>
          <p:cNvSpPr>
            <a:spLocks noGrp="1" noRot="1" noChangeAspect="1"/>
          </p:cNvSpPr>
          <p:nvPr>
            <p:ph type="sldImg" idx="2"/>
          </p:nvPr>
        </p:nvSpPr>
        <p:spPr>
          <a:xfrm>
            <a:off x="911225" y="744538"/>
            <a:ext cx="4959350" cy="3719512"/>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8180" y="4711383"/>
            <a:ext cx="5425440" cy="446341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21044"/>
            <a:ext cx="2938780" cy="495935"/>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41451" y="9421044"/>
            <a:ext cx="2938780" cy="495935"/>
          </a:xfrm>
          <a:prstGeom prst="rect">
            <a:avLst/>
          </a:prstGeom>
        </p:spPr>
        <p:txBody>
          <a:bodyPr vert="horz" lIns="91440" tIns="45720" rIns="91440" bIns="45720" rtlCol="0" anchor="b"/>
          <a:lstStyle>
            <a:lvl1pPr algn="r">
              <a:defRPr sz="1200"/>
            </a:lvl1pPr>
          </a:lstStyle>
          <a:p>
            <a:fld id="{5E586AEB-B5D9-47C6-A4A8-86F266384E87}" type="slidenum">
              <a:rPr lang="en-US" smtClean="0"/>
              <a:t>‹Nº›</a:t>
            </a:fld>
            <a:endParaRPr lang="en-US"/>
          </a:p>
        </p:txBody>
      </p:sp>
    </p:spTree>
    <p:extLst>
      <p:ext uri="{BB962C8B-B14F-4D97-AF65-F5344CB8AC3E}">
        <p14:creationId xmlns:p14="http://schemas.microsoft.com/office/powerpoint/2010/main" val="150206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5E586AEB-B5D9-47C6-A4A8-86F266384E87}" type="slidenum">
              <a:rPr lang="en-US" smtClean="0"/>
              <a:t>1</a:t>
            </a:fld>
            <a:endParaRPr lang="en-US"/>
          </a:p>
        </p:txBody>
      </p:sp>
    </p:spTree>
    <p:extLst>
      <p:ext uri="{BB962C8B-B14F-4D97-AF65-F5344CB8AC3E}">
        <p14:creationId xmlns:p14="http://schemas.microsoft.com/office/powerpoint/2010/main" val="3695762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That´s not</a:t>
            </a:r>
            <a:r>
              <a:rPr lang="en-US" baseline="0" dirty="0" smtClean="0"/>
              <a:t> an exhaustive research</a:t>
            </a:r>
            <a:endParaRPr lang="en-US" dirty="0"/>
          </a:p>
        </p:txBody>
      </p:sp>
      <p:sp>
        <p:nvSpPr>
          <p:cNvPr id="4" name="3 Marcador de número de diapositiva"/>
          <p:cNvSpPr>
            <a:spLocks noGrp="1"/>
          </p:cNvSpPr>
          <p:nvPr>
            <p:ph type="sldNum" sz="quarter" idx="10"/>
          </p:nvPr>
        </p:nvSpPr>
        <p:spPr/>
        <p:txBody>
          <a:bodyPr/>
          <a:lstStyle/>
          <a:p>
            <a:fld id="{5E586AEB-B5D9-47C6-A4A8-86F266384E87}" type="slidenum">
              <a:rPr lang="en-US" smtClean="0"/>
              <a:t>11</a:t>
            </a:fld>
            <a:endParaRPr lang="en-US"/>
          </a:p>
        </p:txBody>
      </p:sp>
    </p:spTree>
    <p:extLst>
      <p:ext uri="{BB962C8B-B14F-4D97-AF65-F5344CB8AC3E}">
        <p14:creationId xmlns:p14="http://schemas.microsoft.com/office/powerpoint/2010/main" val="355228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That´s not</a:t>
            </a:r>
            <a:r>
              <a:rPr lang="en-US" baseline="0" dirty="0" smtClean="0"/>
              <a:t> an exhaustive research</a:t>
            </a:r>
            <a:endParaRPr lang="en-US" dirty="0"/>
          </a:p>
        </p:txBody>
      </p:sp>
      <p:sp>
        <p:nvSpPr>
          <p:cNvPr id="4" name="3 Marcador de número de diapositiva"/>
          <p:cNvSpPr>
            <a:spLocks noGrp="1"/>
          </p:cNvSpPr>
          <p:nvPr>
            <p:ph type="sldNum" sz="quarter" idx="10"/>
          </p:nvPr>
        </p:nvSpPr>
        <p:spPr/>
        <p:txBody>
          <a:bodyPr/>
          <a:lstStyle/>
          <a:p>
            <a:fld id="{5E586AEB-B5D9-47C6-A4A8-86F266384E87}" type="slidenum">
              <a:rPr lang="en-US" smtClean="0"/>
              <a:t>12</a:t>
            </a:fld>
            <a:endParaRPr lang="en-US"/>
          </a:p>
        </p:txBody>
      </p:sp>
    </p:spTree>
    <p:extLst>
      <p:ext uri="{BB962C8B-B14F-4D97-AF65-F5344CB8AC3E}">
        <p14:creationId xmlns:p14="http://schemas.microsoft.com/office/powerpoint/2010/main" val="355228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traditional classrooms, learners put most of their effort into the lower levels of Bloom’s Taxonomy--understanding and remembering--as they attempt to follow the teacher’s instructional delivery. In the flipped classroom, the teacher moves lower levels of the taxonomy to outside of the group learning space, where students can then work on mastering concepts on their own time and pace. When using video, for example, students can pause, rewind, and review the lesson at any time. In class, the teacher and students can then focus on the upper levels of the taxonomy (applying, analyzing, and creating). This has potential to allow struggling learners more opportunities to understand and improve their recall before they come to class, as previously described in the research on cognitive load. Flipped Learning model increases opportunities for in-class interaction </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5E586AEB-B5D9-47C6-A4A8-86F266384E87}" type="slidenum">
              <a:rPr lang="en-US" smtClean="0"/>
              <a:t>13</a:t>
            </a:fld>
            <a:endParaRPr lang="en-US"/>
          </a:p>
        </p:txBody>
      </p:sp>
    </p:spTree>
    <p:extLst>
      <p:ext uri="{BB962C8B-B14F-4D97-AF65-F5344CB8AC3E}">
        <p14:creationId xmlns:p14="http://schemas.microsoft.com/office/powerpoint/2010/main" val="4125776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When</a:t>
            </a:r>
            <a:r>
              <a:rPr lang="es-ES" dirty="0" smtClean="0"/>
              <a:t> I</a:t>
            </a:r>
            <a:r>
              <a:rPr lang="es-ES" baseline="0" dirty="0" smtClean="0"/>
              <a:t> </a:t>
            </a:r>
            <a:r>
              <a:rPr lang="es-ES" baseline="0" dirty="0" err="1" smtClean="0"/>
              <a:t>was</a:t>
            </a:r>
            <a:r>
              <a:rPr lang="es-ES" baseline="0" dirty="0" smtClean="0"/>
              <a:t> in </a:t>
            </a:r>
            <a:r>
              <a:rPr lang="es-ES" baseline="0" dirty="0" err="1" smtClean="0"/>
              <a:t>School</a:t>
            </a:r>
            <a:r>
              <a:rPr lang="es-ES" baseline="0" dirty="0" smtClean="0"/>
              <a:t> </a:t>
            </a:r>
            <a:r>
              <a:rPr lang="es-ES" baseline="0" dirty="0" err="1" smtClean="0"/>
              <a:t>teachers</a:t>
            </a:r>
            <a:r>
              <a:rPr lang="es-ES" baseline="0" dirty="0" smtClean="0"/>
              <a:t> </a:t>
            </a:r>
            <a:r>
              <a:rPr lang="es-ES" baseline="0" dirty="0" err="1" smtClean="0"/>
              <a:t>asked</a:t>
            </a:r>
            <a:r>
              <a:rPr lang="es-ES" baseline="0" dirty="0" smtClean="0"/>
              <a:t> for </a:t>
            </a:r>
            <a:r>
              <a:rPr lang="es-ES" baseline="0" dirty="0" err="1" smtClean="0"/>
              <a:t>assignments</a:t>
            </a:r>
            <a:r>
              <a:rPr lang="es-ES" baseline="0" dirty="0" smtClean="0"/>
              <a:t> for </a:t>
            </a:r>
            <a:r>
              <a:rPr lang="es-ES" baseline="0" dirty="0" err="1" smtClean="0"/>
              <a:t>which</a:t>
            </a:r>
            <a:r>
              <a:rPr lang="es-ES" baseline="0" dirty="0" smtClean="0"/>
              <a:t> </a:t>
            </a:r>
            <a:r>
              <a:rPr lang="es-ES" baseline="0" dirty="0" err="1" smtClean="0"/>
              <a:t>we</a:t>
            </a:r>
            <a:r>
              <a:rPr lang="es-ES" baseline="0" dirty="0" smtClean="0"/>
              <a:t> </a:t>
            </a:r>
            <a:r>
              <a:rPr lang="es-ES" baseline="0" dirty="0" err="1" smtClean="0"/>
              <a:t>needed</a:t>
            </a:r>
            <a:r>
              <a:rPr lang="es-ES" baseline="0" dirty="0" smtClean="0"/>
              <a:t> to use </a:t>
            </a:r>
            <a:r>
              <a:rPr lang="es-ES" baseline="0" dirty="0" err="1" smtClean="0"/>
              <a:t>encyclopedias</a:t>
            </a:r>
            <a:r>
              <a:rPr lang="es-ES" baseline="0" dirty="0" smtClean="0"/>
              <a:t>, and </a:t>
            </a:r>
            <a:r>
              <a:rPr lang="es-ES" baseline="0" dirty="0" err="1" smtClean="0"/>
              <a:t>it</a:t>
            </a:r>
            <a:r>
              <a:rPr lang="es-ES" baseline="0" dirty="0" smtClean="0"/>
              <a:t> </a:t>
            </a:r>
            <a:r>
              <a:rPr lang="es-ES" baseline="0" dirty="0" err="1" smtClean="0"/>
              <a:t>was</a:t>
            </a:r>
            <a:r>
              <a:rPr lang="es-ES" baseline="0" dirty="0" smtClean="0"/>
              <a:t> no </a:t>
            </a:r>
            <a:r>
              <a:rPr lang="es-ES" baseline="0" dirty="0" err="1" smtClean="0"/>
              <a:t>an</a:t>
            </a:r>
            <a:r>
              <a:rPr lang="es-ES" baseline="0" dirty="0" smtClean="0"/>
              <a:t> excuse for me </a:t>
            </a:r>
            <a:r>
              <a:rPr lang="es-ES" baseline="0" dirty="0" err="1" smtClean="0"/>
              <a:t>not</a:t>
            </a:r>
            <a:r>
              <a:rPr lang="es-ES" baseline="0" dirty="0" smtClean="0"/>
              <a:t> to </a:t>
            </a:r>
            <a:r>
              <a:rPr lang="es-ES" baseline="0" dirty="0" err="1" smtClean="0"/>
              <a:t>get</a:t>
            </a:r>
            <a:r>
              <a:rPr lang="es-ES" baseline="0" dirty="0" smtClean="0"/>
              <a:t> </a:t>
            </a:r>
            <a:r>
              <a:rPr lang="es-ES" baseline="0" dirty="0" err="1" smtClean="0"/>
              <a:t>my</a:t>
            </a:r>
            <a:r>
              <a:rPr lang="es-ES" baseline="0" dirty="0" smtClean="0"/>
              <a:t> </a:t>
            </a:r>
            <a:r>
              <a:rPr lang="es-ES" baseline="0" dirty="0" err="1" smtClean="0"/>
              <a:t>work</a:t>
            </a:r>
            <a:r>
              <a:rPr lang="es-ES" baseline="0" dirty="0" smtClean="0"/>
              <a:t> done, </a:t>
            </a:r>
            <a:r>
              <a:rPr lang="es-ES" baseline="0" dirty="0" err="1" smtClean="0"/>
              <a:t>it</a:t>
            </a:r>
            <a:r>
              <a:rPr lang="es-ES" baseline="0" dirty="0" smtClean="0"/>
              <a:t> </a:t>
            </a:r>
            <a:r>
              <a:rPr lang="es-ES" baseline="0" dirty="0" err="1" smtClean="0"/>
              <a:t>was</a:t>
            </a:r>
            <a:r>
              <a:rPr lang="es-ES" baseline="0" dirty="0" smtClean="0"/>
              <a:t> up to </a:t>
            </a:r>
            <a:r>
              <a:rPr lang="es-ES" baseline="0" dirty="0" err="1" smtClean="0"/>
              <a:t>your</a:t>
            </a:r>
            <a:r>
              <a:rPr lang="es-ES" baseline="0" dirty="0" smtClean="0"/>
              <a:t> </a:t>
            </a:r>
            <a:r>
              <a:rPr lang="es-ES" baseline="0" dirty="0" err="1" smtClean="0"/>
              <a:t>parents</a:t>
            </a:r>
            <a:r>
              <a:rPr lang="es-ES" baseline="0" dirty="0" smtClean="0"/>
              <a:t> to </a:t>
            </a:r>
            <a:r>
              <a:rPr lang="es-ES" baseline="0" dirty="0" err="1" smtClean="0"/>
              <a:t>go</a:t>
            </a:r>
            <a:r>
              <a:rPr lang="es-ES" baseline="0" dirty="0" smtClean="0"/>
              <a:t> to </a:t>
            </a:r>
            <a:r>
              <a:rPr lang="es-ES" baseline="0" dirty="0" err="1" smtClean="0"/>
              <a:t>the</a:t>
            </a:r>
            <a:r>
              <a:rPr lang="es-ES" baseline="0" dirty="0" smtClean="0"/>
              <a:t> </a:t>
            </a:r>
            <a:r>
              <a:rPr lang="es-ES" baseline="0" dirty="0" err="1" smtClean="0"/>
              <a:t>library</a:t>
            </a:r>
            <a:r>
              <a:rPr lang="es-ES" baseline="0" dirty="0" smtClean="0"/>
              <a:t> </a:t>
            </a:r>
            <a:r>
              <a:rPr lang="es-ES" baseline="0" dirty="0" err="1" smtClean="0"/>
              <a:t>or</a:t>
            </a:r>
            <a:r>
              <a:rPr lang="es-ES" baseline="0" dirty="0" smtClean="0"/>
              <a:t> </a:t>
            </a:r>
            <a:r>
              <a:rPr lang="es-ES" baseline="0" dirty="0" err="1" smtClean="0"/>
              <a:t>whatever</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5E586AEB-B5D9-47C6-A4A8-86F266384E87}" type="slidenum">
              <a:rPr lang="en-US" smtClean="0"/>
              <a:t>14</a:t>
            </a:fld>
            <a:endParaRPr lang="en-US"/>
          </a:p>
        </p:txBody>
      </p:sp>
    </p:spTree>
    <p:extLst>
      <p:ext uri="{BB962C8B-B14F-4D97-AF65-F5344CB8AC3E}">
        <p14:creationId xmlns:p14="http://schemas.microsoft.com/office/powerpoint/2010/main" val="412577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When</a:t>
            </a:r>
            <a:r>
              <a:rPr lang="es-ES" dirty="0" smtClean="0"/>
              <a:t> I</a:t>
            </a:r>
            <a:r>
              <a:rPr lang="es-ES" baseline="0" dirty="0" smtClean="0"/>
              <a:t> </a:t>
            </a:r>
            <a:r>
              <a:rPr lang="es-ES" baseline="0" dirty="0" err="1" smtClean="0"/>
              <a:t>was</a:t>
            </a:r>
            <a:r>
              <a:rPr lang="es-ES" baseline="0" dirty="0" smtClean="0"/>
              <a:t> in </a:t>
            </a:r>
            <a:r>
              <a:rPr lang="es-ES" baseline="0" dirty="0" err="1" smtClean="0"/>
              <a:t>School</a:t>
            </a:r>
            <a:r>
              <a:rPr lang="es-ES" baseline="0" dirty="0" smtClean="0"/>
              <a:t> </a:t>
            </a:r>
            <a:r>
              <a:rPr lang="es-ES" baseline="0" dirty="0" err="1" smtClean="0"/>
              <a:t>teachers</a:t>
            </a:r>
            <a:r>
              <a:rPr lang="es-ES" baseline="0" dirty="0" smtClean="0"/>
              <a:t> </a:t>
            </a:r>
            <a:r>
              <a:rPr lang="es-ES" baseline="0" dirty="0" err="1" smtClean="0"/>
              <a:t>asked</a:t>
            </a:r>
            <a:r>
              <a:rPr lang="es-ES" baseline="0" dirty="0" smtClean="0"/>
              <a:t> for </a:t>
            </a:r>
            <a:r>
              <a:rPr lang="es-ES" baseline="0" dirty="0" err="1" smtClean="0"/>
              <a:t>assignments</a:t>
            </a:r>
            <a:r>
              <a:rPr lang="es-ES" baseline="0" dirty="0" smtClean="0"/>
              <a:t> for </a:t>
            </a:r>
            <a:r>
              <a:rPr lang="es-ES" baseline="0" dirty="0" err="1" smtClean="0"/>
              <a:t>which</a:t>
            </a:r>
            <a:r>
              <a:rPr lang="es-ES" baseline="0" dirty="0" smtClean="0"/>
              <a:t> </a:t>
            </a:r>
            <a:r>
              <a:rPr lang="es-ES" baseline="0" dirty="0" err="1" smtClean="0"/>
              <a:t>we</a:t>
            </a:r>
            <a:r>
              <a:rPr lang="es-ES" baseline="0" dirty="0" smtClean="0"/>
              <a:t> </a:t>
            </a:r>
            <a:r>
              <a:rPr lang="es-ES" baseline="0" dirty="0" err="1" smtClean="0"/>
              <a:t>needed</a:t>
            </a:r>
            <a:r>
              <a:rPr lang="es-ES" baseline="0" dirty="0" smtClean="0"/>
              <a:t> to use </a:t>
            </a:r>
            <a:r>
              <a:rPr lang="es-ES" baseline="0" dirty="0" err="1" smtClean="0"/>
              <a:t>encyclopedias</a:t>
            </a:r>
            <a:r>
              <a:rPr lang="es-ES" baseline="0" dirty="0" smtClean="0"/>
              <a:t>, and </a:t>
            </a:r>
            <a:r>
              <a:rPr lang="es-ES" baseline="0" dirty="0" err="1" smtClean="0"/>
              <a:t>it</a:t>
            </a:r>
            <a:r>
              <a:rPr lang="es-ES" baseline="0" dirty="0" smtClean="0"/>
              <a:t> </a:t>
            </a:r>
            <a:r>
              <a:rPr lang="es-ES" baseline="0" dirty="0" err="1" smtClean="0"/>
              <a:t>was</a:t>
            </a:r>
            <a:r>
              <a:rPr lang="es-ES" baseline="0" dirty="0" smtClean="0"/>
              <a:t> no </a:t>
            </a:r>
            <a:r>
              <a:rPr lang="es-ES" baseline="0" dirty="0" err="1" smtClean="0"/>
              <a:t>an</a:t>
            </a:r>
            <a:r>
              <a:rPr lang="es-ES" baseline="0" dirty="0" smtClean="0"/>
              <a:t> excuse for me </a:t>
            </a:r>
            <a:r>
              <a:rPr lang="es-ES" baseline="0" dirty="0" err="1" smtClean="0"/>
              <a:t>not</a:t>
            </a:r>
            <a:r>
              <a:rPr lang="es-ES" baseline="0" dirty="0" smtClean="0"/>
              <a:t> to </a:t>
            </a:r>
            <a:r>
              <a:rPr lang="es-ES" baseline="0" dirty="0" err="1" smtClean="0"/>
              <a:t>get</a:t>
            </a:r>
            <a:r>
              <a:rPr lang="es-ES" baseline="0" dirty="0" smtClean="0"/>
              <a:t> </a:t>
            </a:r>
            <a:r>
              <a:rPr lang="es-ES" baseline="0" dirty="0" err="1" smtClean="0"/>
              <a:t>my</a:t>
            </a:r>
            <a:r>
              <a:rPr lang="es-ES" baseline="0" dirty="0" smtClean="0"/>
              <a:t> </a:t>
            </a:r>
            <a:r>
              <a:rPr lang="es-ES" baseline="0" dirty="0" err="1" smtClean="0"/>
              <a:t>work</a:t>
            </a:r>
            <a:r>
              <a:rPr lang="es-ES" baseline="0" dirty="0" smtClean="0"/>
              <a:t> done, </a:t>
            </a:r>
            <a:r>
              <a:rPr lang="es-ES" baseline="0" dirty="0" err="1" smtClean="0"/>
              <a:t>it</a:t>
            </a:r>
            <a:r>
              <a:rPr lang="es-ES" baseline="0" dirty="0" smtClean="0"/>
              <a:t> </a:t>
            </a:r>
            <a:r>
              <a:rPr lang="es-ES" baseline="0" dirty="0" err="1" smtClean="0"/>
              <a:t>was</a:t>
            </a:r>
            <a:r>
              <a:rPr lang="es-ES" baseline="0" dirty="0" smtClean="0"/>
              <a:t> up to </a:t>
            </a:r>
            <a:r>
              <a:rPr lang="es-ES" baseline="0" dirty="0" err="1" smtClean="0"/>
              <a:t>your</a:t>
            </a:r>
            <a:r>
              <a:rPr lang="es-ES" baseline="0" dirty="0" smtClean="0"/>
              <a:t> </a:t>
            </a:r>
            <a:r>
              <a:rPr lang="es-ES" baseline="0" dirty="0" err="1" smtClean="0"/>
              <a:t>parents</a:t>
            </a:r>
            <a:r>
              <a:rPr lang="es-ES" baseline="0" dirty="0" smtClean="0"/>
              <a:t> to </a:t>
            </a:r>
            <a:r>
              <a:rPr lang="es-ES" baseline="0" dirty="0" err="1" smtClean="0"/>
              <a:t>go</a:t>
            </a:r>
            <a:r>
              <a:rPr lang="es-ES" baseline="0" dirty="0" smtClean="0"/>
              <a:t> to </a:t>
            </a:r>
            <a:r>
              <a:rPr lang="es-ES" baseline="0" dirty="0" err="1" smtClean="0"/>
              <a:t>the</a:t>
            </a:r>
            <a:r>
              <a:rPr lang="es-ES" baseline="0" dirty="0" smtClean="0"/>
              <a:t> </a:t>
            </a:r>
            <a:r>
              <a:rPr lang="es-ES" baseline="0" dirty="0" err="1" smtClean="0"/>
              <a:t>library</a:t>
            </a:r>
            <a:r>
              <a:rPr lang="es-ES" baseline="0" dirty="0" smtClean="0"/>
              <a:t> </a:t>
            </a:r>
            <a:r>
              <a:rPr lang="es-ES" baseline="0" dirty="0" err="1" smtClean="0"/>
              <a:t>or</a:t>
            </a:r>
            <a:r>
              <a:rPr lang="es-ES" baseline="0" dirty="0" smtClean="0"/>
              <a:t> </a:t>
            </a:r>
            <a:r>
              <a:rPr lang="es-ES" baseline="0" dirty="0" err="1" smtClean="0"/>
              <a:t>whatever</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5E586AEB-B5D9-47C6-A4A8-86F266384E87}" type="slidenum">
              <a:rPr lang="en-US" smtClean="0"/>
              <a:t>15</a:t>
            </a:fld>
            <a:endParaRPr lang="en-US"/>
          </a:p>
        </p:txBody>
      </p:sp>
    </p:spTree>
    <p:extLst>
      <p:ext uri="{BB962C8B-B14F-4D97-AF65-F5344CB8AC3E}">
        <p14:creationId xmlns:p14="http://schemas.microsoft.com/office/powerpoint/2010/main" val="4125776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5E586AEB-B5D9-47C6-A4A8-86F266384E87}" type="slidenum">
              <a:rPr lang="en-US" smtClean="0"/>
              <a:t>16</a:t>
            </a:fld>
            <a:endParaRPr lang="en-US"/>
          </a:p>
        </p:txBody>
      </p:sp>
    </p:spTree>
    <p:extLst>
      <p:ext uri="{BB962C8B-B14F-4D97-AF65-F5344CB8AC3E}">
        <p14:creationId xmlns:p14="http://schemas.microsoft.com/office/powerpoint/2010/main" val="163965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Modelo -&gt; representación teórica</a:t>
            </a:r>
          </a:p>
          <a:p>
            <a:endParaRPr lang="es-ES" dirty="0" smtClean="0"/>
          </a:p>
          <a:p>
            <a:r>
              <a:rPr lang="es-ES" dirty="0" smtClean="0"/>
              <a:t>Metodología -&gt; concreción del método en un contexto determinado</a:t>
            </a:r>
            <a:endParaRPr lang="en-US" dirty="0"/>
          </a:p>
        </p:txBody>
      </p:sp>
      <p:sp>
        <p:nvSpPr>
          <p:cNvPr id="4" name="3 Marcador de número de diapositiva"/>
          <p:cNvSpPr>
            <a:spLocks noGrp="1"/>
          </p:cNvSpPr>
          <p:nvPr>
            <p:ph type="sldNum" sz="quarter" idx="10"/>
          </p:nvPr>
        </p:nvSpPr>
        <p:spPr/>
        <p:txBody>
          <a:bodyPr/>
          <a:lstStyle/>
          <a:p>
            <a:fld id="{5E586AEB-B5D9-47C6-A4A8-86F266384E87}" type="slidenum">
              <a:rPr lang="en-US" smtClean="0"/>
              <a:t>2</a:t>
            </a:fld>
            <a:endParaRPr lang="en-US"/>
          </a:p>
        </p:txBody>
      </p:sp>
    </p:spTree>
    <p:extLst>
      <p:ext uri="{BB962C8B-B14F-4D97-AF65-F5344CB8AC3E}">
        <p14:creationId xmlns:p14="http://schemas.microsoft.com/office/powerpoint/2010/main" val="62104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noProof="0" dirty="0"/>
          </a:p>
        </p:txBody>
      </p:sp>
      <p:sp>
        <p:nvSpPr>
          <p:cNvPr id="4" name="3 Marcador de número de diapositiva"/>
          <p:cNvSpPr>
            <a:spLocks noGrp="1"/>
          </p:cNvSpPr>
          <p:nvPr>
            <p:ph type="sldNum" sz="quarter" idx="10"/>
          </p:nvPr>
        </p:nvSpPr>
        <p:spPr/>
        <p:txBody>
          <a:bodyPr/>
          <a:lstStyle/>
          <a:p>
            <a:fld id="{5E586AEB-B5D9-47C6-A4A8-86F266384E87}" type="slidenum">
              <a:rPr lang="en-US" smtClean="0"/>
              <a:t>3</a:t>
            </a:fld>
            <a:endParaRPr lang="en-US"/>
          </a:p>
        </p:txBody>
      </p:sp>
    </p:spTree>
    <p:extLst>
      <p:ext uri="{BB962C8B-B14F-4D97-AF65-F5344CB8AC3E}">
        <p14:creationId xmlns:p14="http://schemas.microsoft.com/office/powerpoint/2010/main" val="157480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There</a:t>
            </a:r>
            <a:r>
              <a:rPr lang="es-ES" dirty="0" smtClean="0"/>
              <a:t> </a:t>
            </a:r>
            <a:r>
              <a:rPr lang="es-ES" dirty="0" err="1" smtClean="0"/>
              <a:t>is</a:t>
            </a:r>
            <a:r>
              <a:rPr lang="es-ES" baseline="0" dirty="0" smtClean="0"/>
              <a:t> </a:t>
            </a:r>
            <a:r>
              <a:rPr lang="es-ES" baseline="0" dirty="0" err="1" smtClean="0"/>
              <a:t>the</a:t>
            </a:r>
            <a:r>
              <a:rPr lang="es-ES" baseline="0" dirty="0" smtClean="0"/>
              <a:t> </a:t>
            </a:r>
            <a:r>
              <a:rPr lang="es-ES" baseline="0" dirty="0" err="1" smtClean="0"/>
              <a:t>misconception</a:t>
            </a:r>
            <a:r>
              <a:rPr lang="es-ES" baseline="0" dirty="0" smtClean="0"/>
              <a:t> </a:t>
            </a:r>
            <a:r>
              <a:rPr lang="es-ES" baseline="0" dirty="0" err="1" smtClean="0"/>
              <a:t>that</a:t>
            </a:r>
            <a:r>
              <a:rPr lang="es-ES" baseline="0" dirty="0" smtClean="0"/>
              <a:t> FC </a:t>
            </a:r>
            <a:r>
              <a:rPr lang="es-ES" baseline="0" dirty="0" err="1" smtClean="0"/>
              <a:t>is</a:t>
            </a:r>
            <a:r>
              <a:rPr lang="es-ES" baseline="0" dirty="0" smtClean="0"/>
              <a:t> to </a:t>
            </a:r>
            <a:r>
              <a:rPr lang="es-ES" baseline="0" dirty="0" err="1" smtClean="0"/>
              <a:t>create</a:t>
            </a:r>
            <a:r>
              <a:rPr lang="es-ES" baseline="0" dirty="0" smtClean="0"/>
              <a:t> videos for </a:t>
            </a:r>
            <a:r>
              <a:rPr lang="es-ES" baseline="0" dirty="0" err="1" smtClean="0"/>
              <a:t>theoretical</a:t>
            </a:r>
            <a:r>
              <a:rPr lang="es-ES" baseline="0" dirty="0" smtClean="0"/>
              <a:t> </a:t>
            </a:r>
            <a:r>
              <a:rPr lang="es-ES" baseline="0" dirty="0" err="1" smtClean="0"/>
              <a:t>classes</a:t>
            </a:r>
            <a:r>
              <a:rPr lang="es-ES" baseline="0" dirty="0" smtClean="0"/>
              <a:t> and use ICT in </a:t>
            </a:r>
            <a:r>
              <a:rPr lang="es-ES" baseline="0" dirty="0" err="1" smtClean="0"/>
              <a:t>the</a:t>
            </a:r>
            <a:r>
              <a:rPr lang="es-ES" baseline="0" dirty="0" smtClean="0"/>
              <a:t> </a:t>
            </a:r>
            <a:r>
              <a:rPr lang="es-ES" baseline="0" dirty="0" err="1" smtClean="0"/>
              <a:t>learning</a:t>
            </a:r>
            <a:r>
              <a:rPr lang="es-ES" baseline="0" dirty="0" smtClean="0"/>
              <a:t> </a:t>
            </a:r>
            <a:r>
              <a:rPr lang="es-ES" baseline="0" dirty="0" err="1" smtClean="0"/>
              <a:t>process</a:t>
            </a:r>
            <a:r>
              <a:rPr lang="es-ES" baseline="0" dirty="0" smtClean="0"/>
              <a:t>, </a:t>
            </a:r>
            <a:r>
              <a:rPr lang="es-ES" baseline="0" dirty="0" err="1" smtClean="0"/>
              <a:t>but</a:t>
            </a:r>
            <a:r>
              <a:rPr lang="es-ES" baseline="0" dirty="0" smtClean="0"/>
              <a:t> </a:t>
            </a:r>
            <a:r>
              <a:rPr lang="es-ES" baseline="0" dirty="0" err="1" smtClean="0"/>
              <a:t>there</a:t>
            </a:r>
            <a:r>
              <a:rPr lang="es-ES" baseline="0" dirty="0" smtClean="0"/>
              <a:t> </a:t>
            </a:r>
            <a:r>
              <a:rPr lang="es-ES" baseline="0" dirty="0" err="1" smtClean="0"/>
              <a:t>is</a:t>
            </a:r>
            <a:r>
              <a:rPr lang="es-ES" baseline="0" dirty="0" smtClean="0"/>
              <a:t> </a:t>
            </a:r>
            <a:r>
              <a:rPr lang="es-ES" baseline="0" dirty="0" err="1" smtClean="0"/>
              <a:t>much</a:t>
            </a:r>
            <a:r>
              <a:rPr lang="es-ES" baseline="0" dirty="0" smtClean="0"/>
              <a:t> more: </a:t>
            </a:r>
            <a:r>
              <a:rPr lang="es-ES" baseline="0" dirty="0" err="1" smtClean="0"/>
              <a:t>teachers</a:t>
            </a:r>
            <a:r>
              <a:rPr lang="es-ES" baseline="0" dirty="0" smtClean="0"/>
              <a:t> </a:t>
            </a:r>
            <a:r>
              <a:rPr lang="es-ES" baseline="0" dirty="0" err="1" smtClean="0"/>
              <a:t>need</a:t>
            </a:r>
            <a:r>
              <a:rPr lang="es-ES" baseline="0" dirty="0" smtClean="0"/>
              <a:t> to plan </a:t>
            </a:r>
            <a:r>
              <a:rPr lang="es-ES" baseline="0" dirty="0" err="1" smtClean="0"/>
              <a:t>carefully</a:t>
            </a:r>
            <a:r>
              <a:rPr lang="es-ES" baseline="0" dirty="0" smtClean="0"/>
              <a:t> </a:t>
            </a:r>
            <a:r>
              <a:rPr lang="es-ES" baseline="0" dirty="0" err="1" smtClean="0"/>
              <a:t>the</a:t>
            </a:r>
            <a:r>
              <a:rPr lang="es-ES" baseline="0" dirty="0" smtClean="0"/>
              <a:t> </a:t>
            </a:r>
            <a:r>
              <a:rPr lang="es-ES" baseline="0" dirty="0" err="1" smtClean="0"/>
              <a:t>sessions</a:t>
            </a:r>
            <a:r>
              <a:rPr lang="es-ES" baseline="0" dirty="0" smtClean="0"/>
              <a:t> in </a:t>
            </a:r>
            <a:r>
              <a:rPr lang="es-ES" baseline="0" dirty="0" err="1" smtClean="0"/>
              <a:t>order</a:t>
            </a:r>
            <a:r>
              <a:rPr lang="es-ES" baseline="0" dirty="0" smtClean="0"/>
              <a:t> to </a:t>
            </a:r>
            <a:r>
              <a:rPr lang="es-ES" baseline="0" dirty="0" err="1" smtClean="0"/>
              <a:t>meet</a:t>
            </a:r>
            <a:r>
              <a:rPr lang="es-ES" baseline="0" dirty="0" smtClean="0"/>
              <a:t> </a:t>
            </a:r>
            <a:r>
              <a:rPr lang="es-ES" baseline="0" dirty="0" err="1" smtClean="0"/>
              <a:t>the</a:t>
            </a:r>
            <a:r>
              <a:rPr lang="es-ES" baseline="0" dirty="0" smtClean="0"/>
              <a:t> </a:t>
            </a:r>
            <a:r>
              <a:rPr lang="es-ES" baseline="0" dirty="0" err="1" smtClean="0"/>
              <a:t>learning</a:t>
            </a:r>
            <a:r>
              <a:rPr lang="es-ES" baseline="0" dirty="0" smtClean="0"/>
              <a:t> </a:t>
            </a:r>
            <a:r>
              <a:rPr lang="es-ES" baseline="0" dirty="0" err="1" smtClean="0"/>
              <a:t>objectives</a:t>
            </a:r>
            <a:r>
              <a:rPr lang="es-ES" baseline="0" dirty="0" smtClean="0"/>
              <a:t>; </a:t>
            </a:r>
            <a:r>
              <a:rPr lang="es-ES" baseline="0" dirty="0" err="1" smtClean="0"/>
              <a:t>choose</a:t>
            </a:r>
            <a:r>
              <a:rPr lang="es-ES" baseline="0" dirty="0" smtClean="0"/>
              <a:t> </a:t>
            </a:r>
            <a:r>
              <a:rPr lang="es-ES" baseline="0" dirty="0" err="1" smtClean="0"/>
              <a:t>the</a:t>
            </a:r>
            <a:r>
              <a:rPr lang="es-ES" baseline="0" dirty="0" smtClean="0"/>
              <a:t> </a:t>
            </a:r>
            <a:r>
              <a:rPr lang="es-ES" baseline="0" dirty="0" err="1" smtClean="0"/>
              <a:t>lessons</a:t>
            </a:r>
            <a:r>
              <a:rPr lang="es-ES" baseline="0" dirty="0" smtClean="0"/>
              <a:t> </a:t>
            </a:r>
            <a:r>
              <a:rPr lang="es-ES" baseline="0" dirty="0" err="1" smtClean="0"/>
              <a:t>that</a:t>
            </a:r>
            <a:r>
              <a:rPr lang="es-ES" baseline="0" dirty="0" smtClean="0"/>
              <a:t> can be </a:t>
            </a:r>
            <a:r>
              <a:rPr lang="es-ES" baseline="0" dirty="0" err="1" smtClean="0"/>
              <a:t>flipped</a:t>
            </a:r>
            <a:r>
              <a:rPr lang="es-ES" baseline="0" dirty="0" smtClean="0"/>
              <a:t> and </a:t>
            </a:r>
            <a:r>
              <a:rPr lang="es-ES" baseline="0" dirty="0" err="1" smtClean="0"/>
              <a:t>ensure</a:t>
            </a:r>
            <a:r>
              <a:rPr lang="es-ES" baseline="0" dirty="0" smtClean="0"/>
              <a:t> </a:t>
            </a:r>
            <a:r>
              <a:rPr lang="es-ES" baseline="0" dirty="0" err="1" smtClean="0"/>
              <a:t>that</a:t>
            </a:r>
            <a:r>
              <a:rPr lang="es-ES" baseline="0" dirty="0" smtClean="0"/>
              <a:t> </a:t>
            </a:r>
            <a:r>
              <a:rPr lang="es-ES" baseline="0" dirty="0" err="1" smtClean="0"/>
              <a:t>students</a:t>
            </a:r>
            <a:r>
              <a:rPr lang="es-ES" baseline="0" dirty="0" smtClean="0"/>
              <a:t> </a:t>
            </a:r>
            <a:r>
              <a:rPr lang="es-ES" baseline="0" dirty="0" err="1" smtClean="0"/>
              <a:t>understand</a:t>
            </a:r>
            <a:r>
              <a:rPr lang="es-ES" baseline="0" dirty="0" smtClean="0"/>
              <a:t> and </a:t>
            </a:r>
            <a:r>
              <a:rPr lang="es-ES" baseline="0" dirty="0" err="1" smtClean="0"/>
              <a:t>learn</a:t>
            </a:r>
            <a:r>
              <a:rPr lang="es-ES" baseline="0" dirty="0" smtClean="0"/>
              <a:t> </a:t>
            </a:r>
            <a:r>
              <a:rPr lang="es-ES" baseline="0" dirty="0" err="1" smtClean="0"/>
              <a:t>the</a:t>
            </a:r>
            <a:r>
              <a:rPr lang="es-ES" baseline="0" dirty="0" smtClean="0"/>
              <a:t> </a:t>
            </a:r>
            <a:r>
              <a:rPr lang="es-ES" baseline="0" dirty="0" err="1" smtClean="0"/>
              <a:t>concepts</a:t>
            </a:r>
            <a:r>
              <a:rPr lang="es-ES" baseline="0" dirty="0" smtClean="0"/>
              <a:t> </a:t>
            </a:r>
            <a:r>
              <a:rPr lang="es-ES" baseline="0" dirty="0" err="1" smtClean="0"/>
              <a:t>given</a:t>
            </a:r>
            <a:r>
              <a:rPr lang="es-ES" baseline="0" dirty="0" smtClean="0"/>
              <a:t> </a:t>
            </a:r>
            <a:r>
              <a:rPr lang="es-ES" baseline="0" dirty="0" err="1" smtClean="0"/>
              <a:t>outside</a:t>
            </a:r>
            <a:r>
              <a:rPr lang="es-ES" baseline="0" dirty="0" smtClean="0"/>
              <a:t> </a:t>
            </a:r>
            <a:r>
              <a:rPr lang="es-ES" baseline="0" dirty="0" err="1" smtClean="0"/>
              <a:t>classes</a:t>
            </a:r>
            <a:r>
              <a:rPr lang="es-ES" baseline="0" dirty="0" smtClean="0"/>
              <a:t>; prepare </a:t>
            </a:r>
            <a:r>
              <a:rPr lang="es-ES" baseline="0" dirty="0" err="1" smtClean="0"/>
              <a:t>the</a:t>
            </a:r>
            <a:r>
              <a:rPr lang="es-ES" baseline="0" dirty="0" smtClean="0"/>
              <a:t> </a:t>
            </a:r>
            <a:r>
              <a:rPr lang="es-ES" baseline="0" dirty="0" err="1" smtClean="0"/>
              <a:t>collaborative</a:t>
            </a:r>
            <a:r>
              <a:rPr lang="es-ES" baseline="0" dirty="0" smtClean="0"/>
              <a:t> </a:t>
            </a:r>
            <a:r>
              <a:rPr lang="es-ES" baseline="0" dirty="0" err="1" smtClean="0"/>
              <a:t>sessions</a:t>
            </a:r>
            <a:r>
              <a:rPr lang="es-ES" baseline="0" dirty="0" smtClean="0"/>
              <a:t> to be </a:t>
            </a:r>
            <a:r>
              <a:rPr lang="es-ES" baseline="0" dirty="0" err="1" smtClean="0"/>
              <a:t>meaningful</a:t>
            </a:r>
            <a:r>
              <a:rPr lang="es-ES" baseline="0" dirty="0" smtClean="0"/>
              <a:t>, and </a:t>
            </a:r>
            <a:r>
              <a:rPr lang="es-ES" baseline="0" dirty="0" err="1" smtClean="0"/>
              <a:t>design</a:t>
            </a:r>
            <a:r>
              <a:rPr lang="es-ES" baseline="0" dirty="0" smtClean="0"/>
              <a:t> </a:t>
            </a:r>
            <a:r>
              <a:rPr lang="es-ES" baseline="0" dirty="0" err="1" smtClean="0"/>
              <a:t>the</a:t>
            </a:r>
            <a:r>
              <a:rPr lang="es-ES" baseline="0" smtClean="0"/>
              <a:t> </a:t>
            </a:r>
            <a:endParaRPr lang="en-US" dirty="0"/>
          </a:p>
        </p:txBody>
      </p:sp>
      <p:sp>
        <p:nvSpPr>
          <p:cNvPr id="4" name="3 Marcador de número de diapositiva"/>
          <p:cNvSpPr>
            <a:spLocks noGrp="1"/>
          </p:cNvSpPr>
          <p:nvPr>
            <p:ph type="sldNum" sz="quarter" idx="10"/>
          </p:nvPr>
        </p:nvSpPr>
        <p:spPr/>
        <p:txBody>
          <a:bodyPr/>
          <a:lstStyle/>
          <a:p>
            <a:fld id="{5E586AEB-B5D9-47C6-A4A8-86F266384E87}" type="slidenum">
              <a:rPr lang="en-US" smtClean="0"/>
              <a:t>4</a:t>
            </a:fld>
            <a:endParaRPr lang="en-US"/>
          </a:p>
        </p:txBody>
      </p:sp>
    </p:spTree>
    <p:extLst>
      <p:ext uri="{BB962C8B-B14F-4D97-AF65-F5344CB8AC3E}">
        <p14:creationId xmlns:p14="http://schemas.microsoft.com/office/powerpoint/2010/main" val="116857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100" dirty="0" smtClean="0"/>
              <a:t>First half of the subject: Traditional lecturing (Master classes)</a:t>
            </a:r>
          </a:p>
          <a:p>
            <a:pPr lvl="1"/>
            <a:r>
              <a:rPr lang="en-US" sz="1100" dirty="0" smtClean="0"/>
              <a:t>Individual project (10% of assessment)</a:t>
            </a:r>
          </a:p>
          <a:p>
            <a:r>
              <a:rPr lang="en-US" sz="1100" dirty="0" smtClean="0"/>
              <a:t>Mid-term test (20%)</a:t>
            </a:r>
          </a:p>
          <a:p>
            <a:r>
              <a:rPr lang="en-US" sz="1100" dirty="0" smtClean="0"/>
              <a:t>Initial self-perception of learning survey.</a:t>
            </a:r>
          </a:p>
          <a:p>
            <a:r>
              <a:rPr lang="en-US" sz="1100" dirty="0" smtClean="0"/>
              <a:t>Second half of the subject: Flipped Classroom</a:t>
            </a:r>
          </a:p>
          <a:p>
            <a:pPr lvl="1"/>
            <a:r>
              <a:rPr lang="en-US" sz="1100" dirty="0" smtClean="0"/>
              <a:t>Collaborative sessions (30%)</a:t>
            </a:r>
          </a:p>
          <a:p>
            <a:r>
              <a:rPr lang="en-US" sz="1100" dirty="0" smtClean="0"/>
              <a:t>Final Exam (40%)</a:t>
            </a:r>
          </a:p>
          <a:p>
            <a:r>
              <a:rPr lang="en-US" sz="1100" dirty="0" smtClean="0"/>
              <a:t>Final self-perception of learning survey </a:t>
            </a:r>
          </a:p>
          <a:p>
            <a:r>
              <a:rPr lang="en-US" sz="1100" dirty="0" smtClean="0"/>
              <a:t>Long term knowledge persistence</a:t>
            </a:r>
            <a:r>
              <a:rPr lang="es-ES" sz="1100" dirty="0" smtClean="0"/>
              <a:t> </a:t>
            </a:r>
            <a:endParaRPr lang="en-US" sz="1100" dirty="0" smtClean="0"/>
          </a:p>
          <a:p>
            <a:endParaRPr lang="en-US" sz="1100" dirty="0"/>
          </a:p>
        </p:txBody>
      </p:sp>
      <p:sp>
        <p:nvSpPr>
          <p:cNvPr id="4" name="3 Marcador de número de diapositiva"/>
          <p:cNvSpPr>
            <a:spLocks noGrp="1"/>
          </p:cNvSpPr>
          <p:nvPr>
            <p:ph type="sldNum" sz="quarter" idx="10"/>
          </p:nvPr>
        </p:nvSpPr>
        <p:spPr/>
        <p:txBody>
          <a:bodyPr/>
          <a:lstStyle/>
          <a:p>
            <a:fld id="{5E586AEB-B5D9-47C6-A4A8-86F266384E87}" type="slidenum">
              <a:rPr lang="en-US" smtClean="0"/>
              <a:t>6</a:t>
            </a:fld>
            <a:endParaRPr lang="en-US"/>
          </a:p>
        </p:txBody>
      </p:sp>
    </p:spTree>
    <p:extLst>
      <p:ext uri="{BB962C8B-B14F-4D97-AF65-F5344CB8AC3E}">
        <p14:creationId xmlns:p14="http://schemas.microsoft.com/office/powerpoint/2010/main" val="89138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5E586AEB-B5D9-47C6-A4A8-86F266384E87}" type="slidenum">
              <a:rPr lang="en-US" smtClean="0"/>
              <a:t>7</a:t>
            </a:fld>
            <a:endParaRPr lang="en-US"/>
          </a:p>
        </p:txBody>
      </p:sp>
    </p:spTree>
    <p:extLst>
      <p:ext uri="{BB962C8B-B14F-4D97-AF65-F5344CB8AC3E}">
        <p14:creationId xmlns:p14="http://schemas.microsoft.com/office/powerpoint/2010/main" val="204063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Advanced Career and Technical Education</a:t>
            </a:r>
            <a:endParaRPr lang="en-US" dirty="0"/>
          </a:p>
        </p:txBody>
      </p:sp>
      <p:sp>
        <p:nvSpPr>
          <p:cNvPr id="4" name="3 Marcador de número de diapositiva"/>
          <p:cNvSpPr>
            <a:spLocks noGrp="1"/>
          </p:cNvSpPr>
          <p:nvPr>
            <p:ph type="sldNum" sz="quarter" idx="10"/>
          </p:nvPr>
        </p:nvSpPr>
        <p:spPr/>
        <p:txBody>
          <a:bodyPr/>
          <a:lstStyle/>
          <a:p>
            <a:fld id="{5E586AEB-B5D9-47C6-A4A8-86F266384E87}" type="slidenum">
              <a:rPr lang="en-US" smtClean="0"/>
              <a:t>8</a:t>
            </a:fld>
            <a:endParaRPr lang="en-US"/>
          </a:p>
        </p:txBody>
      </p:sp>
    </p:spTree>
    <p:extLst>
      <p:ext uri="{BB962C8B-B14F-4D97-AF65-F5344CB8AC3E}">
        <p14:creationId xmlns:p14="http://schemas.microsoft.com/office/powerpoint/2010/main" val="355228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5E586AEB-B5D9-47C6-A4A8-86F266384E87}" type="slidenum">
              <a:rPr lang="en-US" smtClean="0"/>
              <a:t>9</a:t>
            </a:fld>
            <a:endParaRPr lang="en-US"/>
          </a:p>
        </p:txBody>
      </p:sp>
    </p:spTree>
    <p:extLst>
      <p:ext uri="{BB962C8B-B14F-4D97-AF65-F5344CB8AC3E}">
        <p14:creationId xmlns:p14="http://schemas.microsoft.com/office/powerpoint/2010/main" val="23579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5E586AEB-B5D9-47C6-A4A8-86F266384E87}" type="slidenum">
              <a:rPr lang="en-US" smtClean="0"/>
              <a:t>10</a:t>
            </a:fld>
            <a:endParaRPr lang="en-US"/>
          </a:p>
        </p:txBody>
      </p:sp>
    </p:spTree>
    <p:extLst>
      <p:ext uri="{BB962C8B-B14F-4D97-AF65-F5344CB8AC3E}">
        <p14:creationId xmlns:p14="http://schemas.microsoft.com/office/powerpoint/2010/main" val="207803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93793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255977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142467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49600"/>
            <a:ext cx="89360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5"/>
          <p:cNvSpPr>
            <a:spLocks noGrp="1"/>
          </p:cNvSpPr>
          <p:nvPr>
            <p:ph type="title"/>
          </p:nvPr>
        </p:nvSpPr>
        <p:spPr>
          <a:xfrm>
            <a:off x="167880" y="2444097"/>
            <a:ext cx="5764834" cy="601486"/>
          </a:xfrm>
          <a:prstGeom prst="rect">
            <a:avLst/>
          </a:prstGeom>
        </p:spPr>
        <p:txBody>
          <a:bodyPr vert="horz"/>
          <a:lstStyle>
            <a:lvl1pPr>
              <a:defRPr sz="3200"/>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2244182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86563"/>
            <a:ext cx="91440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336550"/>
            <a:ext cx="21224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99425" y="6621463"/>
            <a:ext cx="94615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ítulo 1"/>
          <p:cNvSpPr>
            <a:spLocks noGrp="1"/>
          </p:cNvSpPr>
          <p:nvPr>
            <p:ph type="title"/>
          </p:nvPr>
        </p:nvSpPr>
        <p:spPr>
          <a:xfrm>
            <a:off x="457200" y="336552"/>
            <a:ext cx="6409871" cy="339724"/>
          </a:xfrm>
          <a:prstGeom prst="rect">
            <a:avLst/>
          </a:prstGeom>
        </p:spPr>
        <p:txBody>
          <a:bodyPr vert="horz" lIns="91440" tIns="45720" rIns="91440" bIns="45720" rtlCol="0" anchor="ctr">
            <a:normAutofit/>
          </a:bodyPr>
          <a:lstStyle/>
          <a:p>
            <a:r>
              <a:rPr lang="es-ES" smtClean="0"/>
              <a:t>Haga clic para modificar el estilo de título del patrón</a:t>
            </a:r>
            <a:endParaRPr lang="es-ES" dirty="0"/>
          </a:p>
        </p:txBody>
      </p:sp>
      <p:sp>
        <p:nvSpPr>
          <p:cNvPr id="8" name="Marcador de texto 2"/>
          <p:cNvSpPr>
            <a:spLocks noGrp="1"/>
          </p:cNvSpPr>
          <p:nvPr>
            <p:ph idx="1"/>
          </p:nvPr>
        </p:nvSpPr>
        <p:spPr>
          <a:xfrm>
            <a:off x="457200" y="1043214"/>
            <a:ext cx="8115300" cy="5243286"/>
          </a:xfrm>
          <a:prstGeom prst="rect">
            <a:avLst/>
          </a:prstGeom>
        </p:spPr>
        <p:txBody>
          <a:bodyPr vert="horz" lIns="91440" tIns="45720" rIns="91440" bIns="45720" numCol="1" spcCol="180000" rtlCol="0">
            <a:normAutofit/>
          </a:bodyPr>
          <a:lstStyle>
            <a:lvl1pPr marL="342900" indent="-342900">
              <a:buFont typeface="Wingdings" charset="2"/>
              <a:buChar char="§"/>
              <a:defRPr/>
            </a:lvl1pPr>
            <a:lvl3pPr marL="914400" indent="0">
              <a:buFont typeface="Arial"/>
              <a:buNone/>
              <a:defRPr/>
            </a:lvl3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dirty="0" smtClean="0"/>
          </a:p>
        </p:txBody>
      </p:sp>
    </p:spTree>
    <p:extLst>
      <p:ext uri="{BB962C8B-B14F-4D97-AF65-F5344CB8AC3E}">
        <p14:creationId xmlns:p14="http://schemas.microsoft.com/office/powerpoint/2010/main" val="1679548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7" name="6 Rectángulo"/>
          <p:cNvSpPr/>
          <p:nvPr userDrawn="1"/>
        </p:nvSpPr>
        <p:spPr>
          <a:xfrm>
            <a:off x="-36512" y="6048382"/>
            <a:ext cx="9217024" cy="809618"/>
          </a:xfrm>
          <a:prstGeom prst="rect">
            <a:avLst/>
          </a:prstGeom>
          <a:solidFill>
            <a:srgbClr val="981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a:t>
            </a:r>
            <a:endParaRPr lang="es-ES" dirty="0"/>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5696" y="6174996"/>
            <a:ext cx="1439159" cy="291871"/>
          </a:xfrm>
          <a:prstGeom prst="rect">
            <a:avLst/>
          </a:prstGeom>
        </p:spPr>
      </p:pic>
      <p:pic>
        <p:nvPicPr>
          <p:cNvPr id="9" name="8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6179148"/>
            <a:ext cx="1409992" cy="285957"/>
          </a:xfrm>
          <a:prstGeom prst="rect">
            <a:avLst/>
          </a:prstGeom>
        </p:spPr>
      </p:pic>
      <p:cxnSp>
        <p:nvCxnSpPr>
          <p:cNvPr id="10" name="9 Conector recto"/>
          <p:cNvCxnSpPr/>
          <p:nvPr userDrawn="1"/>
        </p:nvCxnSpPr>
        <p:spPr>
          <a:xfrm>
            <a:off x="-36512" y="6021288"/>
            <a:ext cx="9217024" cy="0"/>
          </a:xfrm>
          <a:prstGeom prst="line">
            <a:avLst/>
          </a:prstGeom>
          <a:ln w="19050">
            <a:solidFill>
              <a:srgbClr val="981418"/>
            </a:solidFill>
          </a:ln>
        </p:spPr>
        <p:style>
          <a:lnRef idx="1">
            <a:schemeClr val="accent1"/>
          </a:lnRef>
          <a:fillRef idx="0">
            <a:schemeClr val="accent1"/>
          </a:fillRef>
          <a:effectRef idx="0">
            <a:schemeClr val="accent1"/>
          </a:effectRef>
          <a:fontRef idx="minor">
            <a:schemeClr val="tx1"/>
          </a:fontRef>
        </p:style>
      </p:cxnSp>
      <p:pic>
        <p:nvPicPr>
          <p:cNvPr id="12" name="Picture 2" descr="C:\Users\5614\Desktop\ESTI\ppt Corporativa\skyline_sin texto_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91880" y="6137259"/>
            <a:ext cx="5472608" cy="38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053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22505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5409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161196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140969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273826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279388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4274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BF0C58-B4AA-425C-B9F5-1F89099E4D28}" type="datetimeFigureOut">
              <a:rPr lang="en-US" smtClean="0"/>
              <a:t>11/12/2015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388360F-B351-48C1-A0A1-74D0709CBAFA}" type="slidenum">
              <a:rPr lang="en-US" smtClean="0"/>
              <a:t>‹Nº›</a:t>
            </a:fld>
            <a:endParaRPr lang="en-US"/>
          </a:p>
        </p:txBody>
      </p:sp>
    </p:spTree>
    <p:extLst>
      <p:ext uri="{BB962C8B-B14F-4D97-AF65-F5344CB8AC3E}">
        <p14:creationId xmlns:p14="http://schemas.microsoft.com/office/powerpoint/2010/main" val="194076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0C58-B4AA-425C-B9F5-1F89099E4D28}" type="datetimeFigureOut">
              <a:rPr lang="en-US" smtClean="0"/>
              <a:t>11/12/2015</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8360F-B351-48C1-A0A1-74D0709CBAFA}" type="slidenum">
              <a:rPr lang="en-US" smtClean="0"/>
              <a:t>‹Nº›</a:t>
            </a:fld>
            <a:endParaRPr lang="en-US"/>
          </a:p>
        </p:txBody>
      </p:sp>
    </p:spTree>
    <p:extLst>
      <p:ext uri="{BB962C8B-B14F-4D97-AF65-F5344CB8AC3E}">
        <p14:creationId xmlns:p14="http://schemas.microsoft.com/office/powerpoint/2010/main" val="416280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library.iated.org/view/BRANDOGARRIDO2013EVA"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non.com/public/1409/13250"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plus.google.com/communities/109884545472617380981" TargetMode="External"/><Relationship Id="rId5" Type="http://schemas.openxmlformats.org/officeDocument/2006/relationships/hyperlink" Target="http://www.theflippedclassroom.es/flippeo-luego-aprendo/" TargetMode="External"/><Relationship Id="rId4" Type="http://schemas.openxmlformats.org/officeDocument/2006/relationships/hyperlink" Target="https://sites.google.com/a/iesvirgendelcastillo.es/historia2bachillerato/?_ga=1.131875595.566343537.144421530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iated.org/download/INTED2015TOC"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abacus.universidadeuropea.es/handle/11268/3464" TargetMode="External"/><Relationship Id="rId4" Type="http://schemas.openxmlformats.org/officeDocument/2006/relationships/hyperlink" Target="NUL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https://pbs.twimg.com/profile_images/3153938728/42743d68eba5915d6035f9b3d1342864_400x4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4029" y="5542688"/>
            <a:ext cx="992458" cy="99245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01083" y="5555982"/>
            <a:ext cx="5709464" cy="646331"/>
          </a:xfrm>
          <a:prstGeom prst="rect">
            <a:avLst/>
          </a:prstGeom>
        </p:spPr>
        <p:txBody>
          <a:bodyPr wrap="square">
            <a:spAutoFit/>
          </a:bodyPr>
          <a:lstStyle/>
          <a:p>
            <a:r>
              <a:rPr lang="es-ES" dirty="0" smtClean="0"/>
              <a:t>METHODOLOGY AND PRACTICE IN SPAIN</a:t>
            </a:r>
          </a:p>
          <a:p>
            <a:r>
              <a:rPr lang="es-ES" dirty="0" smtClean="0"/>
              <a:t>Maite Villalba (maite.villalba@uem.es)</a:t>
            </a:r>
          </a:p>
        </p:txBody>
      </p:sp>
      <p:pic>
        <p:nvPicPr>
          <p:cNvPr id="7" name="6 Imagen" descr="flipped.jpg"/>
          <p:cNvPicPr>
            <a:picLocks noChangeAspect="1"/>
          </p:cNvPicPr>
          <p:nvPr/>
        </p:nvPicPr>
        <p:blipFill>
          <a:blip r:embed="rId4"/>
          <a:stretch>
            <a:fillRect/>
          </a:stretch>
        </p:blipFill>
        <p:spPr>
          <a:xfrm>
            <a:off x="301083" y="1352698"/>
            <a:ext cx="5006537" cy="3324013"/>
          </a:xfrm>
          <a:prstGeom prst="rect">
            <a:avLst/>
          </a:prstGeom>
        </p:spPr>
      </p:pic>
      <p:sp>
        <p:nvSpPr>
          <p:cNvPr id="10242" name="1 Título"/>
          <p:cNvSpPr>
            <a:spLocks noGrp="1"/>
          </p:cNvSpPr>
          <p:nvPr>
            <p:ph type="title"/>
          </p:nvPr>
        </p:nvSpPr>
        <p:spPr bwMode="auto">
          <a:xfrm>
            <a:off x="1923392" y="3253222"/>
            <a:ext cx="5360277" cy="1911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s-ES" altLang="es-ES" dirty="0" smtClean="0">
                <a:solidFill>
                  <a:schemeClr val="bg1"/>
                </a:solidFill>
                <a:latin typeface="Forte" pitchFamily="66" charset="0"/>
              </a:rPr>
              <a:t/>
            </a:r>
            <a:br>
              <a:rPr lang="es-ES" altLang="es-ES" dirty="0" smtClean="0">
                <a:solidFill>
                  <a:schemeClr val="bg1"/>
                </a:solidFill>
                <a:latin typeface="Forte" pitchFamily="66" charset="0"/>
              </a:rPr>
            </a:br>
            <a:r>
              <a:rPr lang="es-ES" altLang="es-ES" dirty="0" smtClean="0">
                <a:solidFill>
                  <a:schemeClr val="bg1"/>
                </a:solidFill>
                <a:latin typeface="Forte" pitchFamily="66" charset="0"/>
              </a:rPr>
              <a:t/>
            </a:r>
            <a:br>
              <a:rPr lang="es-ES" altLang="es-ES" dirty="0" smtClean="0">
                <a:solidFill>
                  <a:schemeClr val="bg1"/>
                </a:solidFill>
                <a:latin typeface="Forte" pitchFamily="66" charset="0"/>
              </a:rPr>
            </a:br>
            <a:r>
              <a:rPr lang="es-ES" altLang="es-ES" dirty="0" smtClean="0">
                <a:solidFill>
                  <a:schemeClr val="bg1"/>
                </a:solidFill>
                <a:latin typeface="Forte" pitchFamily="66" charset="0"/>
              </a:rPr>
              <a:t/>
            </a:r>
            <a:br>
              <a:rPr lang="es-ES" altLang="es-ES" dirty="0" smtClean="0">
                <a:solidFill>
                  <a:schemeClr val="bg1"/>
                </a:solidFill>
                <a:latin typeface="Forte" pitchFamily="66" charset="0"/>
              </a:rPr>
            </a:br>
            <a:r>
              <a:rPr lang="es-ES" altLang="es-ES" dirty="0" smtClean="0">
                <a:solidFill>
                  <a:schemeClr val="bg1"/>
                </a:solidFill>
                <a:latin typeface="Forte" pitchFamily="66" charset="0"/>
              </a:rPr>
              <a:t>				</a:t>
            </a:r>
            <a:r>
              <a:rPr lang="es-ES" altLang="es-ES" sz="4800" dirty="0" smtClean="0">
                <a:latin typeface="KG Broken Vessels Sketch" pitchFamily="2" charset="0"/>
              </a:rPr>
              <a:t>LEARNING</a:t>
            </a:r>
          </a:p>
        </p:txBody>
      </p:sp>
    </p:spTree>
    <p:extLst>
      <p:ext uri="{BB962C8B-B14F-4D97-AF65-F5344CB8AC3E}">
        <p14:creationId xmlns:p14="http://schemas.microsoft.com/office/powerpoint/2010/main" val="113198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err="1" smtClean="0"/>
              <a:t>Other</a:t>
            </a:r>
            <a:r>
              <a:rPr lang="es-ES" sz="2800" dirty="0" smtClean="0"/>
              <a:t> </a:t>
            </a:r>
            <a:r>
              <a:rPr lang="es-ES" sz="2800" dirty="0" err="1" smtClean="0"/>
              <a:t>examples</a:t>
            </a:r>
            <a:r>
              <a:rPr lang="es-ES" sz="2800" dirty="0" smtClean="0"/>
              <a:t> in UEM</a:t>
            </a:r>
            <a:endParaRPr lang="en-US" sz="2800" dirty="0"/>
          </a:p>
        </p:txBody>
      </p:sp>
      <p:sp>
        <p:nvSpPr>
          <p:cNvPr id="3" name="2 Marcador de contenido"/>
          <p:cNvSpPr>
            <a:spLocks noGrp="1"/>
          </p:cNvSpPr>
          <p:nvPr>
            <p:ph idx="1"/>
          </p:nvPr>
        </p:nvSpPr>
        <p:spPr>
          <a:xfrm>
            <a:off x="457200" y="1043214"/>
            <a:ext cx="8115300" cy="3753938"/>
          </a:xfrm>
        </p:spPr>
        <p:txBody>
          <a:bodyPr>
            <a:normAutofit fontScale="70000" lnSpcReduction="20000"/>
          </a:bodyPr>
          <a:lstStyle/>
          <a:p>
            <a:r>
              <a:rPr lang="es-ES" dirty="0" err="1"/>
              <a:t>Bachelor's</a:t>
            </a:r>
            <a:r>
              <a:rPr lang="es-ES" dirty="0"/>
              <a:t> </a:t>
            </a:r>
            <a:r>
              <a:rPr lang="es-ES" dirty="0" err="1"/>
              <a:t>Degree</a:t>
            </a:r>
            <a:r>
              <a:rPr lang="es-ES" dirty="0" smtClean="0"/>
              <a:t> in </a:t>
            </a:r>
            <a:r>
              <a:rPr lang="es-ES" dirty="0" err="1" smtClean="0"/>
              <a:t>Physiotherapy</a:t>
            </a:r>
            <a:r>
              <a:rPr lang="es-ES" dirty="0" smtClean="0"/>
              <a:t>: </a:t>
            </a:r>
          </a:p>
          <a:p>
            <a:pPr lvl="1"/>
            <a:r>
              <a:rPr lang="es-ES" dirty="0" err="1"/>
              <a:t>customized</a:t>
            </a:r>
            <a:r>
              <a:rPr lang="es-ES" dirty="0"/>
              <a:t> </a:t>
            </a:r>
            <a:r>
              <a:rPr lang="es-ES" dirty="0" err="1"/>
              <a:t>TEDEd</a:t>
            </a:r>
            <a:r>
              <a:rPr lang="es-ES" dirty="0"/>
              <a:t> </a:t>
            </a:r>
            <a:r>
              <a:rPr lang="es-ES" dirty="0" err="1"/>
              <a:t>lessons</a:t>
            </a:r>
            <a:r>
              <a:rPr lang="es-ES" dirty="0"/>
              <a:t> </a:t>
            </a:r>
            <a:r>
              <a:rPr lang="es-ES" dirty="0" err="1"/>
              <a:t>with</a:t>
            </a:r>
            <a:r>
              <a:rPr lang="es-ES" dirty="0"/>
              <a:t> </a:t>
            </a:r>
            <a:r>
              <a:rPr lang="es-ES" dirty="0" err="1"/>
              <a:t>questions</a:t>
            </a:r>
            <a:r>
              <a:rPr lang="es-ES" dirty="0"/>
              <a:t> and </a:t>
            </a:r>
            <a:r>
              <a:rPr lang="es-ES" dirty="0" err="1"/>
              <a:t>activities</a:t>
            </a:r>
            <a:r>
              <a:rPr lang="es-ES" dirty="0"/>
              <a:t> to </a:t>
            </a:r>
            <a:r>
              <a:rPr lang="es-ES" dirty="0" err="1"/>
              <a:t>make</a:t>
            </a:r>
            <a:r>
              <a:rPr lang="es-ES" dirty="0"/>
              <a:t> at home, </a:t>
            </a:r>
          </a:p>
          <a:p>
            <a:pPr lvl="1"/>
            <a:r>
              <a:rPr lang="es-ES" dirty="0" err="1"/>
              <a:t>clinic</a:t>
            </a:r>
            <a:r>
              <a:rPr lang="es-ES" dirty="0"/>
              <a:t> cases to </a:t>
            </a:r>
            <a:r>
              <a:rPr lang="es-ES" dirty="0" err="1"/>
              <a:t>solve</a:t>
            </a:r>
            <a:r>
              <a:rPr lang="es-ES" dirty="0"/>
              <a:t> in </a:t>
            </a:r>
            <a:r>
              <a:rPr lang="es-ES" dirty="0" err="1"/>
              <a:t>classroom</a:t>
            </a:r>
            <a:r>
              <a:rPr lang="es-ES" dirty="0"/>
              <a:t>, </a:t>
            </a:r>
          </a:p>
          <a:p>
            <a:pPr lvl="1"/>
            <a:r>
              <a:rPr lang="es-ES" dirty="0"/>
              <a:t>Twitter for </a:t>
            </a:r>
            <a:r>
              <a:rPr lang="es-ES" dirty="0" err="1"/>
              <a:t>formative</a:t>
            </a:r>
            <a:r>
              <a:rPr lang="es-ES" dirty="0"/>
              <a:t> </a:t>
            </a:r>
            <a:r>
              <a:rPr lang="es-ES" dirty="0" err="1"/>
              <a:t>assesment</a:t>
            </a:r>
            <a:endParaRPr lang="es-ES" dirty="0"/>
          </a:p>
          <a:p>
            <a:r>
              <a:rPr lang="es-ES" dirty="0" err="1"/>
              <a:t>Bachelor's</a:t>
            </a:r>
            <a:r>
              <a:rPr lang="es-ES" dirty="0"/>
              <a:t> </a:t>
            </a:r>
            <a:r>
              <a:rPr lang="es-ES" dirty="0" err="1"/>
              <a:t>Degree</a:t>
            </a:r>
            <a:r>
              <a:rPr lang="es-ES" dirty="0"/>
              <a:t> </a:t>
            </a:r>
            <a:r>
              <a:rPr lang="es-ES" dirty="0" smtClean="0"/>
              <a:t>in </a:t>
            </a:r>
            <a:r>
              <a:rPr lang="es-ES" dirty="0" err="1" smtClean="0"/>
              <a:t>Phycology</a:t>
            </a:r>
            <a:r>
              <a:rPr lang="es-ES" dirty="0" smtClean="0"/>
              <a:t>: </a:t>
            </a:r>
          </a:p>
          <a:p>
            <a:pPr lvl="1"/>
            <a:r>
              <a:rPr lang="es-ES" dirty="0" smtClean="0"/>
              <a:t>videos and </a:t>
            </a:r>
            <a:r>
              <a:rPr lang="es-ES" dirty="0" err="1" smtClean="0"/>
              <a:t>written</a:t>
            </a:r>
            <a:r>
              <a:rPr lang="es-ES" dirty="0" smtClean="0"/>
              <a:t> </a:t>
            </a:r>
            <a:r>
              <a:rPr lang="es-ES" dirty="0" err="1" smtClean="0"/>
              <a:t>materials</a:t>
            </a:r>
            <a:r>
              <a:rPr lang="es-ES" dirty="0" smtClean="0"/>
              <a:t> </a:t>
            </a:r>
            <a:r>
              <a:rPr lang="es-ES" dirty="0" err="1" smtClean="0"/>
              <a:t>available</a:t>
            </a:r>
            <a:r>
              <a:rPr lang="es-ES" dirty="0" smtClean="0"/>
              <a:t> online, </a:t>
            </a:r>
          </a:p>
          <a:p>
            <a:pPr lvl="1"/>
            <a:r>
              <a:rPr lang="es-ES" dirty="0" err="1" smtClean="0"/>
              <a:t>Specific</a:t>
            </a:r>
            <a:r>
              <a:rPr lang="es-ES" dirty="0" smtClean="0"/>
              <a:t> </a:t>
            </a:r>
            <a:r>
              <a:rPr lang="es-ES" dirty="0" err="1" smtClean="0"/>
              <a:t>classroom</a:t>
            </a:r>
            <a:r>
              <a:rPr lang="es-ES" dirty="0" smtClean="0"/>
              <a:t> </a:t>
            </a:r>
            <a:r>
              <a:rPr lang="es-ES" dirty="0" err="1" smtClean="0"/>
              <a:t>activities</a:t>
            </a:r>
            <a:r>
              <a:rPr lang="es-ES" dirty="0" smtClean="0"/>
              <a:t>.</a:t>
            </a:r>
          </a:p>
          <a:p>
            <a:r>
              <a:rPr lang="es-ES" dirty="0" err="1"/>
              <a:t>Bachelor's</a:t>
            </a:r>
            <a:r>
              <a:rPr lang="es-ES" dirty="0"/>
              <a:t> </a:t>
            </a:r>
            <a:r>
              <a:rPr lang="es-ES" dirty="0" err="1"/>
              <a:t>Degree</a:t>
            </a:r>
            <a:r>
              <a:rPr lang="es-ES" dirty="0"/>
              <a:t> in </a:t>
            </a:r>
            <a:r>
              <a:rPr lang="es-ES" dirty="0" smtClean="0"/>
              <a:t>Marketing</a:t>
            </a:r>
          </a:p>
          <a:p>
            <a:r>
              <a:rPr lang="es-ES" dirty="0" err="1" smtClean="0"/>
              <a:t>Bachelor's</a:t>
            </a:r>
            <a:r>
              <a:rPr lang="es-ES" dirty="0" smtClean="0"/>
              <a:t> </a:t>
            </a:r>
            <a:r>
              <a:rPr lang="es-ES" dirty="0" err="1"/>
              <a:t>Degree</a:t>
            </a:r>
            <a:r>
              <a:rPr lang="es-ES" dirty="0"/>
              <a:t> in </a:t>
            </a:r>
            <a:r>
              <a:rPr lang="es-ES" dirty="0" err="1"/>
              <a:t>Law</a:t>
            </a:r>
            <a:r>
              <a:rPr lang="es-ES" dirty="0" smtClean="0"/>
              <a:t>….</a:t>
            </a:r>
          </a:p>
          <a:p>
            <a:pPr marL="0" indent="0">
              <a:buNone/>
            </a:pPr>
            <a:r>
              <a:rPr lang="es-ES" dirty="0" smtClean="0"/>
              <a:t>	</a:t>
            </a:r>
            <a:endParaRPr lang="en-US" dirty="0"/>
          </a:p>
        </p:txBody>
      </p:sp>
      <p:sp>
        <p:nvSpPr>
          <p:cNvPr id="4" name="3 CuadroTexto"/>
          <p:cNvSpPr txBox="1"/>
          <p:nvPr/>
        </p:nvSpPr>
        <p:spPr>
          <a:xfrm>
            <a:off x="1288426" y="5013176"/>
            <a:ext cx="6192688" cy="1354217"/>
          </a:xfrm>
          <a:prstGeom prst="rect">
            <a:avLst/>
          </a:prstGeom>
          <a:noFill/>
        </p:spPr>
        <p:txBody>
          <a:bodyPr wrap="square" rtlCol="0">
            <a:spAutoFit/>
          </a:bodyPr>
          <a:lstStyle/>
          <a:p>
            <a:pPr algn="ctr"/>
            <a:r>
              <a:rPr lang="es-ES" sz="3200" i="1" dirty="0" err="1"/>
              <a:t>They</a:t>
            </a:r>
            <a:r>
              <a:rPr lang="es-ES" sz="3200" i="1" dirty="0"/>
              <a:t> are </a:t>
            </a:r>
            <a:r>
              <a:rPr lang="es-ES" sz="3200" i="1" dirty="0" err="1"/>
              <a:t>all</a:t>
            </a:r>
            <a:r>
              <a:rPr lang="es-ES" sz="3200" i="1" dirty="0"/>
              <a:t> </a:t>
            </a:r>
            <a:r>
              <a:rPr lang="es-ES" sz="3200" i="1" dirty="0" err="1" smtClean="0"/>
              <a:t>experiences</a:t>
            </a:r>
            <a:r>
              <a:rPr lang="es-ES" sz="3200" i="1" dirty="0" smtClean="0"/>
              <a:t> </a:t>
            </a:r>
            <a:r>
              <a:rPr lang="es-ES" sz="3200" i="1" dirty="0" err="1" smtClean="0"/>
              <a:t>with</a:t>
            </a:r>
            <a:r>
              <a:rPr lang="es-ES" sz="3200" i="1" dirty="0" smtClean="0"/>
              <a:t> </a:t>
            </a:r>
            <a:r>
              <a:rPr lang="es-ES" sz="3200" i="1" dirty="0" err="1"/>
              <a:t>only</a:t>
            </a:r>
            <a:r>
              <a:rPr lang="es-ES" sz="3200" i="1" dirty="0"/>
              <a:t> </a:t>
            </a:r>
            <a:r>
              <a:rPr lang="es-ES" sz="3200" i="1" dirty="0" smtClean="0"/>
              <a:t>a </a:t>
            </a:r>
            <a:r>
              <a:rPr lang="es-ES" sz="3200" i="1" dirty="0" err="1"/>
              <a:t>part</a:t>
            </a:r>
            <a:r>
              <a:rPr lang="es-ES" sz="3200" i="1" dirty="0"/>
              <a:t> of </a:t>
            </a:r>
            <a:r>
              <a:rPr lang="es-ES" sz="3200" i="1" dirty="0" err="1"/>
              <a:t>the</a:t>
            </a:r>
            <a:r>
              <a:rPr lang="es-ES" sz="3200" i="1" dirty="0"/>
              <a:t> syllabus</a:t>
            </a:r>
            <a:endParaRPr lang="en-US" sz="3200" i="1" dirty="0"/>
          </a:p>
          <a:p>
            <a:endParaRPr lang="en-US" dirty="0"/>
          </a:p>
        </p:txBody>
      </p:sp>
    </p:spTree>
    <p:extLst>
      <p:ext uri="{BB962C8B-B14F-4D97-AF65-F5344CB8AC3E}">
        <p14:creationId xmlns:p14="http://schemas.microsoft.com/office/powerpoint/2010/main" val="2902554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fontAlgn="base"/>
            <a:r>
              <a:rPr lang="es-ES" sz="2800" dirty="0" err="1" smtClean="0"/>
              <a:t>State</a:t>
            </a:r>
            <a:r>
              <a:rPr lang="es-ES" sz="2800" dirty="0" smtClean="0"/>
              <a:t>-of-art in </a:t>
            </a:r>
            <a:r>
              <a:rPr lang="es-ES" sz="2800" dirty="0" err="1" smtClean="0"/>
              <a:t>Spain</a:t>
            </a:r>
            <a:r>
              <a:rPr lang="es-ES" sz="2800" dirty="0" smtClean="0"/>
              <a:t> – HE</a:t>
            </a:r>
            <a:endParaRPr lang="en-US" sz="2800" dirty="0"/>
          </a:p>
        </p:txBody>
      </p:sp>
      <p:sp>
        <p:nvSpPr>
          <p:cNvPr id="3" name="2 Marcador de contenido"/>
          <p:cNvSpPr>
            <a:spLocks noGrp="1"/>
          </p:cNvSpPr>
          <p:nvPr>
            <p:ph idx="1"/>
          </p:nvPr>
        </p:nvSpPr>
        <p:spPr/>
        <p:txBody>
          <a:bodyPr>
            <a:normAutofit fontScale="92500" lnSpcReduction="10000"/>
          </a:bodyPr>
          <a:lstStyle/>
          <a:p>
            <a:r>
              <a:rPr lang="es-ES" dirty="0" smtClean="0"/>
              <a:t>Great </a:t>
            </a:r>
            <a:r>
              <a:rPr lang="es-ES" dirty="0" err="1" smtClean="0"/>
              <a:t>number</a:t>
            </a:r>
            <a:r>
              <a:rPr lang="es-ES" dirty="0" smtClean="0"/>
              <a:t> of </a:t>
            </a:r>
            <a:r>
              <a:rPr lang="es-ES" dirty="0" err="1" smtClean="0"/>
              <a:t>experiences</a:t>
            </a:r>
            <a:r>
              <a:rPr lang="es-ES" dirty="0" smtClean="0"/>
              <a:t> of FC in HE in </a:t>
            </a:r>
            <a:r>
              <a:rPr lang="es-ES" dirty="0" err="1" smtClean="0"/>
              <a:t>Spain</a:t>
            </a:r>
            <a:endParaRPr lang="en-US" dirty="0" smtClean="0"/>
          </a:p>
          <a:p>
            <a:r>
              <a:rPr lang="en-US" dirty="0" smtClean="0"/>
              <a:t>Master's </a:t>
            </a:r>
            <a:r>
              <a:rPr lang="en-US" dirty="0"/>
              <a:t>Degree in Teacher Training for </a:t>
            </a:r>
            <a:r>
              <a:rPr lang="en-US" dirty="0" err="1"/>
              <a:t>Secundary</a:t>
            </a:r>
            <a:r>
              <a:rPr lang="en-US" dirty="0"/>
              <a:t> School</a:t>
            </a:r>
          </a:p>
          <a:p>
            <a:pPr lvl="1"/>
            <a:r>
              <a:rPr lang="es-ES" dirty="0"/>
              <a:t>At home: Videos and </a:t>
            </a:r>
            <a:r>
              <a:rPr lang="es-ES" dirty="0" err="1"/>
              <a:t>documents</a:t>
            </a:r>
            <a:r>
              <a:rPr lang="es-ES" dirty="0"/>
              <a:t>, </a:t>
            </a:r>
            <a:r>
              <a:rPr lang="es-ES" dirty="0" err="1"/>
              <a:t>self-assesment</a:t>
            </a:r>
            <a:r>
              <a:rPr lang="es-ES" dirty="0"/>
              <a:t> </a:t>
            </a:r>
            <a:r>
              <a:rPr lang="es-ES" dirty="0" err="1"/>
              <a:t>tests</a:t>
            </a:r>
            <a:r>
              <a:rPr lang="es-ES" dirty="0"/>
              <a:t> (</a:t>
            </a:r>
            <a:r>
              <a:rPr lang="es-ES" dirty="0" err="1"/>
              <a:t>Socrative</a:t>
            </a:r>
            <a:r>
              <a:rPr lang="es-ES" dirty="0"/>
              <a:t> </a:t>
            </a:r>
            <a:r>
              <a:rPr lang="es-ES" dirty="0" err="1"/>
              <a:t>or</a:t>
            </a:r>
            <a:r>
              <a:rPr lang="es-ES" dirty="0"/>
              <a:t> </a:t>
            </a:r>
            <a:r>
              <a:rPr lang="es-ES" dirty="0" err="1"/>
              <a:t>Educanon</a:t>
            </a:r>
            <a:r>
              <a:rPr lang="es-ES" dirty="0"/>
              <a:t>)</a:t>
            </a:r>
          </a:p>
          <a:p>
            <a:pPr lvl="1"/>
            <a:r>
              <a:rPr lang="es-ES" dirty="0" err="1"/>
              <a:t>Classroom</a:t>
            </a:r>
            <a:r>
              <a:rPr lang="es-ES" dirty="0"/>
              <a:t>: </a:t>
            </a:r>
            <a:r>
              <a:rPr lang="es-ES" dirty="0" err="1"/>
              <a:t>collaborative</a:t>
            </a:r>
            <a:r>
              <a:rPr lang="es-ES" dirty="0"/>
              <a:t> </a:t>
            </a:r>
            <a:r>
              <a:rPr lang="es-ES" dirty="0" err="1"/>
              <a:t>activities</a:t>
            </a:r>
            <a:endParaRPr lang="es-ES" dirty="0"/>
          </a:p>
          <a:p>
            <a:pPr lvl="1"/>
            <a:r>
              <a:rPr lang="es-ES" dirty="0"/>
              <a:t>http://dialnet.unirioja.es/servlet/articulo?codigo=5189994</a:t>
            </a:r>
          </a:p>
          <a:p>
            <a:r>
              <a:rPr lang="es-ES" dirty="0" err="1" smtClean="0"/>
              <a:t>Bachelor's</a:t>
            </a:r>
            <a:r>
              <a:rPr lang="es-ES" dirty="0" smtClean="0"/>
              <a:t> </a:t>
            </a:r>
            <a:r>
              <a:rPr lang="es-ES" dirty="0" err="1"/>
              <a:t>Degree</a:t>
            </a:r>
            <a:r>
              <a:rPr lang="es-ES" dirty="0"/>
              <a:t> in </a:t>
            </a:r>
            <a:r>
              <a:rPr lang="es-ES" dirty="0" err="1" smtClean="0"/>
              <a:t>Nursing</a:t>
            </a:r>
            <a:endParaRPr lang="es-ES" dirty="0" smtClean="0"/>
          </a:p>
          <a:p>
            <a:pPr lvl="1"/>
            <a:r>
              <a:rPr lang="es-ES" dirty="0" smtClean="0"/>
              <a:t>Similar </a:t>
            </a:r>
            <a:r>
              <a:rPr lang="es-ES" dirty="0" err="1" smtClean="0"/>
              <a:t>methodology</a:t>
            </a:r>
            <a:endParaRPr lang="en-US" dirty="0" smtClean="0">
              <a:hlinkClick r:id="rId3"/>
            </a:endParaRPr>
          </a:p>
          <a:p>
            <a:pPr lvl="1"/>
            <a:r>
              <a:rPr lang="en-US" dirty="0" smtClean="0">
                <a:hlinkClick r:id="rId3"/>
              </a:rPr>
              <a:t>http</a:t>
            </a:r>
            <a:r>
              <a:rPr lang="en-US" dirty="0">
                <a:hlinkClick r:id="rId3"/>
              </a:rPr>
              <a:t>://</a:t>
            </a:r>
            <a:r>
              <a:rPr lang="en-US" dirty="0" smtClean="0">
                <a:hlinkClick r:id="rId3"/>
              </a:rPr>
              <a:t>library.iated.org/view/BRANDOGARRIDO2013EVA</a:t>
            </a:r>
            <a:endParaRPr lang="en-US" dirty="0" smtClean="0"/>
          </a:p>
          <a:p>
            <a:endParaRPr lang="en-US" dirty="0" smtClean="0"/>
          </a:p>
          <a:p>
            <a:pPr lvl="1"/>
            <a:endParaRPr lang="en-US" dirty="0"/>
          </a:p>
          <a:p>
            <a:endParaRPr lang="es-ES" dirty="0"/>
          </a:p>
          <a:p>
            <a:endParaRPr lang="es-ES" dirty="0" smtClean="0"/>
          </a:p>
          <a:p>
            <a:endParaRPr lang="es-ES" dirty="0" smtClean="0"/>
          </a:p>
          <a:p>
            <a:endParaRPr lang="es-ES" dirty="0"/>
          </a:p>
          <a:p>
            <a:endParaRPr lang="en-US" dirty="0"/>
          </a:p>
        </p:txBody>
      </p:sp>
    </p:spTree>
    <p:extLst>
      <p:ext uri="{BB962C8B-B14F-4D97-AF65-F5344CB8AC3E}">
        <p14:creationId xmlns:p14="http://schemas.microsoft.com/office/powerpoint/2010/main" val="445911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fontAlgn="base"/>
            <a:r>
              <a:rPr lang="es-ES" sz="2800" dirty="0" err="1" smtClean="0"/>
              <a:t>State</a:t>
            </a:r>
            <a:r>
              <a:rPr lang="es-ES" sz="2800" dirty="0" smtClean="0"/>
              <a:t>-of-art in </a:t>
            </a:r>
            <a:r>
              <a:rPr lang="es-ES" sz="2800" dirty="0" err="1" smtClean="0"/>
              <a:t>Spain</a:t>
            </a:r>
            <a:r>
              <a:rPr lang="es-ES" sz="2800" dirty="0" smtClean="0"/>
              <a:t> – </a:t>
            </a:r>
            <a:r>
              <a:rPr lang="es-ES" sz="2800" dirty="0" err="1" smtClean="0"/>
              <a:t>not</a:t>
            </a:r>
            <a:r>
              <a:rPr lang="es-ES" sz="2800" dirty="0" smtClean="0"/>
              <a:t> HE</a:t>
            </a:r>
            <a:endParaRPr lang="en-US" sz="2800" dirty="0"/>
          </a:p>
        </p:txBody>
      </p:sp>
      <p:sp>
        <p:nvSpPr>
          <p:cNvPr id="3" name="2 Marcador de contenido"/>
          <p:cNvSpPr>
            <a:spLocks noGrp="1"/>
          </p:cNvSpPr>
          <p:nvPr>
            <p:ph idx="1"/>
          </p:nvPr>
        </p:nvSpPr>
        <p:spPr/>
        <p:txBody>
          <a:bodyPr>
            <a:normAutofit fontScale="92500" lnSpcReduction="20000"/>
          </a:bodyPr>
          <a:lstStyle/>
          <a:p>
            <a:r>
              <a:rPr lang="es-ES" dirty="0" err="1" smtClean="0"/>
              <a:t>Secundary</a:t>
            </a:r>
            <a:r>
              <a:rPr lang="es-ES" dirty="0" smtClean="0"/>
              <a:t> </a:t>
            </a:r>
            <a:r>
              <a:rPr lang="es-ES" dirty="0" err="1" smtClean="0"/>
              <a:t>school</a:t>
            </a:r>
            <a:r>
              <a:rPr lang="es-ES" dirty="0" smtClean="0"/>
              <a:t>, </a:t>
            </a:r>
            <a:r>
              <a:rPr lang="es-ES" dirty="0" err="1" smtClean="0"/>
              <a:t>Biology</a:t>
            </a:r>
            <a:r>
              <a:rPr lang="es-ES" dirty="0" smtClean="0"/>
              <a:t> : </a:t>
            </a:r>
            <a:r>
              <a:rPr lang="es-ES" dirty="0">
                <a:hlinkClick r:id="rId3"/>
              </a:rPr>
              <a:t>https://</a:t>
            </a:r>
            <a:r>
              <a:rPr lang="es-ES" dirty="0" smtClean="0">
                <a:hlinkClick r:id="rId3"/>
              </a:rPr>
              <a:t>www.educanon.com/public/1409/13250</a:t>
            </a:r>
            <a:endParaRPr lang="es-ES" dirty="0" smtClean="0"/>
          </a:p>
          <a:p>
            <a:r>
              <a:rPr lang="es-ES" dirty="0" err="1"/>
              <a:t>Secundary</a:t>
            </a:r>
            <a:r>
              <a:rPr lang="es-ES" dirty="0"/>
              <a:t> </a:t>
            </a:r>
            <a:r>
              <a:rPr lang="es-ES" dirty="0" err="1"/>
              <a:t>school</a:t>
            </a:r>
            <a:r>
              <a:rPr lang="es-ES" dirty="0" smtClean="0"/>
              <a:t>, </a:t>
            </a:r>
            <a:r>
              <a:rPr lang="es-ES" dirty="0" err="1" smtClean="0"/>
              <a:t>History</a:t>
            </a:r>
            <a:r>
              <a:rPr lang="es-ES" dirty="0"/>
              <a:t>: </a:t>
            </a:r>
            <a:r>
              <a:rPr lang="es-ES" dirty="0">
                <a:hlinkClick r:id="rId4"/>
              </a:rPr>
              <a:t>https://sites.google.com/a/iesvirgendelcastillo.es/historia2bachillerato/?_</a:t>
            </a:r>
            <a:r>
              <a:rPr lang="es-ES" dirty="0" smtClean="0">
                <a:hlinkClick r:id="rId4"/>
              </a:rPr>
              <a:t>ga=1.131875595.566343537.1444215302</a:t>
            </a:r>
            <a:endParaRPr lang="es-ES" dirty="0" smtClean="0"/>
          </a:p>
          <a:p>
            <a:r>
              <a:rPr lang="es-ES" dirty="0" err="1" smtClean="0"/>
              <a:t>Secundary</a:t>
            </a:r>
            <a:r>
              <a:rPr lang="es-ES" dirty="0" smtClean="0"/>
              <a:t> </a:t>
            </a:r>
            <a:r>
              <a:rPr lang="es-ES" dirty="0" err="1" smtClean="0"/>
              <a:t>School</a:t>
            </a:r>
            <a:r>
              <a:rPr lang="es-ES" dirty="0" smtClean="0"/>
              <a:t>, </a:t>
            </a:r>
            <a:r>
              <a:rPr lang="es-ES" dirty="0" err="1" smtClean="0"/>
              <a:t>Latin</a:t>
            </a:r>
            <a:r>
              <a:rPr lang="es-ES" dirty="0"/>
              <a:t>: </a:t>
            </a:r>
            <a:r>
              <a:rPr lang="es-ES" dirty="0">
                <a:hlinkClick r:id="rId5"/>
              </a:rPr>
              <a:t>http://</a:t>
            </a:r>
            <a:r>
              <a:rPr lang="es-ES" dirty="0" smtClean="0">
                <a:hlinkClick r:id="rId5"/>
              </a:rPr>
              <a:t>www.theflippedclassroom.es/flippeo-luego-aprendo/</a:t>
            </a:r>
            <a:endParaRPr lang="es-ES" dirty="0"/>
          </a:p>
          <a:p>
            <a:r>
              <a:rPr lang="en-US" dirty="0" smtClean="0"/>
              <a:t>Community </a:t>
            </a:r>
            <a:r>
              <a:rPr lang="en-US" dirty="0" err="1" smtClean="0"/>
              <a:t>flippedEABE</a:t>
            </a:r>
            <a:r>
              <a:rPr lang="en-US" dirty="0" smtClean="0"/>
              <a:t>: </a:t>
            </a:r>
            <a:r>
              <a:rPr lang="en-US" u="sng" dirty="0" smtClean="0">
                <a:hlinkClick r:id="rId6"/>
              </a:rPr>
              <a:t>https</a:t>
            </a:r>
            <a:r>
              <a:rPr lang="en-US" u="sng" dirty="0">
                <a:hlinkClick r:id="rId6"/>
              </a:rPr>
              <a:t>://plus.google.com/communities/109884545472617380981</a:t>
            </a:r>
            <a:endParaRPr lang="es-ES" dirty="0" smtClean="0"/>
          </a:p>
          <a:p>
            <a:endParaRPr lang="es-ES" dirty="0"/>
          </a:p>
          <a:p>
            <a:endParaRPr lang="es-ES" dirty="0" smtClean="0"/>
          </a:p>
          <a:p>
            <a:endParaRPr lang="es-ES" dirty="0" smtClean="0"/>
          </a:p>
          <a:p>
            <a:endParaRPr lang="es-ES" dirty="0"/>
          </a:p>
          <a:p>
            <a:endParaRPr lang="en-US" dirty="0"/>
          </a:p>
        </p:txBody>
      </p:sp>
    </p:spTree>
    <p:extLst>
      <p:ext uri="{BB962C8B-B14F-4D97-AF65-F5344CB8AC3E}">
        <p14:creationId xmlns:p14="http://schemas.microsoft.com/office/powerpoint/2010/main" val="55545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smtClean="0"/>
              <a:t>PROS - </a:t>
            </a:r>
            <a:r>
              <a:rPr lang="es-ES" sz="2800" dirty="0" err="1" smtClean="0"/>
              <a:t>Flipped</a:t>
            </a:r>
            <a:r>
              <a:rPr lang="es-ES" sz="2800" dirty="0" smtClean="0"/>
              <a:t> </a:t>
            </a:r>
            <a:r>
              <a:rPr lang="es-ES" sz="2800" dirty="0" err="1" smtClean="0"/>
              <a:t>learning</a:t>
            </a:r>
            <a:r>
              <a:rPr lang="es-ES" sz="2800" dirty="0" smtClean="0"/>
              <a:t> </a:t>
            </a:r>
            <a:endParaRPr lang="en-US" sz="2800" dirty="0"/>
          </a:p>
        </p:txBody>
      </p:sp>
      <p:sp>
        <p:nvSpPr>
          <p:cNvPr id="3" name="2 Marcador de contenido"/>
          <p:cNvSpPr>
            <a:spLocks noGrp="1"/>
          </p:cNvSpPr>
          <p:nvPr>
            <p:ph idx="1"/>
          </p:nvPr>
        </p:nvSpPr>
        <p:spPr>
          <a:xfrm>
            <a:off x="457200" y="1043214"/>
            <a:ext cx="8003232" cy="3537914"/>
          </a:xfrm>
        </p:spPr>
        <p:txBody>
          <a:bodyPr>
            <a:normAutofit fontScale="77500" lnSpcReduction="20000"/>
          </a:bodyPr>
          <a:lstStyle/>
          <a:p>
            <a:pPr fontAlgn="base"/>
            <a:r>
              <a:rPr lang="en-US" dirty="0" smtClean="0"/>
              <a:t>Promotes </a:t>
            </a:r>
            <a:r>
              <a:rPr lang="en-US" dirty="0"/>
              <a:t>autonomy and personalized </a:t>
            </a:r>
            <a:r>
              <a:rPr lang="en-US" dirty="0" smtClean="0"/>
              <a:t>learning.</a:t>
            </a:r>
          </a:p>
          <a:p>
            <a:pPr lvl="1" fontAlgn="base"/>
            <a:r>
              <a:rPr lang="en-US" dirty="0" smtClean="0"/>
              <a:t>Increases </a:t>
            </a:r>
            <a:r>
              <a:rPr lang="en-US" dirty="0"/>
              <a:t>opportunities for in-class </a:t>
            </a:r>
            <a:r>
              <a:rPr lang="en-US" dirty="0" smtClean="0"/>
              <a:t>interaction</a:t>
            </a:r>
          </a:p>
          <a:p>
            <a:pPr>
              <a:buFont typeface="Wingdings" panose="05000000000000000000" pitchFamily="2" charset="2"/>
              <a:buChar char="§"/>
            </a:pPr>
            <a:r>
              <a:rPr lang="en-US" dirty="0"/>
              <a:t>Greater self-perception of </a:t>
            </a:r>
            <a:r>
              <a:rPr lang="en-US" dirty="0" smtClean="0"/>
              <a:t>knowledge.</a:t>
            </a:r>
            <a:endParaRPr lang="en-US" dirty="0"/>
          </a:p>
          <a:p>
            <a:pPr fontAlgn="base"/>
            <a:r>
              <a:rPr lang="es-ES" dirty="0" smtClean="0"/>
              <a:t>High </a:t>
            </a:r>
            <a:r>
              <a:rPr lang="es-ES" dirty="0" err="1"/>
              <a:t>student</a:t>
            </a:r>
            <a:r>
              <a:rPr lang="es-ES" dirty="0"/>
              <a:t> </a:t>
            </a:r>
            <a:r>
              <a:rPr lang="es-ES" dirty="0" err="1" smtClean="0"/>
              <a:t>satisfaction</a:t>
            </a:r>
            <a:r>
              <a:rPr lang="es-ES" dirty="0" smtClean="0"/>
              <a:t>.</a:t>
            </a:r>
          </a:p>
          <a:p>
            <a:pPr fontAlgn="base"/>
            <a:r>
              <a:rPr lang="es-ES" dirty="0" err="1" smtClean="0"/>
              <a:t>Increase</a:t>
            </a:r>
            <a:r>
              <a:rPr lang="es-ES" dirty="0" smtClean="0"/>
              <a:t> in </a:t>
            </a:r>
            <a:r>
              <a:rPr lang="es-ES" dirty="0" err="1" smtClean="0"/>
              <a:t>class</a:t>
            </a:r>
            <a:r>
              <a:rPr lang="es-ES" dirty="0" smtClean="0"/>
              <a:t> </a:t>
            </a:r>
            <a:r>
              <a:rPr lang="es-ES" dirty="0" err="1" smtClean="0"/>
              <a:t>attendance</a:t>
            </a:r>
            <a:r>
              <a:rPr lang="es-ES" dirty="0" smtClean="0"/>
              <a:t> and </a:t>
            </a:r>
            <a:r>
              <a:rPr lang="es-ES" dirty="0" err="1" smtClean="0"/>
              <a:t>motivation</a:t>
            </a:r>
            <a:endParaRPr lang="es-ES" dirty="0" smtClean="0"/>
          </a:p>
          <a:p>
            <a:pPr fontAlgn="base"/>
            <a:r>
              <a:rPr lang="en-US" dirty="0"/>
              <a:t>T</a:t>
            </a:r>
            <a:r>
              <a:rPr lang="en-US" dirty="0" smtClean="0"/>
              <a:t>eacher </a:t>
            </a:r>
            <a:r>
              <a:rPr lang="en-US" dirty="0"/>
              <a:t>and students can </a:t>
            </a:r>
            <a:r>
              <a:rPr lang="en-US" dirty="0" smtClean="0"/>
              <a:t>focus </a:t>
            </a:r>
            <a:r>
              <a:rPr lang="en-US" dirty="0"/>
              <a:t>on the upper levels of the </a:t>
            </a:r>
            <a:r>
              <a:rPr lang="en-US" dirty="0" smtClean="0"/>
              <a:t>Boom taxonomy </a:t>
            </a:r>
            <a:r>
              <a:rPr lang="en-US" dirty="0"/>
              <a:t>(applying, analyzing, and creating</a:t>
            </a:r>
            <a:r>
              <a:rPr lang="en-US" dirty="0" smtClean="0"/>
              <a:t>)</a:t>
            </a:r>
          </a:p>
          <a:p>
            <a:pPr lvl="1" fontAlgn="base"/>
            <a:r>
              <a:rPr lang="en-US" dirty="0"/>
              <a:t>teacher moves </a:t>
            </a:r>
            <a:r>
              <a:rPr lang="en-US" dirty="0" smtClean="0"/>
              <a:t>understanding and remembering </a:t>
            </a:r>
            <a:r>
              <a:rPr lang="en-US" dirty="0"/>
              <a:t>to outside of the group learning </a:t>
            </a:r>
            <a:r>
              <a:rPr lang="en-US" dirty="0" smtClean="0"/>
              <a:t>space</a:t>
            </a:r>
            <a:endParaRPr lang="es-ES" dirty="0"/>
          </a:p>
          <a:p>
            <a:pPr fontAlgn="base"/>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374202"/>
            <a:ext cx="4556770" cy="233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476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smtClean="0"/>
              <a:t>CONS - </a:t>
            </a:r>
            <a:r>
              <a:rPr lang="es-ES" sz="2800" dirty="0" err="1" smtClean="0"/>
              <a:t>Flipped</a:t>
            </a:r>
            <a:r>
              <a:rPr lang="es-ES" sz="2800" dirty="0" smtClean="0"/>
              <a:t> </a:t>
            </a:r>
            <a:r>
              <a:rPr lang="es-ES" sz="2800" dirty="0" err="1" smtClean="0"/>
              <a:t>learning</a:t>
            </a:r>
            <a:r>
              <a:rPr lang="es-ES" sz="2800" dirty="0" smtClean="0"/>
              <a:t> </a:t>
            </a:r>
            <a:endParaRPr lang="en-US" sz="2800" dirty="0"/>
          </a:p>
        </p:txBody>
      </p:sp>
      <p:sp>
        <p:nvSpPr>
          <p:cNvPr id="3" name="2 Marcador de contenido"/>
          <p:cNvSpPr>
            <a:spLocks noGrp="1"/>
          </p:cNvSpPr>
          <p:nvPr>
            <p:ph idx="1"/>
          </p:nvPr>
        </p:nvSpPr>
        <p:spPr/>
        <p:txBody>
          <a:bodyPr>
            <a:normAutofit fontScale="85000" lnSpcReduction="20000"/>
          </a:bodyPr>
          <a:lstStyle/>
          <a:p>
            <a:pPr fontAlgn="base"/>
            <a:r>
              <a:rPr lang="en-US" dirty="0"/>
              <a:t>Does every student have </a:t>
            </a:r>
            <a:r>
              <a:rPr lang="en-US" b="1" dirty="0">
                <a:solidFill>
                  <a:srgbClr val="C00000"/>
                </a:solidFill>
              </a:rPr>
              <a:t>access to the technology </a:t>
            </a:r>
            <a:r>
              <a:rPr lang="en-US" dirty="0"/>
              <a:t>being used to set the homework assignments?  Is the infrastructure in place?</a:t>
            </a:r>
          </a:p>
          <a:p>
            <a:pPr fontAlgn="base"/>
            <a:r>
              <a:rPr lang="es-ES" dirty="0" err="1" smtClean="0"/>
              <a:t>There</a:t>
            </a:r>
            <a:r>
              <a:rPr lang="es-ES" dirty="0" smtClean="0"/>
              <a:t> </a:t>
            </a:r>
            <a:r>
              <a:rPr lang="es-ES" dirty="0" err="1" smtClean="0"/>
              <a:t>is</a:t>
            </a:r>
            <a:r>
              <a:rPr lang="es-ES" dirty="0" smtClean="0"/>
              <a:t> </a:t>
            </a:r>
            <a:r>
              <a:rPr lang="es-ES" b="1" dirty="0" smtClean="0">
                <a:solidFill>
                  <a:srgbClr val="C00000"/>
                </a:solidFill>
              </a:rPr>
              <a:t>no </a:t>
            </a:r>
            <a:r>
              <a:rPr lang="es-ES" b="1" dirty="0" err="1" smtClean="0">
                <a:solidFill>
                  <a:srgbClr val="C00000"/>
                </a:solidFill>
              </a:rPr>
              <a:t>interaction</a:t>
            </a:r>
            <a:r>
              <a:rPr lang="es-ES" dirty="0" smtClean="0"/>
              <a:t>, a </a:t>
            </a:r>
            <a:r>
              <a:rPr lang="es-ES" dirty="0" err="1" smtClean="0"/>
              <a:t>space</a:t>
            </a:r>
            <a:r>
              <a:rPr lang="es-ES" dirty="0" smtClean="0"/>
              <a:t> to </a:t>
            </a:r>
            <a:r>
              <a:rPr lang="es-ES" dirty="0" err="1" smtClean="0"/>
              <a:t>ask</a:t>
            </a:r>
            <a:r>
              <a:rPr lang="es-ES" dirty="0" smtClean="0"/>
              <a:t> </a:t>
            </a:r>
            <a:r>
              <a:rPr lang="es-ES" dirty="0" err="1" smtClean="0"/>
              <a:t>doubs</a:t>
            </a:r>
            <a:r>
              <a:rPr lang="es-ES" dirty="0" smtClean="0"/>
              <a:t> </a:t>
            </a:r>
            <a:r>
              <a:rPr lang="es-ES" dirty="0" err="1" smtClean="0"/>
              <a:t>should</a:t>
            </a:r>
            <a:r>
              <a:rPr lang="es-ES" dirty="0" smtClean="0"/>
              <a:t> be </a:t>
            </a:r>
            <a:r>
              <a:rPr lang="es-ES" dirty="0" err="1" smtClean="0"/>
              <a:t>provided</a:t>
            </a:r>
            <a:r>
              <a:rPr lang="es-ES" dirty="0" smtClean="0"/>
              <a:t> </a:t>
            </a:r>
            <a:endParaRPr lang="en-US" dirty="0" smtClean="0"/>
          </a:p>
          <a:p>
            <a:pPr fontAlgn="base"/>
            <a:r>
              <a:rPr lang="en-US" dirty="0" smtClean="0"/>
              <a:t>What </a:t>
            </a:r>
            <a:r>
              <a:rPr lang="en-US" dirty="0"/>
              <a:t>about those </a:t>
            </a:r>
            <a:r>
              <a:rPr lang="en-US" b="1" dirty="0">
                <a:solidFill>
                  <a:srgbClr val="C00000"/>
                </a:solidFill>
              </a:rPr>
              <a:t>students who do not do homework </a:t>
            </a:r>
            <a:r>
              <a:rPr lang="en-US" dirty="0"/>
              <a:t>anyway?</a:t>
            </a:r>
          </a:p>
          <a:p>
            <a:pPr fontAlgn="base"/>
            <a:r>
              <a:rPr lang="en-US" dirty="0"/>
              <a:t>Teachers have busy schedules, so where do they get the time </a:t>
            </a:r>
            <a:r>
              <a:rPr lang="en-US" b="1" dirty="0">
                <a:solidFill>
                  <a:srgbClr val="C00000"/>
                </a:solidFill>
              </a:rPr>
              <a:t>to make </a:t>
            </a:r>
            <a:r>
              <a:rPr lang="en-US" b="1" dirty="0" smtClean="0">
                <a:solidFill>
                  <a:srgbClr val="C00000"/>
                </a:solidFill>
              </a:rPr>
              <a:t>videos </a:t>
            </a:r>
            <a:r>
              <a:rPr lang="en-US" dirty="0" smtClean="0"/>
              <a:t>or other specific resources?</a:t>
            </a:r>
            <a:endParaRPr lang="en-US" dirty="0"/>
          </a:p>
          <a:p>
            <a:pPr fontAlgn="base"/>
            <a:r>
              <a:rPr lang="en-US" dirty="0"/>
              <a:t>Most teachers </a:t>
            </a:r>
            <a:r>
              <a:rPr lang="en-US" b="1" dirty="0">
                <a:solidFill>
                  <a:srgbClr val="C00000"/>
                </a:solidFill>
              </a:rPr>
              <a:t>do not have the skills</a:t>
            </a:r>
            <a:r>
              <a:rPr lang="en-US" dirty="0"/>
              <a:t> to make videos. </a:t>
            </a:r>
          </a:p>
          <a:p>
            <a:r>
              <a:rPr lang="es-ES" dirty="0" err="1" smtClean="0"/>
              <a:t>How</a:t>
            </a:r>
            <a:r>
              <a:rPr lang="es-ES" dirty="0" smtClean="0"/>
              <a:t> </a:t>
            </a:r>
            <a:r>
              <a:rPr lang="es-ES" b="1" dirty="0" smtClean="0">
                <a:solidFill>
                  <a:srgbClr val="C00000"/>
                </a:solidFill>
              </a:rPr>
              <a:t>can a 10-min video </a:t>
            </a:r>
            <a:r>
              <a:rPr lang="es-ES" b="1" dirty="0" err="1" smtClean="0">
                <a:solidFill>
                  <a:srgbClr val="C00000"/>
                </a:solidFill>
              </a:rPr>
              <a:t>replace</a:t>
            </a:r>
            <a:r>
              <a:rPr lang="es-ES" b="1" dirty="0" smtClean="0">
                <a:solidFill>
                  <a:srgbClr val="C00000"/>
                </a:solidFill>
              </a:rPr>
              <a:t> a </a:t>
            </a:r>
            <a:r>
              <a:rPr lang="es-ES" b="1" dirty="0" err="1" smtClean="0">
                <a:solidFill>
                  <a:srgbClr val="C00000"/>
                </a:solidFill>
              </a:rPr>
              <a:t>lecture</a:t>
            </a:r>
            <a:r>
              <a:rPr lang="es-ES" dirty="0" smtClean="0"/>
              <a:t> </a:t>
            </a:r>
            <a:r>
              <a:rPr lang="es-ES" dirty="0" err="1" smtClean="0"/>
              <a:t>that</a:t>
            </a:r>
            <a:r>
              <a:rPr lang="es-ES" dirty="0" smtClean="0"/>
              <a:t> </a:t>
            </a:r>
            <a:r>
              <a:rPr lang="es-ES" dirty="0" err="1" smtClean="0"/>
              <a:t>take</a:t>
            </a:r>
            <a:r>
              <a:rPr lang="es-ES" dirty="0" smtClean="0"/>
              <a:t> </a:t>
            </a:r>
            <a:r>
              <a:rPr lang="es-ES" dirty="0" err="1" smtClean="0"/>
              <a:t>an</a:t>
            </a:r>
            <a:r>
              <a:rPr lang="es-ES" dirty="0" smtClean="0"/>
              <a:t> </a:t>
            </a:r>
            <a:r>
              <a:rPr lang="es-ES" dirty="0" err="1" smtClean="0"/>
              <a:t>entire</a:t>
            </a:r>
            <a:r>
              <a:rPr lang="es-ES" dirty="0" smtClean="0"/>
              <a:t> </a:t>
            </a:r>
            <a:r>
              <a:rPr lang="es-ES" dirty="0" err="1" smtClean="0"/>
              <a:t>class</a:t>
            </a:r>
            <a:r>
              <a:rPr lang="es-ES" dirty="0" smtClean="0"/>
              <a:t> </a:t>
            </a:r>
            <a:r>
              <a:rPr lang="es-ES" dirty="0" err="1" smtClean="0"/>
              <a:t>period</a:t>
            </a:r>
            <a:r>
              <a:rPr lang="es-ES" dirty="0" smtClean="0"/>
              <a:t>?</a:t>
            </a:r>
          </a:p>
          <a:p>
            <a:r>
              <a:rPr lang="en-US" b="1" dirty="0" smtClean="0">
                <a:solidFill>
                  <a:srgbClr val="C00000"/>
                </a:solidFill>
              </a:rPr>
              <a:t>Some </a:t>
            </a:r>
            <a:r>
              <a:rPr lang="en-US" b="1" dirty="0">
                <a:solidFill>
                  <a:srgbClr val="C00000"/>
                </a:solidFill>
              </a:rPr>
              <a:t>students dislike this learning </a:t>
            </a:r>
            <a:r>
              <a:rPr lang="en-US" dirty="0"/>
              <a:t>environment because </a:t>
            </a:r>
            <a:r>
              <a:rPr lang="en-US" dirty="0" smtClean="0"/>
              <a:t>they </a:t>
            </a:r>
            <a:r>
              <a:rPr lang="en-US" dirty="0"/>
              <a:t>prefer </a:t>
            </a:r>
            <a:r>
              <a:rPr lang="en-US" dirty="0" smtClean="0"/>
              <a:t>receive </a:t>
            </a:r>
            <a:r>
              <a:rPr lang="en-US" dirty="0"/>
              <a:t>material passively in class</a:t>
            </a:r>
            <a:r>
              <a:rPr lang="en-US" dirty="0" smtClean="0"/>
              <a:t>.</a:t>
            </a:r>
            <a:endParaRPr lang="es-ES" dirty="0" smtClean="0"/>
          </a:p>
        </p:txBody>
      </p:sp>
    </p:spTree>
    <p:extLst>
      <p:ext uri="{BB962C8B-B14F-4D97-AF65-F5344CB8AC3E}">
        <p14:creationId xmlns:p14="http://schemas.microsoft.com/office/powerpoint/2010/main" val="2629746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smtClean="0"/>
              <a:t>CONCLUSIONS </a:t>
            </a:r>
            <a:endParaRPr lang="en-US" sz="2800" dirty="0"/>
          </a:p>
        </p:txBody>
      </p:sp>
      <p:sp>
        <p:nvSpPr>
          <p:cNvPr id="3" name="2 Marcador de contenido"/>
          <p:cNvSpPr>
            <a:spLocks noGrp="1"/>
          </p:cNvSpPr>
          <p:nvPr>
            <p:ph idx="1"/>
          </p:nvPr>
        </p:nvSpPr>
        <p:spPr/>
        <p:txBody>
          <a:bodyPr>
            <a:normAutofit/>
          </a:bodyPr>
          <a:lstStyle/>
          <a:p>
            <a:pPr fontAlgn="base"/>
            <a:r>
              <a:rPr lang="en-US" dirty="0" smtClean="0"/>
              <a:t>The </a:t>
            </a:r>
            <a:r>
              <a:rPr lang="en-US" dirty="0"/>
              <a:t>course </a:t>
            </a:r>
            <a:r>
              <a:rPr lang="en-US" dirty="0" smtClean="0"/>
              <a:t>must be redesigned:</a:t>
            </a:r>
          </a:p>
          <a:p>
            <a:pPr lvl="1" fontAlgn="base"/>
            <a:r>
              <a:rPr lang="en-US" dirty="0" smtClean="0"/>
              <a:t>Selecting the </a:t>
            </a:r>
            <a:r>
              <a:rPr lang="en-US" dirty="0"/>
              <a:t>course content </a:t>
            </a:r>
            <a:r>
              <a:rPr lang="en-US" dirty="0" smtClean="0"/>
              <a:t>to be flipped outside </a:t>
            </a:r>
            <a:r>
              <a:rPr lang="en-US" dirty="0"/>
              <a:t>of classroom by reading, watching recorded lectures, </a:t>
            </a:r>
            <a:r>
              <a:rPr lang="en-US" dirty="0" smtClean="0"/>
              <a:t>etc. </a:t>
            </a:r>
          </a:p>
          <a:p>
            <a:pPr lvl="1" fontAlgn="base"/>
            <a:r>
              <a:rPr lang="en-US" dirty="0" smtClean="0"/>
              <a:t>Incorporating </a:t>
            </a:r>
            <a:r>
              <a:rPr lang="en-US" dirty="0"/>
              <a:t>active </a:t>
            </a:r>
            <a:r>
              <a:rPr lang="en-US" dirty="0" smtClean="0"/>
              <a:t>learning to work at class</a:t>
            </a:r>
          </a:p>
          <a:p>
            <a:pPr lvl="2" fontAlgn="base"/>
            <a:r>
              <a:rPr lang="en-US" dirty="0" smtClean="0"/>
              <a:t>Adopting </a:t>
            </a:r>
            <a:r>
              <a:rPr lang="en-US" dirty="0"/>
              <a:t>collaborative strategies to create a more student-centered learning environment. </a:t>
            </a:r>
            <a:endParaRPr lang="en-US" dirty="0" smtClean="0"/>
          </a:p>
          <a:p>
            <a:pPr lvl="1" fontAlgn="base"/>
            <a:r>
              <a:rPr lang="en-US" dirty="0" smtClean="0"/>
              <a:t>Choosing the appropriate tools for assessment</a:t>
            </a:r>
          </a:p>
          <a:p>
            <a:pPr fontAlgn="base"/>
            <a:r>
              <a:rPr lang="en-US" dirty="0" smtClean="0"/>
              <a:t>Strategies to deal with resistance to change need to be defined </a:t>
            </a:r>
            <a:endParaRPr lang="en-US" dirty="0"/>
          </a:p>
        </p:txBody>
      </p:sp>
    </p:spTree>
    <p:extLst>
      <p:ext uri="{BB962C8B-B14F-4D97-AF65-F5344CB8AC3E}">
        <p14:creationId xmlns:p14="http://schemas.microsoft.com/office/powerpoint/2010/main" val="2166866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294967295"/>
          </p:nvPr>
        </p:nvSpPr>
        <p:spPr>
          <a:xfrm>
            <a:off x="7812360" y="6592267"/>
            <a:ext cx="1053480" cy="221109"/>
          </a:xfrm>
        </p:spPr>
        <p:txBody>
          <a:bodyPr/>
          <a:lstStyle/>
          <a:p>
            <a:fld id="{A692D1AD-23B6-45B9-A80A-C554AFDFEFB5}" type="slidenum">
              <a:rPr lang="es-ES" smtClean="0"/>
              <a:t>16</a:t>
            </a:fld>
            <a:endParaRPr lang="es-ES"/>
          </a:p>
        </p:txBody>
      </p:sp>
      <p:grpSp>
        <p:nvGrpSpPr>
          <p:cNvPr id="3" name="2 Grupo"/>
          <p:cNvGrpSpPr/>
          <p:nvPr/>
        </p:nvGrpSpPr>
        <p:grpSpPr>
          <a:xfrm>
            <a:off x="915670" y="332656"/>
            <a:ext cx="7760786" cy="5338135"/>
            <a:chOff x="51574" y="555218"/>
            <a:chExt cx="9687466" cy="6097212"/>
          </a:xfrm>
        </p:grpSpPr>
        <p:pic>
          <p:nvPicPr>
            <p:cNvPr id="101" name="image7.png"/>
            <p:cNvPicPr/>
            <p:nvPr/>
          </p:nvPicPr>
          <p:blipFill>
            <a:blip r:embed="rId3">
              <a:extLst/>
            </a:blip>
            <a:stretch>
              <a:fillRect/>
            </a:stretch>
          </p:blipFill>
          <p:spPr>
            <a:xfrm>
              <a:off x="3019895" y="1512019"/>
              <a:ext cx="6719145" cy="2991103"/>
            </a:xfrm>
            <a:prstGeom prst="rect">
              <a:avLst/>
            </a:prstGeom>
            <a:ln w="3175" cap="flat">
              <a:noFill/>
              <a:miter lim="400000"/>
            </a:ln>
            <a:effectLst/>
          </p:spPr>
        </p:pic>
        <p:grpSp>
          <p:nvGrpSpPr>
            <p:cNvPr id="102" name="Agrupar 1"/>
            <p:cNvGrpSpPr/>
            <p:nvPr/>
          </p:nvGrpSpPr>
          <p:grpSpPr>
            <a:xfrm>
              <a:off x="4081463" y="2399152"/>
              <a:ext cx="4674506" cy="1818052"/>
              <a:chOff x="4770918" y="3302148"/>
              <a:chExt cx="5464141" cy="2004907"/>
            </a:xfrm>
          </p:grpSpPr>
          <p:sp>
            <p:nvSpPr>
              <p:cNvPr id="103" name="Shape 149"/>
              <p:cNvSpPr/>
              <p:nvPr/>
            </p:nvSpPr>
            <p:spPr>
              <a:xfrm>
                <a:off x="8648376" y="4027058"/>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04" name="Shape 150"/>
              <p:cNvSpPr/>
              <p:nvPr/>
            </p:nvSpPr>
            <p:spPr>
              <a:xfrm>
                <a:off x="8746292" y="4427440"/>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05" name="Shape 151"/>
              <p:cNvSpPr/>
              <p:nvPr/>
            </p:nvSpPr>
            <p:spPr>
              <a:xfrm>
                <a:off x="9060877" y="4470678"/>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06" name="Shape 152"/>
              <p:cNvSpPr/>
              <p:nvPr/>
            </p:nvSpPr>
            <p:spPr>
              <a:xfrm>
                <a:off x="9401202" y="4930777"/>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07" name="Shape 153"/>
              <p:cNvSpPr/>
              <p:nvPr/>
            </p:nvSpPr>
            <p:spPr>
              <a:xfrm>
                <a:off x="9444440" y="3758229"/>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08" name="Shape 154"/>
              <p:cNvSpPr/>
              <p:nvPr/>
            </p:nvSpPr>
            <p:spPr>
              <a:xfrm>
                <a:off x="8188956" y="3940580"/>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09" name="Shape 155"/>
              <p:cNvSpPr/>
              <p:nvPr/>
            </p:nvSpPr>
            <p:spPr>
              <a:xfrm>
                <a:off x="7677586" y="4027058"/>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10" name="Shape 156"/>
              <p:cNvSpPr/>
              <p:nvPr/>
            </p:nvSpPr>
            <p:spPr>
              <a:xfrm>
                <a:off x="7374440" y="3714991"/>
                <a:ext cx="86477" cy="86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11" name="Shape 157"/>
              <p:cNvSpPr/>
              <p:nvPr/>
            </p:nvSpPr>
            <p:spPr>
              <a:xfrm>
                <a:off x="9401202" y="3420424"/>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12" name="Shape 158"/>
              <p:cNvSpPr/>
              <p:nvPr/>
            </p:nvSpPr>
            <p:spPr>
              <a:xfrm>
                <a:off x="6920703" y="3617074"/>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13" name="Shape 159"/>
              <p:cNvSpPr/>
              <p:nvPr/>
            </p:nvSpPr>
            <p:spPr>
              <a:xfrm>
                <a:off x="6920703" y="3530598"/>
                <a:ext cx="86478" cy="86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14" name="Shape 160"/>
              <p:cNvSpPr/>
              <p:nvPr/>
            </p:nvSpPr>
            <p:spPr>
              <a:xfrm>
                <a:off x="6920703" y="3420424"/>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15" name="Shape 161"/>
              <p:cNvSpPr/>
              <p:nvPr/>
            </p:nvSpPr>
            <p:spPr>
              <a:xfrm>
                <a:off x="6866025" y="3345387"/>
                <a:ext cx="86478" cy="86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16" name="Shape 162"/>
              <p:cNvSpPr/>
              <p:nvPr/>
            </p:nvSpPr>
            <p:spPr>
              <a:xfrm>
                <a:off x="6811347" y="3463662"/>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17" name="Shape 163"/>
              <p:cNvSpPr/>
              <p:nvPr/>
            </p:nvSpPr>
            <p:spPr>
              <a:xfrm>
                <a:off x="6634035" y="3660313"/>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18" name="Shape 164"/>
              <p:cNvSpPr/>
              <p:nvPr/>
            </p:nvSpPr>
            <p:spPr>
              <a:xfrm>
                <a:off x="6547559" y="3629332"/>
                <a:ext cx="86477"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19" name="Shape 165"/>
              <p:cNvSpPr/>
              <p:nvPr/>
            </p:nvSpPr>
            <p:spPr>
              <a:xfrm>
                <a:off x="6634035" y="3801467"/>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20" name="Shape 166"/>
              <p:cNvSpPr/>
              <p:nvPr/>
            </p:nvSpPr>
            <p:spPr>
              <a:xfrm>
                <a:off x="6461082" y="3802285"/>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21" name="Shape 167"/>
              <p:cNvSpPr/>
              <p:nvPr/>
            </p:nvSpPr>
            <p:spPr>
              <a:xfrm>
                <a:off x="6677274" y="3302148"/>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22" name="Shape 168"/>
              <p:cNvSpPr/>
              <p:nvPr/>
            </p:nvSpPr>
            <p:spPr>
              <a:xfrm>
                <a:off x="10148581" y="5220578"/>
                <a:ext cx="86478" cy="86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23" name="Shape 169"/>
              <p:cNvSpPr/>
              <p:nvPr/>
            </p:nvSpPr>
            <p:spPr>
              <a:xfrm>
                <a:off x="5826006" y="4591611"/>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24" name="Shape 170"/>
              <p:cNvSpPr/>
              <p:nvPr/>
            </p:nvSpPr>
            <p:spPr>
              <a:xfrm>
                <a:off x="5425624" y="5165900"/>
                <a:ext cx="86478" cy="86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25" name="Shape 171"/>
              <p:cNvSpPr/>
              <p:nvPr/>
            </p:nvSpPr>
            <p:spPr>
              <a:xfrm>
                <a:off x="5350586" y="4712406"/>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26" name="Shape 172"/>
              <p:cNvSpPr/>
              <p:nvPr/>
            </p:nvSpPr>
            <p:spPr>
              <a:xfrm>
                <a:off x="5241231" y="4482118"/>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27" name="Shape 173"/>
              <p:cNvSpPr/>
              <p:nvPr/>
            </p:nvSpPr>
            <p:spPr>
              <a:xfrm>
                <a:off x="5197992" y="4260955"/>
                <a:ext cx="86478" cy="86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28" name="Shape 174"/>
              <p:cNvSpPr/>
              <p:nvPr/>
            </p:nvSpPr>
            <p:spPr>
              <a:xfrm>
                <a:off x="5056905" y="4260955"/>
                <a:ext cx="86478" cy="86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29" name="Shape 175"/>
              <p:cNvSpPr/>
              <p:nvPr/>
            </p:nvSpPr>
            <p:spPr>
              <a:xfrm>
                <a:off x="5056905" y="4140159"/>
                <a:ext cx="86478" cy="864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30" name="Shape 176"/>
              <p:cNvSpPr/>
              <p:nvPr/>
            </p:nvSpPr>
            <p:spPr>
              <a:xfrm>
                <a:off x="4770918" y="3983820"/>
                <a:ext cx="86478" cy="86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sp>
            <p:nvSpPr>
              <p:cNvPr id="131" name="Shape 177"/>
              <p:cNvSpPr/>
              <p:nvPr/>
            </p:nvSpPr>
            <p:spPr>
              <a:xfrm>
                <a:off x="4770918" y="3530598"/>
                <a:ext cx="86478" cy="86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535C"/>
              </a:solidFill>
              <a:ln w="3175" cap="flat">
                <a:noFill/>
                <a:miter lim="400000"/>
              </a:ln>
              <a:effectLst/>
            </p:spPr>
            <p:txBody>
              <a:bodyPr wrap="square" lIns="0" tIns="0" rIns="0" bIns="0" numCol="1" anchor="ctr">
                <a:noAutofit/>
              </a:bodyPr>
              <a:lstStyle/>
              <a:p>
                <a:pPr lvl="0">
                  <a:defRPr sz="2200">
                    <a:solidFill>
                      <a:srgbClr val="FFFFFF"/>
                    </a:solidFill>
                  </a:defRPr>
                </a:pPr>
                <a:endParaRPr dirty="0"/>
              </a:p>
            </p:txBody>
          </p:sp>
        </p:grpSp>
        <p:sp>
          <p:nvSpPr>
            <p:cNvPr id="132" name="Shape 181"/>
            <p:cNvSpPr/>
            <p:nvPr/>
          </p:nvSpPr>
          <p:spPr>
            <a:xfrm>
              <a:off x="358237" y="555218"/>
              <a:ext cx="4344924" cy="646719"/>
            </a:xfrm>
            <a:prstGeom prst="rect">
              <a:avLst/>
            </a:prstGeom>
            <a:solidFill>
              <a:srgbClr val="FFFFFF"/>
            </a:solidFill>
            <a:ln w="3175">
              <a:miter lim="400000"/>
            </a:ln>
          </p:spPr>
          <p:txBody>
            <a:bodyPr lIns="0" tIns="0" rIns="0" bIns="0" anchor="ctr"/>
            <a:lstStyle/>
            <a:p>
              <a:pPr lvl="0">
                <a:defRPr sz="2200">
                  <a:solidFill>
                    <a:srgbClr val="FFFFFF"/>
                  </a:solidFill>
                </a:defRPr>
              </a:pPr>
              <a:endParaRPr dirty="0"/>
            </a:p>
          </p:txBody>
        </p:sp>
        <p:sp>
          <p:nvSpPr>
            <p:cNvPr id="133" name="Shape 182"/>
            <p:cNvSpPr/>
            <p:nvPr/>
          </p:nvSpPr>
          <p:spPr>
            <a:xfrm>
              <a:off x="134493" y="810381"/>
              <a:ext cx="3890806" cy="899926"/>
            </a:xfrm>
            <a:prstGeom prst="rect">
              <a:avLst/>
            </a:prstGeom>
            <a:solidFill>
              <a:srgbClr val="FFFFFF"/>
            </a:solidFill>
            <a:ln w="3175">
              <a:miter lim="400000"/>
            </a:ln>
          </p:spPr>
          <p:txBody>
            <a:bodyPr lIns="0" tIns="0" rIns="0" bIns="0" anchor="ctr"/>
            <a:lstStyle/>
            <a:p>
              <a:pPr lvl="0">
                <a:defRPr sz="2200">
                  <a:solidFill>
                    <a:srgbClr val="FFFFFF"/>
                  </a:solidFill>
                </a:defRPr>
              </a:pPr>
              <a:endParaRPr dirty="0"/>
            </a:p>
          </p:txBody>
        </p:sp>
        <p:sp>
          <p:nvSpPr>
            <p:cNvPr id="135" name="Shape 184"/>
            <p:cNvSpPr/>
            <p:nvPr/>
          </p:nvSpPr>
          <p:spPr>
            <a:xfrm>
              <a:off x="455257" y="3455167"/>
              <a:ext cx="1712028" cy="444338"/>
            </a:xfrm>
            <a:prstGeom prst="rect">
              <a:avLst/>
            </a:prstGeom>
            <a:ln w="3175">
              <a:miter lim="400000"/>
            </a:ln>
            <a:extLst>
              <a:ext uri="{C572A759-6A51-4108-AA02-DFA0A04FC94B}">
                <ma14:wrappingTextBoxFlag xmlns="" xmlns:ma14="http://schemas.microsoft.com/office/mac/drawingml/2011/main" val="1"/>
              </a:ext>
            </a:extLst>
          </p:spPr>
          <p:txBody>
            <a:bodyPr wrap="none" lIns="41753" tIns="41753" rIns="41753" bIns="41753" anchor="ctr">
              <a:spAutoFit/>
            </a:bodyPr>
            <a:lstStyle>
              <a:lvl1pPr algn="l">
                <a:lnSpc>
                  <a:spcPct val="90000"/>
                </a:lnSpc>
                <a:defRPr sz="2500">
                  <a:solidFill>
                    <a:srgbClr val="FFFFFF"/>
                  </a:solidFill>
                  <a:latin typeface="ADAM.CG PRO"/>
                  <a:ea typeface="ADAM.CG PRO"/>
                  <a:cs typeface="ADAM.CG PRO"/>
                  <a:sym typeface="ADAM.CG PRO"/>
                </a:defRPr>
              </a:lvl1pPr>
            </a:lstStyle>
            <a:p>
              <a:pPr lvl="0">
                <a:defRPr sz="1800">
                  <a:solidFill>
                    <a:srgbClr val="000000"/>
                  </a:solidFill>
                </a:defRPr>
              </a:pPr>
              <a:r>
                <a:rPr lang="en-US" sz="2200" dirty="0" smtClean="0">
                  <a:solidFill>
                    <a:schemeClr val="bg1"/>
                  </a:solidFill>
                </a:rPr>
                <a:t>At present</a:t>
              </a:r>
              <a:endParaRPr lang="en-US" sz="2200" dirty="0">
                <a:solidFill>
                  <a:schemeClr val="bg1"/>
                </a:solidFill>
              </a:endParaRPr>
            </a:p>
          </p:txBody>
        </p:sp>
        <p:sp>
          <p:nvSpPr>
            <p:cNvPr id="136" name="Shape 185"/>
            <p:cNvSpPr/>
            <p:nvPr/>
          </p:nvSpPr>
          <p:spPr>
            <a:xfrm>
              <a:off x="921453" y="563817"/>
              <a:ext cx="2872266" cy="1108753"/>
            </a:xfrm>
            <a:prstGeom prst="rect">
              <a:avLst/>
            </a:prstGeom>
            <a:ln w="3175">
              <a:miter lim="400000"/>
            </a:ln>
            <a:extLst>
              <a:ext uri="{C572A759-6A51-4108-AA02-DFA0A04FC94B}">
                <ma14:wrappingTextBoxFlag xmlns="" xmlns:ma14="http://schemas.microsoft.com/office/mac/drawingml/2011/main" val="1"/>
              </a:ext>
            </a:extLst>
          </p:spPr>
          <p:txBody>
            <a:bodyPr wrap="none" lIns="41753" tIns="41753" rIns="41753" bIns="41753" anchor="ctr">
              <a:spAutoFit/>
            </a:bodyPr>
            <a:lstStyle/>
            <a:p>
              <a:pPr lvl="0" algn="l">
                <a:lnSpc>
                  <a:spcPct val="80000"/>
                </a:lnSpc>
                <a:defRPr sz="1800"/>
              </a:pPr>
              <a:r>
                <a:rPr sz="2400" spc="-165" dirty="0">
                  <a:solidFill>
                    <a:schemeClr val="accent2">
                      <a:lumMod val="75000"/>
                    </a:schemeClr>
                  </a:solidFill>
                  <a:latin typeface="Big John"/>
                  <a:ea typeface="Big John"/>
                  <a:cs typeface="Big John"/>
                  <a:sym typeface="Big John"/>
                </a:rPr>
                <a:t>LAUREATE</a:t>
              </a:r>
            </a:p>
            <a:p>
              <a:pPr lvl="0" algn="l">
                <a:lnSpc>
                  <a:spcPct val="80000"/>
                </a:lnSpc>
                <a:defRPr sz="1800"/>
              </a:pPr>
              <a:r>
                <a:rPr sz="2400" spc="-165" dirty="0">
                  <a:solidFill>
                    <a:schemeClr val="accent2">
                      <a:lumMod val="75000"/>
                    </a:schemeClr>
                  </a:solidFill>
                  <a:latin typeface="Big John"/>
                  <a:ea typeface="Big John"/>
                  <a:cs typeface="Big John"/>
                  <a:sym typeface="Big John"/>
                </a:rPr>
                <a:t>INTERNATIONAL </a:t>
              </a:r>
            </a:p>
            <a:p>
              <a:pPr lvl="0" algn="l">
                <a:lnSpc>
                  <a:spcPct val="80000"/>
                </a:lnSpc>
                <a:defRPr sz="1800"/>
              </a:pPr>
              <a:r>
                <a:rPr sz="2400" spc="-165" dirty="0">
                  <a:solidFill>
                    <a:schemeClr val="accent2">
                      <a:lumMod val="75000"/>
                    </a:schemeClr>
                  </a:solidFill>
                  <a:latin typeface="Big John"/>
                  <a:ea typeface="Big John"/>
                  <a:cs typeface="Big John"/>
                  <a:sym typeface="Big John"/>
                </a:rPr>
                <a:t>UNIVERSITIES </a:t>
              </a:r>
            </a:p>
          </p:txBody>
        </p:sp>
        <p:sp>
          <p:nvSpPr>
            <p:cNvPr id="137" name="Shape 186"/>
            <p:cNvSpPr/>
            <p:nvPr/>
          </p:nvSpPr>
          <p:spPr>
            <a:xfrm>
              <a:off x="650782" y="5597804"/>
              <a:ext cx="2152080" cy="1054626"/>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400827">
                <a:buClr>
                  <a:srgbClr val="FE535C"/>
                </a:buClr>
                <a:defRPr sz="1800"/>
              </a:pPr>
              <a:r>
                <a:rPr lang="en-US" sz="2000" dirty="0" smtClean="0">
                  <a:solidFill>
                    <a:schemeClr val="accent2">
                      <a:lumMod val="50000"/>
                    </a:schemeClr>
                  </a:solidFill>
                  <a:latin typeface="Proxima Nova"/>
                  <a:ea typeface="Proxima Nova Black"/>
                  <a:cs typeface="Proxima Nova Black"/>
                  <a:sym typeface="Proxima Nova"/>
                </a:rPr>
                <a:t>More than </a:t>
              </a:r>
              <a:r>
                <a:rPr lang="en-US" sz="2000" dirty="0" smtClean="0">
                  <a:solidFill>
                    <a:schemeClr val="accent2">
                      <a:lumMod val="50000"/>
                    </a:schemeClr>
                  </a:solidFill>
                  <a:latin typeface="Proxima Nova Black"/>
                  <a:ea typeface="Proxima Nova Black"/>
                  <a:cs typeface="Proxima Nova Black"/>
                  <a:sym typeface="Proxima Nova Black"/>
                </a:rPr>
                <a:t>1.000.000</a:t>
              </a:r>
              <a:r>
                <a:rPr lang="en-US" sz="2000" dirty="0" smtClean="0">
                  <a:solidFill>
                    <a:schemeClr val="accent2">
                      <a:lumMod val="50000"/>
                    </a:schemeClr>
                  </a:solidFill>
                  <a:latin typeface="Proxima Nova"/>
                  <a:ea typeface="Proxima Nova"/>
                  <a:cs typeface="Proxima Nova"/>
                  <a:sym typeface="Proxima Nova"/>
                </a:rPr>
                <a:t> </a:t>
              </a:r>
              <a:r>
                <a:rPr lang="en-US" sz="2000" dirty="0" smtClean="0">
                  <a:solidFill>
                    <a:schemeClr val="accent2">
                      <a:lumMod val="50000"/>
                    </a:schemeClr>
                  </a:solidFill>
                  <a:latin typeface="Proxima Nova Black"/>
                  <a:ea typeface="Proxima Nova Black"/>
                  <a:cs typeface="Proxima Nova Black"/>
                  <a:sym typeface="Proxima Nova Black"/>
                </a:rPr>
                <a:t>students</a:t>
              </a:r>
              <a:endParaRPr lang="en-US" sz="2000" dirty="0">
                <a:solidFill>
                  <a:schemeClr val="accent2">
                    <a:lumMod val="50000"/>
                  </a:schemeClr>
                </a:solidFill>
                <a:latin typeface="Proxima Nova Black"/>
                <a:ea typeface="Proxima Nova Black"/>
                <a:cs typeface="Proxima Nova Black"/>
                <a:sym typeface="Proxima Nova Black"/>
              </a:endParaRPr>
            </a:p>
          </p:txBody>
        </p:sp>
        <p:pic>
          <p:nvPicPr>
            <p:cNvPr id="138" name="pasted-image.pdf"/>
            <p:cNvPicPr>
              <a:picLocks noChangeAspect="1"/>
            </p:cNvPicPr>
            <p:nvPr/>
          </p:nvPicPr>
          <p:blipFill>
            <a:blip r:embed="rId4">
              <a:duotone>
                <a:schemeClr val="accent2">
                  <a:shade val="45000"/>
                  <a:satMod val="135000"/>
                </a:schemeClr>
                <a:prstClr val="white"/>
              </a:duotone>
              <a:extLst/>
            </a:blip>
            <a:srcRect r="38943"/>
            <a:stretch>
              <a:fillRect/>
            </a:stretch>
          </p:blipFill>
          <p:spPr>
            <a:xfrm>
              <a:off x="1293842" y="4277860"/>
              <a:ext cx="786055" cy="1011988"/>
            </a:xfrm>
            <a:prstGeom prst="rect">
              <a:avLst/>
            </a:prstGeom>
            <a:ln w="3175" cap="flat">
              <a:noFill/>
              <a:miter lim="400000"/>
            </a:ln>
            <a:effectLst/>
          </p:spPr>
        </p:pic>
        <p:sp>
          <p:nvSpPr>
            <p:cNvPr id="139" name="Shape 188"/>
            <p:cNvSpPr/>
            <p:nvPr/>
          </p:nvSpPr>
          <p:spPr>
            <a:xfrm>
              <a:off x="1227155" y="5455550"/>
              <a:ext cx="999334" cy="1"/>
            </a:xfrm>
            <a:prstGeom prst="line">
              <a:avLst/>
            </a:prstGeom>
            <a:noFill/>
            <a:ln w="12700" cap="flat">
              <a:solidFill>
                <a:srgbClr val="FE535C"/>
              </a:solidFill>
              <a:prstDash val="sysDot"/>
              <a:miter lim="400000"/>
            </a:ln>
            <a:effectLst/>
          </p:spPr>
          <p:txBody>
            <a:bodyPr wrap="square" lIns="0" tIns="0" rIns="0" bIns="0" numCol="1" anchor="ctr">
              <a:noAutofit/>
            </a:bodyPr>
            <a:lstStyle/>
            <a:p>
              <a:pPr lvl="0">
                <a:defRPr sz="2200"/>
              </a:pPr>
              <a:endParaRPr dirty="0"/>
            </a:p>
          </p:txBody>
        </p:sp>
        <p:sp>
          <p:nvSpPr>
            <p:cNvPr id="140" name="Shape 190"/>
            <p:cNvSpPr/>
            <p:nvPr/>
          </p:nvSpPr>
          <p:spPr>
            <a:xfrm>
              <a:off x="6080557" y="5496635"/>
              <a:ext cx="1745698" cy="93615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40082" tIns="40082" rIns="40082" bIns="40082" numCol="1" anchor="t">
              <a:spAutoFit/>
            </a:bodyPr>
            <a:lstStyle/>
            <a:p>
              <a:pPr algn="ctr" defTabSz="400827">
                <a:lnSpc>
                  <a:spcPct val="80000"/>
                </a:lnSpc>
                <a:buClr>
                  <a:srgbClr val="FE535C"/>
                </a:buClr>
                <a:defRPr sz="1800"/>
              </a:pPr>
              <a:r>
                <a:rPr lang="en-US" sz="2000" dirty="0" smtClean="0">
                  <a:solidFill>
                    <a:schemeClr val="accent2">
                      <a:lumMod val="50000"/>
                    </a:schemeClr>
                  </a:solidFill>
                  <a:latin typeface="Proxima Nova"/>
                  <a:ea typeface="Proxima Nova"/>
                  <a:cs typeface="Proxima Nova"/>
                  <a:sym typeface="Proxima Nova"/>
                </a:rPr>
                <a:t>More than </a:t>
              </a:r>
              <a:r>
                <a:rPr lang="en-US" sz="2000" dirty="0" smtClean="0">
                  <a:solidFill>
                    <a:schemeClr val="accent2">
                      <a:lumMod val="50000"/>
                    </a:schemeClr>
                  </a:solidFill>
                  <a:latin typeface="Proxima Nova Black"/>
                  <a:ea typeface="Proxima Nova Black"/>
                  <a:cs typeface="Proxima Nova Black"/>
                  <a:sym typeface="Proxima Nova Black"/>
                </a:rPr>
                <a:t>29</a:t>
              </a:r>
              <a:r>
                <a:rPr lang="en-US" sz="2000" dirty="0" smtClean="0">
                  <a:solidFill>
                    <a:schemeClr val="accent2">
                      <a:lumMod val="50000"/>
                    </a:schemeClr>
                  </a:solidFill>
                  <a:latin typeface="Proxima Nova"/>
                  <a:ea typeface="Proxima Nova"/>
                  <a:cs typeface="Proxima Nova"/>
                  <a:sym typeface="Proxima Nova"/>
                </a:rPr>
                <a:t> </a:t>
              </a:r>
              <a:r>
                <a:rPr lang="en-US" sz="2000" dirty="0" smtClean="0">
                  <a:solidFill>
                    <a:schemeClr val="accent2">
                      <a:lumMod val="50000"/>
                    </a:schemeClr>
                  </a:solidFill>
                  <a:latin typeface="Proxima Nova Black"/>
                  <a:ea typeface="Proxima Nova Black"/>
                  <a:cs typeface="Proxima Nova Black"/>
                  <a:sym typeface="Proxima Nova Black"/>
                </a:rPr>
                <a:t>countries</a:t>
              </a:r>
              <a:endParaRPr lang="en-US" sz="2000" dirty="0">
                <a:solidFill>
                  <a:schemeClr val="accent2">
                    <a:lumMod val="50000"/>
                  </a:schemeClr>
                </a:solidFill>
                <a:latin typeface="Proxima Nova Black"/>
                <a:ea typeface="Proxima Nova Black"/>
                <a:cs typeface="Proxima Nova Black"/>
                <a:sym typeface="Proxima Nova Black"/>
              </a:endParaRPr>
            </a:p>
          </p:txBody>
        </p:sp>
        <p:pic>
          <p:nvPicPr>
            <p:cNvPr id="141" name="pasted-image.pdf"/>
            <p:cNvPicPr>
              <a:picLocks noChangeAspect="1"/>
            </p:cNvPicPr>
            <p:nvPr/>
          </p:nvPicPr>
          <p:blipFill rotWithShape="1">
            <a:blip r:embed="rId5">
              <a:duotone>
                <a:schemeClr val="accent2">
                  <a:shade val="45000"/>
                  <a:satMod val="135000"/>
                </a:schemeClr>
                <a:prstClr val="white"/>
              </a:duotone>
              <a:extLst/>
            </a:blip>
            <a:srcRect l="-1" r="-8879"/>
            <a:stretch/>
          </p:blipFill>
          <p:spPr>
            <a:xfrm>
              <a:off x="6401265" y="4310503"/>
              <a:ext cx="1350206" cy="979345"/>
            </a:xfrm>
            <a:prstGeom prst="rect">
              <a:avLst/>
            </a:prstGeom>
            <a:ln w="3175" cap="flat">
              <a:noFill/>
              <a:miter lim="400000"/>
            </a:ln>
            <a:effectLst/>
          </p:spPr>
        </p:pic>
        <p:sp>
          <p:nvSpPr>
            <p:cNvPr id="142" name="Shape 192"/>
            <p:cNvSpPr/>
            <p:nvPr/>
          </p:nvSpPr>
          <p:spPr>
            <a:xfrm>
              <a:off x="6453739" y="5455550"/>
              <a:ext cx="999334" cy="1"/>
            </a:xfrm>
            <a:prstGeom prst="line">
              <a:avLst/>
            </a:prstGeom>
            <a:noFill/>
            <a:ln w="12700" cap="flat">
              <a:solidFill>
                <a:srgbClr val="FE535C"/>
              </a:solidFill>
              <a:prstDash val="sysDot"/>
              <a:miter lim="400000"/>
            </a:ln>
            <a:effectLst/>
          </p:spPr>
          <p:txBody>
            <a:bodyPr wrap="square" lIns="0" tIns="0" rIns="0" bIns="0" numCol="1" anchor="ctr">
              <a:noAutofit/>
            </a:bodyPr>
            <a:lstStyle/>
            <a:p>
              <a:pPr lvl="0">
                <a:defRPr sz="2200"/>
              </a:pPr>
              <a:endParaRPr dirty="0"/>
            </a:p>
          </p:txBody>
        </p:sp>
        <p:sp>
          <p:nvSpPr>
            <p:cNvPr id="143" name="Shape 194"/>
            <p:cNvSpPr/>
            <p:nvPr/>
          </p:nvSpPr>
          <p:spPr>
            <a:xfrm>
              <a:off x="3387934" y="5582985"/>
              <a:ext cx="2062196" cy="65877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41753" tIns="41753" rIns="41753" bIns="41753" numCol="1" anchor="ctr">
              <a:spAutoFit/>
            </a:bodyPr>
            <a:lstStyle/>
            <a:p>
              <a:pPr algn="ctr" defTabSz="400827">
                <a:lnSpc>
                  <a:spcPct val="80000"/>
                </a:lnSpc>
                <a:buClr>
                  <a:srgbClr val="FE535C"/>
                </a:buClr>
                <a:defRPr sz="1800"/>
              </a:pPr>
              <a:r>
                <a:rPr lang="en-US" sz="2000" dirty="0" smtClean="0">
                  <a:solidFill>
                    <a:schemeClr val="accent2">
                      <a:lumMod val="50000"/>
                    </a:schemeClr>
                  </a:solidFill>
                  <a:latin typeface="Proxima Nova"/>
                  <a:ea typeface="Proxima Nova"/>
                  <a:cs typeface="Proxima Nova"/>
                  <a:sym typeface="Proxima Nova"/>
                </a:rPr>
                <a:t>More than </a:t>
              </a:r>
            </a:p>
            <a:p>
              <a:pPr algn="ctr" defTabSz="400827">
                <a:lnSpc>
                  <a:spcPct val="80000"/>
                </a:lnSpc>
                <a:buClr>
                  <a:srgbClr val="FE535C"/>
                </a:buClr>
                <a:defRPr sz="1800"/>
              </a:pPr>
              <a:r>
                <a:rPr lang="en-US" sz="2000" dirty="0" smtClean="0">
                  <a:solidFill>
                    <a:schemeClr val="accent2">
                      <a:lumMod val="50000"/>
                    </a:schemeClr>
                  </a:solidFill>
                  <a:latin typeface="Proxima Nova Black"/>
                  <a:ea typeface="Proxima Nova Black"/>
                  <a:cs typeface="Proxima Nova Black"/>
                  <a:sym typeface="Proxima Nova Black"/>
                </a:rPr>
                <a:t>80</a:t>
              </a:r>
              <a:r>
                <a:rPr lang="en-US" sz="2000" dirty="0" smtClean="0">
                  <a:solidFill>
                    <a:schemeClr val="accent2">
                      <a:lumMod val="50000"/>
                    </a:schemeClr>
                  </a:solidFill>
                  <a:latin typeface="Proxima Nova"/>
                  <a:ea typeface="Proxima Nova"/>
                  <a:cs typeface="Proxima Nova"/>
                  <a:sym typeface="Proxima Nova"/>
                </a:rPr>
                <a:t> </a:t>
              </a:r>
              <a:r>
                <a:rPr lang="en-US" sz="2000" dirty="0" smtClean="0">
                  <a:solidFill>
                    <a:schemeClr val="accent2">
                      <a:lumMod val="50000"/>
                    </a:schemeClr>
                  </a:solidFill>
                  <a:latin typeface="Proxima Nova Black"/>
                  <a:ea typeface="Proxima Nova Black"/>
                  <a:cs typeface="Proxima Nova Black"/>
                  <a:sym typeface="Proxima Nova Black"/>
                </a:rPr>
                <a:t>institutions</a:t>
              </a:r>
              <a:endParaRPr lang="en-US" sz="2000" dirty="0">
                <a:solidFill>
                  <a:schemeClr val="accent2">
                    <a:lumMod val="50000"/>
                  </a:schemeClr>
                </a:solidFill>
                <a:latin typeface="Proxima Nova Black"/>
                <a:ea typeface="Proxima Nova Black"/>
                <a:cs typeface="Proxima Nova Black"/>
                <a:sym typeface="Proxima Nova Black"/>
              </a:endParaRPr>
            </a:p>
          </p:txBody>
        </p:sp>
        <p:pic>
          <p:nvPicPr>
            <p:cNvPr id="144" name="pasted-image.pdf"/>
            <p:cNvPicPr>
              <a:picLocks noChangeAspect="1"/>
            </p:cNvPicPr>
            <p:nvPr/>
          </p:nvPicPr>
          <p:blipFill>
            <a:blip r:embed="rId6">
              <a:duotone>
                <a:schemeClr val="accent2">
                  <a:shade val="45000"/>
                  <a:satMod val="135000"/>
                </a:schemeClr>
                <a:prstClr val="white"/>
              </a:duotone>
              <a:extLst/>
            </a:blip>
            <a:stretch>
              <a:fillRect/>
            </a:stretch>
          </p:blipFill>
          <p:spPr>
            <a:xfrm>
              <a:off x="3942827" y="4408437"/>
              <a:ext cx="1115231" cy="881411"/>
            </a:xfrm>
            <a:prstGeom prst="rect">
              <a:avLst/>
            </a:prstGeom>
            <a:ln w="3175" cap="flat">
              <a:noFill/>
              <a:miter lim="400000"/>
            </a:ln>
            <a:effectLst/>
          </p:spPr>
        </p:pic>
        <p:sp>
          <p:nvSpPr>
            <p:cNvPr id="145" name="Shape 196"/>
            <p:cNvSpPr/>
            <p:nvPr/>
          </p:nvSpPr>
          <p:spPr>
            <a:xfrm>
              <a:off x="3919358" y="5455551"/>
              <a:ext cx="999334" cy="1"/>
            </a:xfrm>
            <a:prstGeom prst="line">
              <a:avLst/>
            </a:prstGeom>
            <a:noFill/>
            <a:ln w="12700" cap="flat">
              <a:solidFill>
                <a:srgbClr val="FE535C"/>
              </a:solidFill>
              <a:prstDash val="sysDot"/>
              <a:miter lim="400000"/>
            </a:ln>
            <a:effectLst/>
          </p:spPr>
          <p:txBody>
            <a:bodyPr wrap="square" lIns="0" tIns="0" rIns="0" bIns="0" numCol="1" anchor="ctr">
              <a:noAutofit/>
            </a:bodyPr>
            <a:lstStyle/>
            <a:p>
              <a:pPr lvl="0">
                <a:defRPr sz="2200"/>
              </a:pPr>
              <a:endParaRPr dirty="0"/>
            </a:p>
          </p:txBody>
        </p:sp>
        <p:pic>
          <p:nvPicPr>
            <p:cNvPr id="146" name="image8.png"/>
            <p:cNvPicPr/>
            <p:nvPr/>
          </p:nvPicPr>
          <p:blipFill rotWithShape="1">
            <a:blip r:embed="rId7">
              <a:extLst/>
            </a:blip>
            <a:srcRect r="69441"/>
            <a:stretch/>
          </p:blipFill>
          <p:spPr>
            <a:xfrm>
              <a:off x="51574" y="558241"/>
              <a:ext cx="869880" cy="748565"/>
            </a:xfrm>
            <a:prstGeom prst="rect">
              <a:avLst/>
            </a:prstGeom>
            <a:ln w="3175">
              <a:solidFill>
                <a:schemeClr val="bg1"/>
              </a:solidFill>
              <a:miter lim="400000"/>
            </a:ln>
          </p:spPr>
        </p:pic>
      </p:grpSp>
    </p:spTree>
    <p:extLst>
      <p:ext uri="{BB962C8B-B14F-4D97-AF65-F5344CB8AC3E}">
        <p14:creationId xmlns:p14="http://schemas.microsoft.com/office/powerpoint/2010/main" val="1218718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smtClean="0"/>
              <a:t>WHAT IS </a:t>
            </a:r>
            <a:r>
              <a:rPr lang="es-ES" sz="2800" dirty="0" err="1" smtClean="0"/>
              <a:t>Flipped</a:t>
            </a:r>
            <a:r>
              <a:rPr lang="es-ES" sz="2800" dirty="0" smtClean="0"/>
              <a:t> </a:t>
            </a:r>
            <a:r>
              <a:rPr lang="es-ES" sz="2800" dirty="0" err="1" smtClean="0"/>
              <a:t>Learning</a:t>
            </a:r>
            <a:r>
              <a:rPr lang="es-ES" sz="2800" dirty="0" smtClean="0"/>
              <a:t>?</a:t>
            </a:r>
            <a:endParaRPr lang="en-US" sz="2800" dirty="0"/>
          </a:p>
        </p:txBody>
      </p:sp>
      <p:sp>
        <p:nvSpPr>
          <p:cNvPr id="4" name="3 Marcador de contenido"/>
          <p:cNvSpPr>
            <a:spLocks noGrp="1"/>
          </p:cNvSpPr>
          <p:nvPr>
            <p:ph idx="1"/>
          </p:nvPr>
        </p:nvSpPr>
        <p:spPr>
          <a:xfrm>
            <a:off x="457200" y="1052736"/>
            <a:ext cx="5266928" cy="2520280"/>
          </a:xfrm>
        </p:spPr>
        <p:txBody>
          <a:bodyPr>
            <a:normAutofit/>
          </a:bodyPr>
          <a:lstStyle/>
          <a:p>
            <a:r>
              <a:rPr lang="en-US" sz="2400" dirty="0" smtClean="0"/>
              <a:t>Giving students an </a:t>
            </a:r>
            <a:r>
              <a:rPr lang="en-US" sz="2400" b="1" dirty="0" smtClean="0">
                <a:solidFill>
                  <a:srgbClr val="C00000"/>
                </a:solidFill>
              </a:rPr>
              <a:t>active</a:t>
            </a:r>
            <a:r>
              <a:rPr lang="en-US" sz="2400" dirty="0" smtClean="0"/>
              <a:t> role in his education</a:t>
            </a:r>
          </a:p>
          <a:p>
            <a:r>
              <a:rPr lang="en-US" sz="2400" dirty="0" smtClean="0"/>
              <a:t>Making them the center of his own learning.</a:t>
            </a:r>
          </a:p>
          <a:p>
            <a:r>
              <a:rPr lang="en-US" sz="2400" dirty="0" smtClean="0"/>
              <a:t>Teachers role more that of a </a:t>
            </a:r>
            <a:r>
              <a:rPr lang="en-US" sz="2400" b="1" dirty="0" smtClean="0">
                <a:solidFill>
                  <a:srgbClr val="C00000"/>
                </a:solidFill>
              </a:rPr>
              <a:t>guide</a:t>
            </a:r>
            <a:r>
              <a:rPr lang="en-US" sz="2400" dirty="0" smtClean="0"/>
              <a:t>, of a supporting figure.</a:t>
            </a:r>
            <a:endParaRPr lang="es-ES" sz="2400"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814" y="1196752"/>
            <a:ext cx="25336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learningsciences.utexas.edu/sites/default/files/flippedflowmod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645024"/>
            <a:ext cx="5188570" cy="292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032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err="1"/>
              <a:t>How</a:t>
            </a:r>
            <a:r>
              <a:rPr lang="es-ES" sz="2800" dirty="0"/>
              <a:t> </a:t>
            </a:r>
            <a:r>
              <a:rPr lang="es-ES" sz="2800" dirty="0" err="1"/>
              <a:t>it</a:t>
            </a:r>
            <a:r>
              <a:rPr lang="es-ES" sz="2800" dirty="0"/>
              <a:t> </a:t>
            </a:r>
            <a:r>
              <a:rPr lang="es-ES" sz="2800" dirty="0" err="1"/>
              <a:t>worked</a:t>
            </a:r>
            <a:r>
              <a:rPr lang="es-ES" sz="2800" dirty="0"/>
              <a:t>?</a:t>
            </a:r>
            <a:endParaRPr lang="en-US" sz="2800" dirty="0"/>
          </a:p>
        </p:txBody>
      </p:sp>
      <p:sp>
        <p:nvSpPr>
          <p:cNvPr id="3" name="2 Marcador de contenido"/>
          <p:cNvSpPr>
            <a:spLocks noGrp="1"/>
          </p:cNvSpPr>
          <p:nvPr>
            <p:ph idx="1"/>
          </p:nvPr>
        </p:nvSpPr>
        <p:spPr>
          <a:xfrm>
            <a:off x="2411760" y="1043214"/>
            <a:ext cx="6160740" cy="5243286"/>
          </a:xfrm>
        </p:spPr>
        <p:txBody>
          <a:bodyPr>
            <a:normAutofit fontScale="92500" lnSpcReduction="10000"/>
          </a:bodyPr>
          <a:lstStyle/>
          <a:p>
            <a:r>
              <a:rPr lang="es-ES" dirty="0" err="1" smtClean="0"/>
              <a:t>Teachers</a:t>
            </a:r>
            <a:r>
              <a:rPr lang="es-ES" dirty="0" smtClean="0"/>
              <a:t> </a:t>
            </a:r>
            <a:r>
              <a:rPr lang="es-ES" dirty="0" err="1" smtClean="0"/>
              <a:t>create</a:t>
            </a:r>
            <a:r>
              <a:rPr lang="es-ES" dirty="0" smtClean="0"/>
              <a:t> </a:t>
            </a:r>
            <a:r>
              <a:rPr lang="es-ES" dirty="0" err="1" smtClean="0"/>
              <a:t>or</a:t>
            </a:r>
            <a:r>
              <a:rPr lang="es-ES" dirty="0" smtClean="0"/>
              <a:t> </a:t>
            </a:r>
            <a:r>
              <a:rPr lang="es-ES" dirty="0" err="1" smtClean="0"/>
              <a:t>search</a:t>
            </a:r>
            <a:r>
              <a:rPr lang="es-ES" dirty="0" smtClean="0"/>
              <a:t> videos </a:t>
            </a:r>
            <a:r>
              <a:rPr lang="es-ES" dirty="0" err="1" smtClean="0"/>
              <a:t>or</a:t>
            </a:r>
            <a:r>
              <a:rPr lang="es-ES" dirty="0" smtClean="0"/>
              <a:t> </a:t>
            </a:r>
            <a:r>
              <a:rPr lang="es-ES" dirty="0" err="1" smtClean="0"/>
              <a:t>other</a:t>
            </a:r>
            <a:r>
              <a:rPr lang="es-ES" dirty="0" smtClean="0"/>
              <a:t> </a:t>
            </a:r>
            <a:r>
              <a:rPr lang="es-ES" dirty="0" err="1" smtClean="0"/>
              <a:t>attractive</a:t>
            </a:r>
            <a:r>
              <a:rPr lang="es-ES" dirty="0" smtClean="0"/>
              <a:t> </a:t>
            </a:r>
            <a:r>
              <a:rPr lang="es-ES" dirty="0" err="1" smtClean="0"/>
              <a:t>resources</a:t>
            </a:r>
            <a:r>
              <a:rPr lang="es-ES" dirty="0" smtClean="0"/>
              <a:t> </a:t>
            </a:r>
          </a:p>
          <a:p>
            <a:endParaRPr lang="es-ES" dirty="0" smtClean="0"/>
          </a:p>
          <a:p>
            <a:r>
              <a:rPr lang="es-ES" dirty="0" err="1" smtClean="0"/>
              <a:t>Students</a:t>
            </a:r>
            <a:r>
              <a:rPr lang="es-ES" dirty="0" smtClean="0"/>
              <a:t> </a:t>
            </a:r>
            <a:r>
              <a:rPr lang="es-ES" dirty="0" err="1" smtClean="0"/>
              <a:t>watch</a:t>
            </a:r>
            <a:r>
              <a:rPr lang="es-ES" dirty="0" smtClean="0"/>
              <a:t> 7-10 minutes videos, surf </a:t>
            </a:r>
            <a:r>
              <a:rPr lang="es-ES" dirty="0" err="1" smtClean="0"/>
              <a:t>websites</a:t>
            </a:r>
            <a:r>
              <a:rPr lang="es-ES" dirty="0" smtClean="0"/>
              <a:t>, listen podcast, etc. </a:t>
            </a:r>
            <a:r>
              <a:rPr lang="en-US" dirty="0"/>
              <a:t>at their own pace</a:t>
            </a:r>
            <a:endParaRPr lang="es-ES" dirty="0"/>
          </a:p>
          <a:p>
            <a:endParaRPr lang="es-ES" dirty="0" smtClean="0"/>
          </a:p>
          <a:p>
            <a:endParaRPr lang="es-ES" dirty="0" smtClean="0"/>
          </a:p>
          <a:p>
            <a:r>
              <a:rPr lang="es-ES" dirty="0" err="1" smtClean="0"/>
              <a:t>Class</a:t>
            </a:r>
            <a:r>
              <a:rPr lang="es-ES" dirty="0" smtClean="0"/>
              <a:t> time </a:t>
            </a:r>
            <a:r>
              <a:rPr lang="es-ES" dirty="0" err="1" smtClean="0"/>
              <a:t>is</a:t>
            </a:r>
            <a:r>
              <a:rPr lang="es-ES" dirty="0" smtClean="0"/>
              <a:t> </a:t>
            </a:r>
            <a:r>
              <a:rPr lang="es-ES" dirty="0" err="1" smtClean="0"/>
              <a:t>spent</a:t>
            </a:r>
            <a:r>
              <a:rPr lang="es-ES" dirty="0" smtClean="0"/>
              <a:t> </a:t>
            </a:r>
            <a:r>
              <a:rPr lang="es-ES" dirty="0" err="1" smtClean="0"/>
              <a:t>doing</a:t>
            </a:r>
            <a:r>
              <a:rPr lang="es-ES" dirty="0" smtClean="0"/>
              <a:t> </a:t>
            </a:r>
            <a:r>
              <a:rPr lang="es-ES" dirty="0" err="1" smtClean="0"/>
              <a:t>labs</a:t>
            </a:r>
            <a:r>
              <a:rPr lang="es-ES" dirty="0" smtClean="0"/>
              <a:t> </a:t>
            </a:r>
            <a:r>
              <a:rPr lang="es-ES" dirty="0" err="1" smtClean="0"/>
              <a:t>or</a:t>
            </a:r>
            <a:r>
              <a:rPr lang="es-ES" dirty="0" smtClean="0"/>
              <a:t> </a:t>
            </a:r>
            <a:r>
              <a:rPr lang="es-ES" dirty="0" err="1" smtClean="0"/>
              <a:t>interactive</a:t>
            </a:r>
            <a:r>
              <a:rPr lang="es-ES" dirty="0" smtClean="0"/>
              <a:t> </a:t>
            </a:r>
            <a:r>
              <a:rPr lang="es-ES" dirty="0" err="1" smtClean="0"/>
              <a:t>activities</a:t>
            </a:r>
            <a:r>
              <a:rPr lang="es-ES" dirty="0" smtClean="0"/>
              <a:t> to </a:t>
            </a:r>
            <a:r>
              <a:rPr lang="es-ES" dirty="0" err="1" smtClean="0"/>
              <a:t>illustrate</a:t>
            </a:r>
            <a:r>
              <a:rPr lang="es-ES" dirty="0" smtClean="0"/>
              <a:t> </a:t>
            </a:r>
            <a:r>
              <a:rPr lang="es-ES" dirty="0" err="1" smtClean="0"/>
              <a:t>concepts</a:t>
            </a:r>
            <a:r>
              <a:rPr lang="es-ES" dirty="0" smtClean="0"/>
              <a:t>.</a:t>
            </a:r>
            <a:endParaRPr lang="en-US" dirty="0"/>
          </a:p>
        </p:txBody>
      </p:sp>
      <p:sp>
        <p:nvSpPr>
          <p:cNvPr id="4" name="AutoShape 5" descr="Resultado de imagen de vid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Resultado de imagen de vide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25" y="1124744"/>
            <a:ext cx="1655054" cy="1448172"/>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70" y="2836937"/>
            <a:ext cx="1274460" cy="1274460"/>
          </a:xfrm>
          <a:prstGeom prst="rect">
            <a:avLst/>
          </a:prstGeom>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50" y="4725144"/>
            <a:ext cx="1938604" cy="143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86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smtClean="0"/>
              <a:t>PILLARS of FC</a:t>
            </a:r>
            <a:endParaRPr lang="en-US" sz="2800" dirty="0"/>
          </a:p>
        </p:txBody>
      </p:sp>
      <p:sp>
        <p:nvSpPr>
          <p:cNvPr id="4" name="3 Marcador de contenido"/>
          <p:cNvSpPr>
            <a:spLocks noGrp="1"/>
          </p:cNvSpPr>
          <p:nvPr>
            <p:ph idx="1"/>
          </p:nvPr>
        </p:nvSpPr>
        <p:spPr>
          <a:xfrm>
            <a:off x="457200" y="1556792"/>
            <a:ext cx="7931224" cy="4729708"/>
          </a:xfrm>
        </p:spPr>
        <p:txBody>
          <a:bodyPr>
            <a:normAutofit fontScale="85000" lnSpcReduction="20000"/>
          </a:bodyPr>
          <a:lstStyle/>
          <a:p>
            <a:r>
              <a:rPr lang="en-US" dirty="0" smtClean="0">
                <a:solidFill>
                  <a:srgbClr val="C00000"/>
                </a:solidFill>
              </a:rPr>
              <a:t>F</a:t>
            </a:r>
            <a:r>
              <a:rPr lang="en-US" sz="2400" dirty="0" smtClean="0"/>
              <a:t>lexible </a:t>
            </a:r>
            <a:r>
              <a:rPr lang="en-US" sz="2400" dirty="0" err="1"/>
              <a:t>E</a:t>
            </a:r>
            <a:r>
              <a:rPr lang="en-US" sz="2400" dirty="0" err="1" smtClean="0"/>
              <a:t>nviroment</a:t>
            </a:r>
            <a:endParaRPr lang="en-US" sz="2400" dirty="0" smtClean="0"/>
          </a:p>
          <a:p>
            <a:pPr lvl="1"/>
            <a:r>
              <a:rPr lang="es-ES" sz="2000" dirty="0" err="1" smtClean="0"/>
              <a:t>Teachers</a:t>
            </a:r>
            <a:r>
              <a:rPr lang="es-ES" sz="2000" dirty="0" smtClean="0"/>
              <a:t> </a:t>
            </a:r>
            <a:r>
              <a:rPr lang="es-ES" sz="2000" dirty="0" err="1" smtClean="0"/>
              <a:t>create</a:t>
            </a:r>
            <a:r>
              <a:rPr lang="es-ES" sz="2000" dirty="0" smtClean="0"/>
              <a:t> flexible </a:t>
            </a:r>
            <a:r>
              <a:rPr lang="en-US" sz="2000" dirty="0" smtClean="0"/>
              <a:t>environments </a:t>
            </a:r>
            <a:r>
              <a:rPr lang="en-US" sz="2000" dirty="0"/>
              <a:t>in which students choose when and where they learn. </a:t>
            </a:r>
            <a:endParaRPr lang="en-US" sz="2000" dirty="0" smtClean="0"/>
          </a:p>
          <a:p>
            <a:pPr lvl="1"/>
            <a:r>
              <a:rPr lang="en-US" sz="2000" dirty="0" smtClean="0"/>
              <a:t>Educators are </a:t>
            </a:r>
            <a:r>
              <a:rPr lang="en-US" sz="2000" dirty="0"/>
              <a:t>flexible in their expectations of student timelines for learning and how students are assessed </a:t>
            </a:r>
            <a:endParaRPr lang="en-US" sz="2000" dirty="0" smtClean="0"/>
          </a:p>
          <a:p>
            <a:r>
              <a:rPr lang="es-ES" dirty="0" err="1" smtClean="0">
                <a:solidFill>
                  <a:srgbClr val="C00000"/>
                </a:solidFill>
              </a:rPr>
              <a:t>L</a:t>
            </a:r>
            <a:r>
              <a:rPr lang="es-ES" sz="2400" dirty="0" err="1" smtClean="0"/>
              <a:t>earning</a:t>
            </a:r>
            <a:r>
              <a:rPr lang="es-ES" sz="2400" dirty="0" smtClean="0"/>
              <a:t> Culture</a:t>
            </a:r>
          </a:p>
          <a:p>
            <a:pPr lvl="1"/>
            <a:r>
              <a:rPr lang="en-US" sz="2000" dirty="0" smtClean="0"/>
              <a:t>Shift </a:t>
            </a:r>
            <a:r>
              <a:rPr lang="en-US" sz="2000" dirty="0"/>
              <a:t>from a teacher-centered classroom to a student-centered approach </a:t>
            </a:r>
            <a:endParaRPr lang="en-US" sz="2000" dirty="0" smtClean="0"/>
          </a:p>
          <a:p>
            <a:pPr lvl="1"/>
            <a:r>
              <a:rPr lang="en-US" sz="2000" dirty="0"/>
              <a:t>Students move from being the product of teaching to the center of learning </a:t>
            </a:r>
            <a:endParaRPr lang="es-ES" sz="2000" dirty="0" smtClean="0"/>
          </a:p>
          <a:p>
            <a:r>
              <a:rPr lang="es-ES" dirty="0" err="1" smtClean="0">
                <a:solidFill>
                  <a:srgbClr val="C00000"/>
                </a:solidFill>
              </a:rPr>
              <a:t>I</a:t>
            </a:r>
            <a:r>
              <a:rPr lang="es-ES" sz="2400" dirty="0" err="1" smtClean="0"/>
              <a:t>ntentional</a:t>
            </a:r>
            <a:r>
              <a:rPr lang="es-ES" sz="2400" dirty="0" smtClean="0"/>
              <a:t> </a:t>
            </a:r>
            <a:r>
              <a:rPr lang="es-ES" sz="2400" dirty="0"/>
              <a:t>C</a:t>
            </a:r>
            <a:r>
              <a:rPr lang="es-ES" sz="2400" dirty="0" smtClean="0"/>
              <a:t>ontent</a:t>
            </a:r>
          </a:p>
          <a:p>
            <a:pPr lvl="1"/>
            <a:r>
              <a:rPr lang="en-US" sz="2000" dirty="0" smtClean="0"/>
              <a:t>Educators </a:t>
            </a:r>
            <a:r>
              <a:rPr lang="en-US" sz="2000" dirty="0"/>
              <a:t>evaluate what content they need to teach directly, and what materials students should be allowed to explore first on their own outside </a:t>
            </a:r>
            <a:endParaRPr lang="es-ES" sz="2000" dirty="0"/>
          </a:p>
          <a:p>
            <a:r>
              <a:rPr lang="es-ES" dirty="0" smtClean="0">
                <a:solidFill>
                  <a:srgbClr val="C00000"/>
                </a:solidFill>
              </a:rPr>
              <a:t>P</a:t>
            </a:r>
            <a:r>
              <a:rPr lang="es-ES" sz="2400" dirty="0" smtClean="0"/>
              <a:t>rofessional </a:t>
            </a:r>
            <a:r>
              <a:rPr lang="es-ES" sz="2400" dirty="0" err="1"/>
              <a:t>E</a:t>
            </a:r>
            <a:r>
              <a:rPr lang="es-ES" sz="2400" dirty="0" err="1" smtClean="0"/>
              <a:t>ducator</a:t>
            </a:r>
            <a:endParaRPr lang="es-ES" sz="2400" dirty="0" smtClean="0"/>
          </a:p>
          <a:p>
            <a:pPr lvl="1"/>
            <a:r>
              <a:rPr lang="en-US" sz="2000" dirty="0"/>
              <a:t>Professional Educators are more important than </a:t>
            </a:r>
            <a:r>
              <a:rPr lang="en-US" sz="2000" dirty="0" smtClean="0"/>
              <a:t>ever, since they </a:t>
            </a:r>
            <a:r>
              <a:rPr lang="en-US" sz="2000" dirty="0"/>
              <a:t>must </a:t>
            </a:r>
            <a:r>
              <a:rPr lang="en-US" sz="2000" dirty="0" smtClean="0"/>
              <a:t>determine what, when </a:t>
            </a:r>
            <a:r>
              <a:rPr lang="en-US" sz="2000" dirty="0"/>
              <a:t>and how to shift direct </a:t>
            </a:r>
            <a:r>
              <a:rPr lang="en-US" sz="2000" dirty="0" smtClean="0"/>
              <a:t>instruction </a:t>
            </a:r>
            <a:r>
              <a:rPr lang="en-US" sz="2000" dirty="0"/>
              <a:t>from the group to the individual learning space, and how to maximize the face-to-face time between teachers and students </a:t>
            </a:r>
            <a:endParaRPr lang="es-ES" sz="2000"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841" y="116632"/>
            <a:ext cx="2446220" cy="163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468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err="1" smtClean="0"/>
              <a:t>Flipped</a:t>
            </a:r>
            <a:r>
              <a:rPr lang="es-ES" sz="2800" dirty="0" smtClean="0"/>
              <a:t> </a:t>
            </a:r>
            <a:r>
              <a:rPr lang="es-ES" sz="2800" dirty="0" err="1" smtClean="0"/>
              <a:t>Classroom</a:t>
            </a:r>
            <a:r>
              <a:rPr lang="es-ES" sz="2800" dirty="0" smtClean="0"/>
              <a:t> in UEM</a:t>
            </a:r>
            <a:endParaRPr lang="en-US" sz="2800" dirty="0"/>
          </a:p>
        </p:txBody>
      </p:sp>
      <p:sp>
        <p:nvSpPr>
          <p:cNvPr id="3" name="2 Marcador de contenido"/>
          <p:cNvSpPr>
            <a:spLocks noGrp="1"/>
          </p:cNvSpPr>
          <p:nvPr>
            <p:ph idx="1"/>
          </p:nvPr>
        </p:nvSpPr>
        <p:spPr>
          <a:xfrm>
            <a:off x="457200" y="1043214"/>
            <a:ext cx="8115300" cy="1089642"/>
          </a:xfrm>
        </p:spPr>
        <p:txBody>
          <a:bodyPr>
            <a:normAutofit fontScale="85000" lnSpcReduction="20000"/>
          </a:bodyPr>
          <a:lstStyle/>
          <a:p>
            <a:r>
              <a:rPr lang="es-ES" dirty="0" err="1" smtClean="0"/>
              <a:t>Research-Action</a:t>
            </a:r>
            <a:r>
              <a:rPr lang="es-ES" dirty="0" smtClean="0"/>
              <a:t> </a:t>
            </a:r>
            <a:r>
              <a:rPr lang="es-ES" dirty="0" err="1" smtClean="0"/>
              <a:t>methodology</a:t>
            </a:r>
            <a:endParaRPr lang="es-ES" dirty="0" smtClean="0"/>
          </a:p>
          <a:p>
            <a:pPr lvl="1"/>
            <a:r>
              <a:rPr lang="es-ES" dirty="0" smtClean="0"/>
              <a:t>A </a:t>
            </a:r>
            <a:r>
              <a:rPr lang="es-ES" dirty="0" err="1" smtClean="0"/>
              <a:t>group</a:t>
            </a:r>
            <a:r>
              <a:rPr lang="es-ES" dirty="0" smtClean="0"/>
              <a:t> of </a:t>
            </a:r>
            <a:r>
              <a:rPr lang="es-ES" dirty="0" err="1" smtClean="0"/>
              <a:t>professors</a:t>
            </a:r>
            <a:r>
              <a:rPr lang="es-ES" dirty="0" smtClean="0"/>
              <a:t> </a:t>
            </a:r>
            <a:r>
              <a:rPr lang="es-ES" dirty="0" err="1" smtClean="0"/>
              <a:t>applying</a:t>
            </a:r>
            <a:r>
              <a:rPr lang="es-ES" dirty="0" smtClean="0"/>
              <a:t> FC </a:t>
            </a:r>
            <a:r>
              <a:rPr lang="es-ES" dirty="0" err="1" smtClean="0"/>
              <a:t>methodology</a:t>
            </a:r>
            <a:r>
              <a:rPr lang="es-ES" dirty="0" smtClean="0"/>
              <a:t> and </a:t>
            </a:r>
            <a:r>
              <a:rPr lang="es-ES" dirty="0" err="1" smtClean="0"/>
              <a:t>reflecting</a:t>
            </a:r>
            <a:r>
              <a:rPr lang="es-ES" dirty="0" smtClean="0"/>
              <a:t> </a:t>
            </a:r>
            <a:r>
              <a:rPr lang="es-ES" dirty="0" err="1" smtClean="0"/>
              <a:t>about</a:t>
            </a:r>
            <a:r>
              <a:rPr lang="es-ES" dirty="0" smtClean="0"/>
              <a:t> </a:t>
            </a:r>
            <a:r>
              <a:rPr lang="es-ES" dirty="0" err="1" smtClean="0"/>
              <a:t>the</a:t>
            </a:r>
            <a:r>
              <a:rPr lang="es-ES" dirty="0" smtClean="0"/>
              <a:t> </a:t>
            </a:r>
            <a:r>
              <a:rPr lang="es-ES" dirty="0" err="1" smtClean="0"/>
              <a:t>results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7159526" cy="40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81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smtClean="0"/>
              <a:t>Case </a:t>
            </a:r>
            <a:r>
              <a:rPr lang="es-ES" sz="2800" dirty="0" err="1" smtClean="0"/>
              <a:t>study</a:t>
            </a:r>
            <a:r>
              <a:rPr lang="es-ES" sz="2800" dirty="0" smtClean="0"/>
              <a:t> 1 – </a:t>
            </a:r>
            <a:r>
              <a:rPr lang="es-ES" sz="2800" dirty="0" err="1" smtClean="0"/>
              <a:t>Higher</a:t>
            </a:r>
            <a:r>
              <a:rPr lang="es-ES" sz="2800" dirty="0" smtClean="0"/>
              <a:t> </a:t>
            </a:r>
            <a:r>
              <a:rPr lang="es-ES" sz="2800" dirty="0" err="1" smtClean="0"/>
              <a:t>Education</a:t>
            </a:r>
            <a:endParaRPr lang="en-US" sz="2800" dirty="0"/>
          </a:p>
        </p:txBody>
      </p:sp>
      <p:sp>
        <p:nvSpPr>
          <p:cNvPr id="3" name="2 Marcador de contenido"/>
          <p:cNvSpPr>
            <a:spLocks noGrp="1"/>
          </p:cNvSpPr>
          <p:nvPr>
            <p:ph idx="1"/>
          </p:nvPr>
        </p:nvSpPr>
        <p:spPr>
          <a:xfrm>
            <a:off x="457200" y="1043214"/>
            <a:ext cx="8115300" cy="2385786"/>
          </a:xfrm>
        </p:spPr>
        <p:txBody>
          <a:bodyPr>
            <a:normAutofit fontScale="77500" lnSpcReduction="20000"/>
          </a:bodyPr>
          <a:lstStyle/>
          <a:p>
            <a:r>
              <a:rPr lang="es-ES" sz="2800" dirty="0" err="1"/>
              <a:t>Statistics</a:t>
            </a:r>
            <a:r>
              <a:rPr lang="es-ES" sz="2800" dirty="0"/>
              <a:t> (for </a:t>
            </a:r>
            <a:r>
              <a:rPr lang="es-ES" sz="2800" dirty="0" err="1" smtClean="0"/>
              <a:t>Engineers</a:t>
            </a:r>
            <a:r>
              <a:rPr lang="es-ES" sz="2800" dirty="0" smtClean="0"/>
              <a:t>) in UEM</a:t>
            </a:r>
          </a:p>
          <a:p>
            <a:r>
              <a:rPr lang="en-US" sz="2800" dirty="0" smtClean="0"/>
              <a:t>Paper published in:</a:t>
            </a:r>
            <a:r>
              <a:rPr lang="en-US" sz="2800" dirty="0" smtClean="0">
                <a:hlinkClick r:id="rId3"/>
              </a:rPr>
              <a:t> http</a:t>
            </a:r>
            <a:r>
              <a:rPr lang="en-US" sz="2800" dirty="0">
                <a:hlinkClick r:id="rId3"/>
              </a:rPr>
              <a:t>://</a:t>
            </a:r>
            <a:r>
              <a:rPr lang="en-US" sz="2800" dirty="0" smtClean="0">
                <a:hlinkClick r:id="rId3"/>
              </a:rPr>
              <a:t>library.iated.org/download/INTED2015TOC</a:t>
            </a:r>
            <a:endParaRPr lang="en-US" sz="2800" dirty="0" smtClean="0"/>
          </a:p>
          <a:p>
            <a:r>
              <a:rPr lang="en-US" sz="2800" dirty="0" smtClean="0"/>
              <a:t>Methodology:</a:t>
            </a:r>
          </a:p>
          <a:p>
            <a:pPr lvl="1"/>
            <a:r>
              <a:rPr lang="en-US" sz="2400" dirty="0" smtClean="0"/>
              <a:t>Multimedia </a:t>
            </a:r>
            <a:r>
              <a:rPr lang="en-US" sz="2400" dirty="0"/>
              <a:t>content for the classes was </a:t>
            </a:r>
            <a:r>
              <a:rPr lang="en-US" sz="2400" dirty="0" smtClean="0"/>
              <a:t>created and uploaded to a specific </a:t>
            </a:r>
            <a:r>
              <a:rPr lang="en-US" sz="2400" dirty="0" err="1" smtClean="0"/>
              <a:t>Youtube</a:t>
            </a:r>
            <a:r>
              <a:rPr lang="en-US" sz="2400" dirty="0" smtClean="0"/>
              <a:t> channel called Aula.</a:t>
            </a:r>
          </a:p>
          <a:p>
            <a:pPr lvl="1"/>
            <a:r>
              <a:rPr lang="en-US" sz="2400" dirty="0" smtClean="0"/>
              <a:t>Proposed </a:t>
            </a:r>
            <a:r>
              <a:rPr lang="en-US" sz="2400" dirty="0"/>
              <a:t>statistical problems would then have to be solved collaboratively and handed in by the end of the class </a:t>
            </a:r>
            <a:endParaRPr lang="en-US" sz="2400" dirty="0" smtClean="0"/>
          </a:p>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690030"/>
            <a:ext cx="3730948" cy="261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483768" y="6291263"/>
            <a:ext cx="5034520" cy="369332"/>
          </a:xfrm>
          <a:prstGeom prst="rect">
            <a:avLst/>
          </a:prstGeom>
          <a:noFill/>
        </p:spPr>
        <p:txBody>
          <a:bodyPr wrap="square" rtlCol="0">
            <a:spAutoFit/>
          </a:bodyPr>
          <a:lstStyle/>
          <a:p>
            <a:r>
              <a:rPr lang="en-US" dirty="0" smtClean="0"/>
              <a:t>https://www.youtube.com/watch?v=7EBSIBumtwE</a:t>
            </a:r>
            <a:endParaRPr lang="en-US" dirty="0"/>
          </a:p>
        </p:txBody>
      </p:sp>
    </p:spTree>
    <p:extLst>
      <p:ext uri="{BB962C8B-B14F-4D97-AF65-F5344CB8AC3E}">
        <p14:creationId xmlns:p14="http://schemas.microsoft.com/office/powerpoint/2010/main" val="3713821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smtClean="0"/>
              <a:t>Case </a:t>
            </a:r>
            <a:r>
              <a:rPr lang="es-ES" sz="2800" dirty="0" err="1" smtClean="0"/>
              <a:t>study</a:t>
            </a:r>
            <a:r>
              <a:rPr lang="es-ES" sz="2800" dirty="0" smtClean="0"/>
              <a:t> 1 – </a:t>
            </a:r>
            <a:r>
              <a:rPr lang="es-ES" sz="2800" dirty="0" err="1" smtClean="0"/>
              <a:t>Higher</a:t>
            </a:r>
            <a:r>
              <a:rPr lang="es-ES" sz="2800" dirty="0" smtClean="0"/>
              <a:t> </a:t>
            </a:r>
            <a:r>
              <a:rPr lang="es-ES" sz="2800" dirty="0" err="1" smtClean="0"/>
              <a:t>Education</a:t>
            </a:r>
            <a:endParaRPr lang="en-US" sz="2800" dirty="0"/>
          </a:p>
        </p:txBody>
      </p:sp>
      <p:sp>
        <p:nvSpPr>
          <p:cNvPr id="3" name="2 Marcador de contenido"/>
          <p:cNvSpPr>
            <a:spLocks noGrp="1"/>
          </p:cNvSpPr>
          <p:nvPr>
            <p:ph idx="1"/>
          </p:nvPr>
        </p:nvSpPr>
        <p:spPr>
          <a:xfrm>
            <a:off x="457200" y="1043214"/>
            <a:ext cx="8115300" cy="4906066"/>
          </a:xfrm>
        </p:spPr>
        <p:txBody>
          <a:bodyPr>
            <a:normAutofit fontScale="92500" lnSpcReduction="10000"/>
          </a:bodyPr>
          <a:lstStyle/>
          <a:p>
            <a:r>
              <a:rPr lang="es-ES" dirty="0" err="1" smtClean="0"/>
              <a:t>Some</a:t>
            </a:r>
            <a:r>
              <a:rPr lang="es-ES" dirty="0" smtClean="0"/>
              <a:t> </a:t>
            </a:r>
            <a:r>
              <a:rPr lang="es-ES" dirty="0" err="1" smtClean="0"/>
              <a:t>results</a:t>
            </a:r>
            <a:r>
              <a:rPr lang="es-ES" dirty="0" smtClean="0"/>
              <a:t>:</a:t>
            </a:r>
          </a:p>
          <a:p>
            <a:pPr lvl="1">
              <a:buFont typeface="Arial" panose="020B0604020202020204" pitchFamily="34" charset="0"/>
              <a:buChar char="•"/>
            </a:pPr>
            <a:r>
              <a:rPr lang="en-US" dirty="0"/>
              <a:t>Attendance grew around a 10%.</a:t>
            </a:r>
          </a:p>
          <a:p>
            <a:pPr lvl="1">
              <a:buFont typeface="Arial" panose="020B0604020202020204" pitchFamily="34" charset="0"/>
              <a:buChar char="•"/>
            </a:pPr>
            <a:r>
              <a:rPr lang="en-US" dirty="0"/>
              <a:t>Grades grew around 20%.</a:t>
            </a:r>
          </a:p>
          <a:p>
            <a:pPr lvl="1">
              <a:buFont typeface="Arial" panose="020B0604020202020204" pitchFamily="34" charset="0"/>
              <a:buChar char="•"/>
            </a:pPr>
            <a:r>
              <a:rPr lang="en-US" dirty="0"/>
              <a:t>Greater self-perception of knowledge was qualitatively perceived.</a:t>
            </a:r>
          </a:p>
          <a:p>
            <a:pPr lvl="1">
              <a:buFont typeface="Arial" panose="020B0604020202020204" pitchFamily="34" charset="0"/>
              <a:buChar char="•"/>
            </a:pPr>
            <a:r>
              <a:rPr lang="en-US" dirty="0"/>
              <a:t>Greater long term knowledge persistence was recorded around a 6%.</a:t>
            </a:r>
            <a:endParaRPr lang="es-ES" dirty="0"/>
          </a:p>
          <a:p>
            <a:r>
              <a:rPr lang="es-ES" dirty="0" err="1" smtClean="0"/>
              <a:t>Some</a:t>
            </a:r>
            <a:r>
              <a:rPr lang="es-ES" dirty="0" smtClean="0"/>
              <a:t> </a:t>
            </a:r>
            <a:r>
              <a:rPr lang="es-ES" dirty="0" err="1" smtClean="0"/>
              <a:t>conclusions</a:t>
            </a:r>
            <a:r>
              <a:rPr lang="es-ES" dirty="0" smtClean="0"/>
              <a:t>:</a:t>
            </a:r>
          </a:p>
          <a:p>
            <a:pPr lvl="1">
              <a:buFont typeface="Arial" panose="020B0604020202020204" pitchFamily="34" charset="0"/>
              <a:buChar char="•"/>
            </a:pPr>
            <a:r>
              <a:rPr lang="en-US" dirty="0" smtClean="0"/>
              <a:t>Do not </a:t>
            </a:r>
            <a:r>
              <a:rPr lang="en-US" dirty="0"/>
              <a:t>flip the whole </a:t>
            </a:r>
            <a:r>
              <a:rPr lang="en-US" dirty="0" smtClean="0"/>
              <a:t>subject, at least the first time</a:t>
            </a:r>
            <a:endParaRPr lang="en-US" dirty="0"/>
          </a:p>
          <a:p>
            <a:pPr lvl="1">
              <a:buFont typeface="Arial" panose="020B0604020202020204" pitchFamily="34" charset="0"/>
              <a:buChar char="•"/>
            </a:pPr>
            <a:r>
              <a:rPr lang="en-US" dirty="0" smtClean="0"/>
              <a:t>Create </a:t>
            </a:r>
            <a:r>
              <a:rPr lang="en-US" dirty="0"/>
              <a:t>specific media contents </a:t>
            </a:r>
          </a:p>
          <a:p>
            <a:pPr lvl="1">
              <a:buFont typeface="Arial" panose="020B0604020202020204" pitchFamily="34" charset="0"/>
              <a:buChar char="•"/>
            </a:pPr>
            <a:r>
              <a:rPr lang="en-US" dirty="0" smtClean="0"/>
              <a:t>Greatest </a:t>
            </a:r>
            <a:r>
              <a:rPr lang="en-US" dirty="0"/>
              <a:t>resistance: </a:t>
            </a:r>
            <a:r>
              <a:rPr lang="en-US" dirty="0" smtClean="0"/>
              <a:t>Top </a:t>
            </a:r>
            <a:r>
              <a:rPr lang="en-US" dirty="0"/>
              <a:t>students</a:t>
            </a:r>
            <a:endParaRPr lang="es-ES" dirty="0"/>
          </a:p>
          <a:p>
            <a:endParaRPr lang="en-US" dirty="0"/>
          </a:p>
        </p:txBody>
      </p:sp>
    </p:spTree>
    <p:extLst>
      <p:ext uri="{BB962C8B-B14F-4D97-AF65-F5344CB8AC3E}">
        <p14:creationId xmlns:p14="http://schemas.microsoft.com/office/powerpoint/2010/main" val="3083381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smtClean="0"/>
              <a:t>Case </a:t>
            </a:r>
            <a:r>
              <a:rPr lang="es-ES" sz="2800" dirty="0" err="1" smtClean="0"/>
              <a:t>study</a:t>
            </a:r>
            <a:r>
              <a:rPr lang="es-ES" sz="2800" dirty="0" smtClean="0"/>
              <a:t> 2 – VET</a:t>
            </a:r>
            <a:endParaRPr lang="en-US" sz="2800" dirty="0"/>
          </a:p>
        </p:txBody>
      </p:sp>
      <p:sp>
        <p:nvSpPr>
          <p:cNvPr id="3" name="2 Marcador de contenido"/>
          <p:cNvSpPr>
            <a:spLocks noGrp="1"/>
          </p:cNvSpPr>
          <p:nvPr>
            <p:ph idx="1"/>
          </p:nvPr>
        </p:nvSpPr>
        <p:spPr>
          <a:xfrm>
            <a:off x="457200" y="1043214"/>
            <a:ext cx="8115300" cy="4834058"/>
          </a:xfrm>
        </p:spPr>
        <p:txBody>
          <a:bodyPr>
            <a:normAutofit lnSpcReduction="10000"/>
          </a:bodyPr>
          <a:lstStyle/>
          <a:p>
            <a:r>
              <a:rPr lang="es-ES" dirty="0" smtClean="0"/>
              <a:t>Development of </a:t>
            </a:r>
            <a:r>
              <a:rPr lang="en-US" dirty="0" smtClean="0"/>
              <a:t>multiplatform</a:t>
            </a:r>
            <a:r>
              <a:rPr lang="es-ES" dirty="0" smtClean="0"/>
              <a:t> </a:t>
            </a:r>
            <a:r>
              <a:rPr lang="en-US" dirty="0" smtClean="0"/>
              <a:t>applications</a:t>
            </a:r>
            <a:r>
              <a:rPr lang="es-ES" dirty="0" smtClean="0"/>
              <a:t> (UEM)</a:t>
            </a:r>
          </a:p>
          <a:p>
            <a:pPr lvl="1"/>
            <a:r>
              <a:rPr lang="en-US" dirty="0" smtClean="0"/>
              <a:t>Subject: Databases</a:t>
            </a:r>
          </a:p>
          <a:p>
            <a:pPr lvl="1"/>
            <a:r>
              <a:rPr lang="en-US" dirty="0" smtClean="0"/>
              <a:t>Paper </a:t>
            </a:r>
            <a:r>
              <a:rPr lang="en-US" dirty="0"/>
              <a:t>published in</a:t>
            </a:r>
            <a:r>
              <a:rPr lang="en-US" dirty="0" smtClean="0"/>
              <a:t>: </a:t>
            </a:r>
            <a:r>
              <a:rPr lang="en-US" dirty="0" smtClean="0">
                <a:hlinkClick r:id="rId3" invalidUrl="http:///"/>
              </a:rPr>
              <a:t>http</a:t>
            </a:r>
            <a:r>
              <a:rPr lang="en-US" dirty="0" smtClean="0">
                <a:hlinkClick r:id="rId4" invalidUrl="http:///"/>
              </a:rPr>
              <a:t>://</a:t>
            </a:r>
            <a:r>
              <a:rPr lang="en-US" dirty="0"/>
              <a:t> </a:t>
            </a:r>
            <a:r>
              <a:rPr lang="en-US" dirty="0">
                <a:hlinkClick r:id="rId5"/>
              </a:rPr>
              <a:t>http://</a:t>
            </a:r>
            <a:r>
              <a:rPr lang="en-US" dirty="0" smtClean="0">
                <a:hlinkClick r:id="rId5"/>
              </a:rPr>
              <a:t>abacus.universidadeuropea.es/handle/11268/3464</a:t>
            </a:r>
            <a:endParaRPr lang="en-US" dirty="0"/>
          </a:p>
          <a:p>
            <a:pPr lvl="1"/>
            <a:r>
              <a:rPr lang="es-ES" dirty="0" smtClean="0"/>
              <a:t>2 </a:t>
            </a:r>
            <a:r>
              <a:rPr lang="es-ES" dirty="0" err="1" smtClean="0"/>
              <a:t>academic</a:t>
            </a:r>
            <a:r>
              <a:rPr lang="es-ES" dirty="0" smtClean="0"/>
              <a:t> </a:t>
            </a:r>
            <a:r>
              <a:rPr lang="es-ES" dirty="0" err="1" smtClean="0"/>
              <a:t>years</a:t>
            </a:r>
            <a:r>
              <a:rPr lang="es-ES" dirty="0" smtClean="0"/>
              <a:t> </a:t>
            </a:r>
            <a:r>
              <a:rPr lang="es-ES" dirty="0" err="1" smtClean="0"/>
              <a:t>using</a:t>
            </a:r>
            <a:r>
              <a:rPr lang="es-ES" dirty="0" smtClean="0"/>
              <a:t> FC, 1 </a:t>
            </a:r>
            <a:r>
              <a:rPr lang="es-ES" dirty="0" err="1" smtClean="0"/>
              <a:t>lesson</a:t>
            </a:r>
            <a:r>
              <a:rPr lang="es-ES" dirty="0" smtClean="0"/>
              <a:t> (1 </a:t>
            </a:r>
            <a:r>
              <a:rPr lang="es-ES" dirty="0" err="1" smtClean="0"/>
              <a:t>month</a:t>
            </a:r>
            <a:r>
              <a:rPr lang="es-ES" dirty="0"/>
              <a:t>)</a:t>
            </a:r>
            <a:endParaRPr lang="es-ES" dirty="0" smtClean="0"/>
          </a:p>
          <a:p>
            <a:pPr lvl="1"/>
            <a:r>
              <a:rPr lang="es-ES" dirty="0" err="1" smtClean="0"/>
              <a:t>Methodology</a:t>
            </a:r>
            <a:r>
              <a:rPr lang="es-ES" dirty="0" smtClean="0"/>
              <a:t>:</a:t>
            </a:r>
          </a:p>
          <a:p>
            <a:pPr lvl="2"/>
            <a:r>
              <a:rPr lang="es-ES" dirty="0" smtClean="0"/>
              <a:t>10-minutes videos</a:t>
            </a:r>
          </a:p>
          <a:p>
            <a:pPr lvl="2"/>
            <a:r>
              <a:rPr lang="es-ES" dirty="0" err="1" smtClean="0"/>
              <a:t>Self-assessment</a:t>
            </a:r>
            <a:r>
              <a:rPr lang="es-ES" dirty="0" smtClean="0"/>
              <a:t> </a:t>
            </a:r>
            <a:r>
              <a:rPr lang="es-ES" dirty="0" err="1" smtClean="0"/>
              <a:t>tests</a:t>
            </a:r>
            <a:endParaRPr lang="es-ES" dirty="0" smtClean="0"/>
          </a:p>
          <a:p>
            <a:pPr lvl="2"/>
            <a:endParaRPr lang="en-US" dirty="0" smtClean="0"/>
          </a:p>
          <a:p>
            <a:endParaRPr lang="en-US" dirty="0" smtClean="0"/>
          </a:p>
          <a:p>
            <a:pPr lvl="1"/>
            <a:endParaRPr lang="es-ES" dirty="0" smtClean="0"/>
          </a:p>
          <a:p>
            <a:endParaRPr lang="es-ES" dirty="0"/>
          </a:p>
          <a:p>
            <a:endParaRPr lang="en-US" dirty="0"/>
          </a:p>
        </p:txBody>
      </p:sp>
    </p:spTree>
    <p:extLst>
      <p:ext uri="{BB962C8B-B14F-4D97-AF65-F5344CB8AC3E}">
        <p14:creationId xmlns:p14="http://schemas.microsoft.com/office/powerpoint/2010/main" val="3731495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smtClean="0"/>
              <a:t>Case </a:t>
            </a:r>
            <a:r>
              <a:rPr lang="es-ES" sz="2800" dirty="0" err="1" smtClean="0"/>
              <a:t>study</a:t>
            </a:r>
            <a:r>
              <a:rPr lang="es-ES" sz="2800" dirty="0" smtClean="0"/>
              <a:t> 2 – VET</a:t>
            </a:r>
            <a:endParaRPr lang="en-US" sz="2800" dirty="0"/>
          </a:p>
        </p:txBody>
      </p:sp>
      <p:sp>
        <p:nvSpPr>
          <p:cNvPr id="3" name="2 Marcador de contenido"/>
          <p:cNvSpPr>
            <a:spLocks noGrp="1"/>
          </p:cNvSpPr>
          <p:nvPr>
            <p:ph idx="1"/>
          </p:nvPr>
        </p:nvSpPr>
        <p:spPr>
          <a:xfrm>
            <a:off x="457200" y="1043214"/>
            <a:ext cx="8115300" cy="1521690"/>
          </a:xfrm>
        </p:spPr>
        <p:txBody>
          <a:bodyPr>
            <a:normAutofit fontScale="85000" lnSpcReduction="20000"/>
          </a:bodyPr>
          <a:lstStyle/>
          <a:p>
            <a:r>
              <a:rPr lang="es-ES" dirty="0" err="1" smtClean="0"/>
              <a:t>Some</a:t>
            </a:r>
            <a:r>
              <a:rPr lang="es-ES" dirty="0" smtClean="0"/>
              <a:t> </a:t>
            </a:r>
            <a:r>
              <a:rPr lang="es-ES" dirty="0" err="1" smtClean="0"/>
              <a:t>results</a:t>
            </a:r>
            <a:r>
              <a:rPr lang="es-ES" dirty="0" smtClean="0"/>
              <a:t>:</a:t>
            </a:r>
          </a:p>
          <a:p>
            <a:pPr lvl="1"/>
            <a:r>
              <a:rPr lang="en-US" dirty="0" smtClean="0"/>
              <a:t>High satisfaction (7,5/10)</a:t>
            </a:r>
          </a:p>
          <a:p>
            <a:pPr lvl="1"/>
            <a:r>
              <a:rPr lang="en-US" dirty="0" smtClean="0"/>
              <a:t>Higher grades than in other subjects</a:t>
            </a:r>
          </a:p>
          <a:p>
            <a:pPr lvl="1"/>
            <a:r>
              <a:rPr lang="es-ES" dirty="0" err="1" smtClean="0"/>
              <a:t>Less</a:t>
            </a:r>
            <a:r>
              <a:rPr lang="es-ES" dirty="0" smtClean="0"/>
              <a:t> </a:t>
            </a:r>
            <a:r>
              <a:rPr lang="es-ES" dirty="0" err="1" smtClean="0"/>
              <a:t>drop-outs</a:t>
            </a:r>
            <a:r>
              <a:rPr lang="es-ES" dirty="0"/>
              <a:t> and </a:t>
            </a:r>
            <a:r>
              <a:rPr lang="es-ES" dirty="0" err="1" smtClean="0"/>
              <a:t>improved</a:t>
            </a:r>
            <a:r>
              <a:rPr lang="es-ES" dirty="0" smtClean="0"/>
              <a:t> </a:t>
            </a:r>
            <a:r>
              <a:rPr lang="es-ES" dirty="0" err="1" smtClean="0"/>
              <a:t>attendance</a:t>
            </a:r>
            <a:endParaRPr lang="en-US" dirty="0" smtClean="0"/>
          </a:p>
          <a:p>
            <a:pPr lvl="1"/>
            <a:endParaRPr lang="en-US" dirty="0" smtClean="0"/>
          </a:p>
          <a:p>
            <a:pPr lvl="1"/>
            <a:endParaRPr lang="es-ES" dirty="0" smtClean="0"/>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792710"/>
            <a:ext cx="63246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789040"/>
            <a:ext cx="34861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364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1155</Words>
  <Application>Microsoft Office PowerPoint</Application>
  <PresentationFormat>Presentación en pantalla (4:3)</PresentationFormat>
  <Paragraphs>162</Paragraphs>
  <Slides>16</Slides>
  <Notes>15</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       LEARNING</vt:lpstr>
      <vt:lpstr>WHAT IS Flipped Learning?</vt:lpstr>
      <vt:lpstr>How it worked?</vt:lpstr>
      <vt:lpstr>PILLARS of FC</vt:lpstr>
      <vt:lpstr>Flipped Classroom in UEM</vt:lpstr>
      <vt:lpstr>Case study 1 – Higher Education</vt:lpstr>
      <vt:lpstr>Case study 1 – Higher Education</vt:lpstr>
      <vt:lpstr>Case study 2 – VET</vt:lpstr>
      <vt:lpstr>Case study 2 – VET</vt:lpstr>
      <vt:lpstr>Other examples in UEM</vt:lpstr>
      <vt:lpstr>State-of-art in Spain – HE</vt:lpstr>
      <vt:lpstr>State-of-art in Spain – not HE</vt:lpstr>
      <vt:lpstr>PROS - Flipped learning </vt:lpstr>
      <vt:lpstr>CONS - Flipped learning </vt:lpstr>
      <vt:lpstr>CONCLUSIONS </vt:lpstr>
      <vt:lpstr>Presentación de PowerPoint</vt:lpstr>
    </vt:vector>
  </TitlesOfParts>
  <Company>Universidad Europea de Madrid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mvillalba</dc:creator>
  <cp:lastModifiedBy>mvillalba</cp:lastModifiedBy>
  <cp:revision>84</cp:revision>
  <cp:lastPrinted>2015-11-06T11:58:07Z</cp:lastPrinted>
  <dcterms:created xsi:type="dcterms:W3CDTF">2015-11-03T12:03:01Z</dcterms:created>
  <dcterms:modified xsi:type="dcterms:W3CDTF">2015-11-12T09:58:22Z</dcterms:modified>
</cp:coreProperties>
</file>