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56" r:id="rId3"/>
    <p:sldId id="286" r:id="rId4"/>
    <p:sldId id="395" r:id="rId5"/>
    <p:sldId id="380" r:id="rId6"/>
    <p:sldId id="381" r:id="rId7"/>
    <p:sldId id="396" r:id="rId8"/>
    <p:sldId id="397" r:id="rId9"/>
    <p:sldId id="382" r:id="rId10"/>
    <p:sldId id="383" r:id="rId11"/>
    <p:sldId id="398" r:id="rId12"/>
    <p:sldId id="399" r:id="rId13"/>
    <p:sldId id="400" r:id="rId14"/>
    <p:sldId id="401" r:id="rId15"/>
    <p:sldId id="402" r:id="rId16"/>
    <p:sldId id="384" r:id="rId17"/>
    <p:sldId id="385" r:id="rId18"/>
    <p:sldId id="386" r:id="rId19"/>
    <p:sldId id="387" r:id="rId20"/>
    <p:sldId id="388" r:id="rId21"/>
    <p:sldId id="389" r:id="rId22"/>
    <p:sldId id="394" r:id="rId23"/>
    <p:sldId id="391" r:id="rId24"/>
    <p:sldId id="392" r:id="rId25"/>
    <p:sldId id="393" r:id="rId26"/>
    <p:sldId id="362" r:id="rId2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6.540791776027996E-2"/>
          <c:w val="0.81388888888888888"/>
          <c:h val="0.68423264800233308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6.540791776027996E-2"/>
          <c:w val="0.81388888888888888"/>
          <c:h val="0.68423264800233308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6.540791776027996E-2"/>
          <c:w val="0.81388888888888888"/>
          <c:h val="0.68423264800233308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6.540791776027996E-2"/>
          <c:w val="0.81388888888888888"/>
          <c:h val="0.68423264800233308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3174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65727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8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67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43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39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23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50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63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27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35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1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0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91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58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2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1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834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31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noFill/>
        </p:spPr>
        <p:txBody>
          <a:bodyPr lIns="80165" tIns="40083" rIns="80165" bIns="40083"/>
          <a:lstStyle/>
          <a:p>
            <a:fld id="{41B88E79-7286-4010-8BA1-AC445E663FEC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37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7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11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37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947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59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44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6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45ED0-61B7-496C-9F6A-7C29139280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878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6D91-C103-448B-9EE3-64EA6744FC4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4223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2263" y="0"/>
            <a:ext cx="2071687" cy="60880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62663" cy="60880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C00BA-8B04-4616-87FA-9875842CEEC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63393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A7698-E148-4F3D-8960-C4C27D92431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8245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F3875-A604-437F-A751-81B9DD3669F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63478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6559B-8009-4443-B942-B103C50D0EB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4186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7C1C8-6FE2-40B9-8736-4F78F62FFA5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34017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2C249-62F2-4B31-B022-F5D9ED3F57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1480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1163" y="3959225"/>
            <a:ext cx="4035425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98988" y="3959225"/>
            <a:ext cx="4037012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2277D-89E5-4F4A-BCE7-393E2E85F3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735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2BE0E-80A1-465A-8238-18CEE399E32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50701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21A54-F9EB-45DF-B208-0C644ABD02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5645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5DAF-0FB9-409E-BF46-CAA021B67D4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0795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71D38-416F-41C1-ABBB-94DCC89C786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2827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C1D03-E6D0-4917-8997-BA254B673F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13294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83BC3-D83A-4D38-B9FE-FE37EC31C79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6112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9FB86-1379-4954-B1E4-3502FAA5670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6230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1773238"/>
            <a:ext cx="2055812" cy="39766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1163" y="1773238"/>
            <a:ext cx="6016625" cy="39766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9696-ADB9-4244-B3E8-6F872600BB8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46847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773238"/>
            <a:ext cx="7985125" cy="1651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37610-9B41-4B13-9569-10417EA4B1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2903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374AD-88D8-497C-AFEB-1F580A1F918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142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1A70B-92B4-4E36-AF91-8070C5E455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0983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3FD3C-9753-4994-854F-95EF2CAFFC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2478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BA940-0CAC-4CD1-A310-80E563106B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7851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CFD0A-BB8E-48CB-AA2E-BA025B1802F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33919-FF89-455A-AB4E-A0A72D1FD07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598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AF3B1-B25D-40E6-8B12-294DE0FC80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3231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-3175" y="0"/>
            <a:ext cx="9147175" cy="11969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345238"/>
            <a:ext cx="9180513" cy="277812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8675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8675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087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fld id="{3858681E-B0CA-44FC-9451-CA2309E18B11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6580188"/>
            <a:ext cx="9144000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9pPr>
    </p:titleStyle>
    <p:bodyStyle>
      <a:lvl1pPr marL="338138" indent="-32385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6580188"/>
            <a:ext cx="9180513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773238"/>
            <a:ext cx="79851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5500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DF13195E-4B52-41C4-898C-D60395CB430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3959225"/>
            <a:ext cx="8224837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38138" indent="-338138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lt.umich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764704"/>
            <a:ext cx="7985125" cy="2659534"/>
          </a:xfrm>
        </p:spPr>
        <p:txBody>
          <a:bodyPr/>
          <a:lstStyle/>
          <a:p>
            <a:r>
              <a:rPr lang="cs-CZ" altLang="cs-CZ" b="1" dirty="0"/>
              <a:t>FLIP IT</a:t>
            </a:r>
            <a:br>
              <a:rPr lang="cs-CZ" altLang="cs-CZ" b="1" dirty="0"/>
            </a:br>
            <a:r>
              <a:rPr lang="cs-CZ" altLang="cs-CZ" b="1" dirty="0" err="1"/>
              <a:t>Lesson</a:t>
            </a:r>
            <a:r>
              <a:rPr lang="cs-CZ" altLang="cs-CZ" b="1" dirty="0"/>
              <a:t> </a:t>
            </a:r>
            <a:r>
              <a:rPr lang="cs-CZ" altLang="cs-CZ" b="1" dirty="0" err="1" smtClean="0"/>
              <a:t>Planning</a:t>
            </a:r>
            <a:r>
              <a:rPr lang="cs-CZ" altLang="cs-CZ" b="1" dirty="0"/>
              <a:t/>
            </a:r>
            <a:br>
              <a:rPr lang="cs-CZ" altLang="cs-CZ" b="1" dirty="0"/>
            </a:br>
            <a:r>
              <a:rPr lang="cs-CZ" altLang="cs-CZ" b="1" dirty="0" err="1"/>
              <a:t>Lesson</a:t>
            </a:r>
            <a:r>
              <a:rPr lang="cs-CZ" altLang="cs-CZ" b="1" dirty="0"/>
              <a:t> Study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Martina Maněnová</a:t>
            </a:r>
          </a:p>
          <a:p>
            <a:pPr marL="0" indent="0">
              <a:buNone/>
            </a:pPr>
            <a:r>
              <a:rPr lang="cs-CZ" dirty="0"/>
              <a:t>Věra Tauchmanová</a:t>
            </a:r>
          </a:p>
        </p:txBody>
      </p:sp>
      <p:pic>
        <p:nvPicPr>
          <p:cNvPr id="4100" name="Picture 5" descr="G:\zaloha_PdF_12.11.2010\organizace studia, studium,kurzy\loga, znaky\UHK_nové\UHK_PdF_nove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09604"/>
            <a:ext cx="309721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29" y="4114985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– Step 2 </a:t>
            </a:r>
            <a:r>
              <a:rPr lang="cs-CZ" dirty="0" err="1" smtClean="0"/>
              <a:t>for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2. Plan the specific learning</a:t>
            </a:r>
            <a:endParaRPr lang="cs-CZ" sz="3200" b="1" i="1" u="sng" dirty="0" smtClean="0"/>
          </a:p>
          <a:p>
            <a:pPr marL="14288" indent="0">
              <a:buNone/>
            </a:pPr>
            <a:r>
              <a:rPr lang="cs-CZ" sz="3200" b="1" i="1" dirty="0"/>
              <a:t> </a:t>
            </a:r>
            <a:r>
              <a:rPr lang="cs-CZ" sz="3200" b="1" i="1" dirty="0" smtClean="0"/>
              <a:t>    </a:t>
            </a:r>
            <a:r>
              <a:rPr lang="en-GB" sz="3200" b="1" dirty="0" smtClean="0"/>
              <a:t>activities </a:t>
            </a:r>
            <a:endParaRPr lang="cs-CZ" sz="3200" b="1" dirty="0" smtClean="0"/>
          </a:p>
          <a:p>
            <a:pPr marL="14288" indent="0">
              <a:buNone/>
            </a:pPr>
            <a:endParaRPr lang="cs-CZ" dirty="0" smtClean="0"/>
          </a:p>
          <a:p>
            <a:pPr marL="14288" indent="0">
              <a:buNone/>
            </a:pPr>
            <a:r>
              <a:rPr lang="en-US" dirty="0" smtClean="0"/>
              <a:t>The </a:t>
            </a:r>
            <a:r>
              <a:rPr lang="en-US" dirty="0"/>
              <a:t>pre-class work should set the scene for the in-class activity. Plan </a:t>
            </a:r>
            <a:r>
              <a:rPr lang="en-US" dirty="0" smtClean="0"/>
              <a:t>how </a:t>
            </a:r>
            <a:r>
              <a:rPr lang="en-US" dirty="0"/>
              <a:t>you will communicate the new instructional ideas. Would students benefit more from watching a video demonstration outside of class at their own pace and as often as needed or would some other media </a:t>
            </a:r>
            <a:r>
              <a:rPr lang="en-US" dirty="0" smtClean="0"/>
              <a:t>type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more </a:t>
            </a:r>
            <a:r>
              <a:rPr lang="cs-CZ" dirty="0" err="1" smtClean="0"/>
              <a:t>effective</a:t>
            </a:r>
            <a:r>
              <a:rPr lang="cs-CZ" dirty="0" smtClean="0"/>
              <a:t>?</a:t>
            </a:r>
            <a:endParaRPr lang="cs-CZ" sz="3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0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– Step 2 </a:t>
            </a:r>
            <a:r>
              <a:rPr lang="cs-CZ" dirty="0" err="1" smtClean="0"/>
              <a:t>for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2. Plan the specific learning </a:t>
            </a:r>
            <a:r>
              <a:rPr lang="cs-CZ" sz="3200" b="1" i="1" dirty="0" err="1">
                <a:solidFill>
                  <a:srgbClr val="C00000"/>
                </a:solidFill>
              </a:rPr>
              <a:t>motivating</a:t>
            </a:r>
            <a:r>
              <a:rPr lang="cs-CZ" sz="3200" b="1" i="1" dirty="0">
                <a:solidFill>
                  <a:srgbClr val="00B050"/>
                </a:solidFill>
              </a:rPr>
              <a:t> </a:t>
            </a:r>
            <a:endParaRPr lang="cs-CZ" sz="3200" b="1" i="1" dirty="0" smtClean="0">
              <a:solidFill>
                <a:srgbClr val="00B050"/>
              </a:solidFill>
            </a:endParaRPr>
          </a:p>
          <a:p>
            <a:pPr marL="14288" indent="0">
              <a:buNone/>
            </a:pPr>
            <a:r>
              <a:rPr lang="cs-CZ" sz="3200" b="1" i="1" dirty="0"/>
              <a:t> </a:t>
            </a:r>
            <a:r>
              <a:rPr lang="cs-CZ" sz="3200" b="1" i="1" dirty="0" smtClean="0"/>
              <a:t>     </a:t>
            </a:r>
            <a:r>
              <a:rPr lang="en-GB" sz="3200" b="1" dirty="0" smtClean="0"/>
              <a:t>activities </a:t>
            </a:r>
            <a:r>
              <a:rPr lang="cs-CZ" sz="3200" b="1" dirty="0" smtClean="0"/>
              <a:t>(to </a:t>
            </a:r>
            <a:r>
              <a:rPr lang="cs-CZ" sz="3200" b="1" dirty="0" err="1" smtClean="0"/>
              <a:t>prepare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before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class</a:t>
            </a:r>
            <a:r>
              <a:rPr lang="cs-CZ" sz="3200" b="1" dirty="0" smtClean="0"/>
              <a:t>)</a:t>
            </a:r>
          </a:p>
          <a:p>
            <a:pPr marL="14288" indent="0">
              <a:buNone/>
            </a:pPr>
            <a:r>
              <a:rPr lang="en-US" i="1" dirty="0"/>
              <a:t>What kinds of activities will motivate students and prepare them for class?</a:t>
            </a:r>
            <a:r>
              <a:rPr lang="en-US" dirty="0"/>
              <a:t> </a:t>
            </a:r>
            <a:r>
              <a:rPr lang="en-US" i="1" dirty="0" smtClean="0"/>
              <a:t>What </a:t>
            </a:r>
            <a:r>
              <a:rPr lang="en-US" i="1" dirty="0"/>
              <a:t>should students be able to do to prepare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class</a:t>
            </a:r>
            <a:r>
              <a:rPr lang="en-US" i="1" dirty="0" smtClean="0"/>
              <a:t>?</a:t>
            </a:r>
            <a:r>
              <a:rPr lang="cs-CZ" i="1" dirty="0" smtClean="0"/>
              <a:t> </a:t>
            </a:r>
            <a:r>
              <a:rPr lang="en-US" i="1" dirty="0" smtClean="0"/>
              <a:t>What </a:t>
            </a:r>
            <a:r>
              <a:rPr lang="en-US" i="1" dirty="0"/>
              <a:t>questions </a:t>
            </a:r>
            <a:r>
              <a:rPr lang="en-US" i="1" dirty="0" smtClean="0"/>
              <a:t>will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students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asked</a:t>
            </a:r>
            <a:r>
              <a:rPr lang="en-US" i="1" dirty="0" smtClean="0"/>
              <a:t>? </a:t>
            </a:r>
            <a:endParaRPr lang="cs-CZ" i="1" dirty="0" smtClean="0"/>
          </a:p>
          <a:p>
            <a:pPr marL="14288" indent="0">
              <a:buNone/>
            </a:pPr>
            <a:r>
              <a:rPr lang="en-US" sz="2400" dirty="0" smtClean="0"/>
              <a:t>Identify </a:t>
            </a:r>
            <a:r>
              <a:rPr lang="en-US" sz="2400" dirty="0"/>
              <a:t>the kinds of incentives or motivations that will engage students in the </a:t>
            </a:r>
            <a:r>
              <a:rPr lang="en-US" sz="2400" dirty="0" smtClean="0"/>
              <a:t>instructional </a:t>
            </a:r>
            <a:r>
              <a:rPr lang="en-US" sz="2400" dirty="0"/>
              <a:t>material and prepare </a:t>
            </a:r>
            <a:r>
              <a:rPr lang="cs-CZ" sz="2400" dirty="0" err="1" smtClean="0"/>
              <a:t>them</a:t>
            </a:r>
            <a:r>
              <a:rPr lang="cs-CZ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the in-class activity. </a:t>
            </a:r>
            <a:endParaRPr lang="cs-CZ" sz="2400" dirty="0" smtClean="0"/>
          </a:p>
          <a:p>
            <a:pPr marL="14288" indent="0">
              <a:buNone/>
            </a:pPr>
            <a:r>
              <a:rPr lang="en-US" sz="2400" dirty="0" smtClean="0"/>
              <a:t>Determine </a:t>
            </a:r>
            <a:r>
              <a:rPr lang="en-US" sz="2400" dirty="0"/>
              <a:t>how you can provide feedback to students about what they know and do not know prior to class</a:t>
            </a:r>
            <a:r>
              <a:rPr lang="en-US" dirty="0"/>
              <a:t>. </a:t>
            </a:r>
            <a:endParaRPr lang="cs-CZ" dirty="0"/>
          </a:p>
          <a:p>
            <a:pPr marL="14288" indent="0">
              <a:buNone/>
            </a:pPr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6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– Step 2 </a:t>
            </a:r>
            <a:r>
              <a:rPr lang="cs-CZ" dirty="0" err="1" smtClean="0"/>
              <a:t>for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2. Plan </a:t>
            </a:r>
            <a:r>
              <a:rPr lang="cs-CZ" sz="3200" b="1" i="1" dirty="0" smtClean="0">
                <a:solidFill>
                  <a:srgbClr val="C00000"/>
                </a:solidFill>
              </a:rPr>
              <a:t>i</a:t>
            </a:r>
            <a:r>
              <a:rPr lang="en-US" b="1" i="1" dirty="0" smtClean="0">
                <a:solidFill>
                  <a:srgbClr val="C00000"/>
                </a:solidFill>
              </a:rPr>
              <a:t>n-class </a:t>
            </a:r>
            <a:r>
              <a:rPr lang="en-US" b="1" dirty="0"/>
              <a:t>activities that provide students opportunities to deepen understanding </a:t>
            </a:r>
            <a:endParaRPr lang="cs-CZ" sz="3200" b="1" dirty="0" smtClean="0"/>
          </a:p>
          <a:p>
            <a:r>
              <a:rPr lang="en-US" i="1" dirty="0"/>
              <a:t>What kind of in-class activities will focus students to attain higher-level cognitive abilities? </a:t>
            </a:r>
            <a:r>
              <a:rPr lang="en-US" dirty="0"/>
              <a:t>Align &amp; match these activities with the learning objectives.  </a:t>
            </a:r>
            <a:endParaRPr lang="cs-CZ" dirty="0"/>
          </a:p>
          <a:p>
            <a:r>
              <a:rPr lang="en-US" i="1" dirty="0" smtClean="0"/>
              <a:t>In </a:t>
            </a:r>
            <a:r>
              <a:rPr lang="en-US" i="1" dirty="0"/>
              <a:t>all these examples prepare clear instructions for distribution to students in-class. </a:t>
            </a:r>
            <a:endParaRPr lang="cs-CZ" dirty="0"/>
          </a:p>
          <a:p>
            <a:r>
              <a:rPr lang="en-US" dirty="0"/>
              <a:t> </a:t>
            </a:r>
            <a:r>
              <a:rPr lang="cs-CZ" i="1" dirty="0" smtClean="0"/>
              <a:t>U</a:t>
            </a:r>
            <a:r>
              <a:rPr lang="en-US" i="1" dirty="0" smtClean="0"/>
              <a:t>se </a:t>
            </a:r>
            <a:r>
              <a:rPr lang="en-US" i="1" dirty="0"/>
              <a:t>a timeline work plan to help you keep manage the activity and keep students on task. </a:t>
            </a:r>
            <a:endParaRPr lang="cs-CZ" dirty="0"/>
          </a:p>
          <a:p>
            <a:pPr marL="14288" indent="0">
              <a:buNone/>
            </a:pPr>
            <a:r>
              <a:rPr lang="en-US" dirty="0" smtClean="0"/>
              <a:t>. </a:t>
            </a:r>
            <a:endParaRPr lang="cs-CZ" dirty="0"/>
          </a:p>
          <a:p>
            <a:pPr marL="14288" indent="0">
              <a:buNone/>
            </a:pPr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7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– Step 2 </a:t>
            </a:r>
            <a:r>
              <a:rPr lang="cs-CZ" dirty="0" err="1" smtClean="0"/>
              <a:t>for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2" y="1484312"/>
            <a:ext cx="8856984" cy="511304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2. Plan </a:t>
            </a:r>
            <a:r>
              <a:rPr lang="cs-CZ" b="1" i="1" dirty="0" smtClean="0">
                <a:solidFill>
                  <a:srgbClr val="C00000"/>
                </a:solidFill>
              </a:rPr>
              <a:t>post</a:t>
            </a:r>
            <a:r>
              <a:rPr lang="en-US" b="1" i="1" dirty="0" smtClean="0">
                <a:solidFill>
                  <a:srgbClr val="C00000"/>
                </a:solidFill>
              </a:rPr>
              <a:t>-class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/>
              <a:t>activities that extend </a:t>
            </a:r>
            <a:r>
              <a:rPr lang="en-US" b="1" dirty="0" smtClean="0"/>
              <a:t>student</a:t>
            </a:r>
            <a:endParaRPr lang="cs-CZ" b="1" dirty="0" smtClean="0"/>
          </a:p>
          <a:p>
            <a:pPr marL="14288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en-US" b="1" dirty="0" smtClean="0"/>
              <a:t> </a:t>
            </a:r>
            <a:r>
              <a:rPr lang="en-US" b="1" dirty="0"/>
              <a:t>learning </a:t>
            </a:r>
            <a:endParaRPr lang="cs-CZ" b="1" dirty="0" smtClean="0"/>
          </a:p>
          <a:p>
            <a:r>
              <a:rPr lang="en-US" i="1" dirty="0"/>
              <a:t>How will students continue the learning experience from the inside class activity to outside of class? </a:t>
            </a:r>
            <a:r>
              <a:rPr lang="cs-CZ" dirty="0" smtClean="0"/>
              <a:t>(</a:t>
            </a:r>
            <a:r>
              <a:rPr lang="cs-CZ" sz="2400" dirty="0" smtClean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do not retain well what we may learn from just one exposure to the </a:t>
            </a:r>
            <a:r>
              <a:rPr lang="en-US" sz="2400" dirty="0" smtClean="0"/>
              <a:t>materials</a:t>
            </a:r>
            <a:r>
              <a:rPr lang="cs-CZ" sz="2400" dirty="0" smtClean="0"/>
              <a:t>.)</a:t>
            </a:r>
            <a:r>
              <a:rPr lang="en-US" dirty="0"/>
              <a:t> </a:t>
            </a:r>
            <a:endParaRPr lang="cs-CZ" dirty="0"/>
          </a:p>
          <a:p>
            <a:r>
              <a:rPr lang="en-US" i="1" dirty="0"/>
              <a:t>Describe how you will connect this lesson to the next lesson so that they flow coherently. </a:t>
            </a:r>
            <a:endParaRPr lang="cs-CZ" dirty="0"/>
          </a:p>
          <a:p>
            <a:r>
              <a:rPr lang="en-US" i="1" dirty="0" smtClean="0"/>
              <a:t>What </a:t>
            </a:r>
            <a:r>
              <a:rPr lang="en-US" i="1" dirty="0"/>
              <a:t>kind of in-class activities will focus students to attain higher-level cognitive abilities? </a:t>
            </a:r>
            <a:endParaRPr lang="cs-CZ" dirty="0"/>
          </a:p>
          <a:p>
            <a:pPr marL="14288" indent="0">
              <a:buNone/>
            </a:pPr>
            <a:endParaRPr lang="cs-CZ" dirty="0"/>
          </a:p>
          <a:p>
            <a:pPr marL="14288" indent="0">
              <a:buNone/>
            </a:pPr>
            <a:r>
              <a:rPr lang="en-US" dirty="0" smtClean="0"/>
              <a:t>. </a:t>
            </a:r>
            <a:endParaRPr lang="cs-CZ" dirty="0"/>
          </a:p>
          <a:p>
            <a:pPr marL="14288" indent="0">
              <a:buNone/>
            </a:pPr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5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– Step 2 </a:t>
            </a:r>
            <a:r>
              <a:rPr lang="cs-CZ" dirty="0" err="1" smtClean="0"/>
              <a:t>for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2" y="1484312"/>
            <a:ext cx="8856984" cy="511304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2. Plan </a:t>
            </a:r>
            <a:r>
              <a:rPr lang="cs-CZ" b="1" i="1" dirty="0" smtClean="0">
                <a:solidFill>
                  <a:srgbClr val="C00000"/>
                </a:solidFill>
              </a:rPr>
              <a:t>post</a:t>
            </a:r>
            <a:r>
              <a:rPr lang="en-US" b="1" i="1" dirty="0" smtClean="0">
                <a:solidFill>
                  <a:srgbClr val="C00000"/>
                </a:solidFill>
              </a:rPr>
              <a:t>-class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/>
              <a:t>activities that extend </a:t>
            </a:r>
            <a:r>
              <a:rPr lang="en-US" b="1" dirty="0" smtClean="0"/>
              <a:t>student</a:t>
            </a:r>
            <a:endParaRPr lang="cs-CZ" b="1" dirty="0" smtClean="0"/>
          </a:p>
          <a:p>
            <a:pPr marL="14288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en-US" b="1" dirty="0" smtClean="0"/>
              <a:t> </a:t>
            </a:r>
            <a:r>
              <a:rPr lang="en-US" b="1" dirty="0"/>
              <a:t>learning </a:t>
            </a:r>
            <a:endParaRPr lang="cs-CZ" b="1" dirty="0" smtClean="0"/>
          </a:p>
          <a:p>
            <a:r>
              <a:rPr lang="cs-CZ" i="1" dirty="0" smtClean="0"/>
              <a:t>P</a:t>
            </a:r>
            <a:r>
              <a:rPr lang="en-US" i="1" dirty="0" err="1"/>
              <a:t>repare</a:t>
            </a:r>
            <a:r>
              <a:rPr lang="en-US" i="1" dirty="0"/>
              <a:t> clear instructions for distribution to students </a:t>
            </a:r>
            <a:r>
              <a:rPr lang="en-US" i="1" dirty="0" smtClean="0"/>
              <a:t>in-class</a:t>
            </a:r>
            <a:r>
              <a:rPr lang="cs-CZ" i="1" dirty="0" smtClean="0"/>
              <a:t>.</a:t>
            </a:r>
          </a:p>
          <a:p>
            <a:endParaRPr lang="cs-CZ" i="1" dirty="0"/>
          </a:p>
          <a:p>
            <a:r>
              <a:rPr lang="cs-CZ" i="1" dirty="0"/>
              <a:t>U</a:t>
            </a:r>
            <a:r>
              <a:rPr lang="en-US" i="1" dirty="0"/>
              <a:t>se a timeline work plan to help you keep manage the activity and keep students on </a:t>
            </a:r>
            <a:r>
              <a:rPr lang="en-US" i="1" dirty="0" smtClean="0"/>
              <a:t>task</a:t>
            </a:r>
            <a:r>
              <a:rPr lang="cs-CZ" i="1" dirty="0"/>
              <a:t>.</a:t>
            </a:r>
            <a:endParaRPr lang="cs-CZ" dirty="0"/>
          </a:p>
          <a:p>
            <a:pPr marL="14288" indent="0">
              <a:buNone/>
            </a:pPr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8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3. Plan to assess student understanding</a:t>
            </a:r>
          </a:p>
          <a:p>
            <a:r>
              <a:rPr lang="en-GB" sz="3200" dirty="0" smtClean="0"/>
              <a:t>The number and type of assessment</a:t>
            </a:r>
          </a:p>
          <a:p>
            <a:pPr lvl="1"/>
            <a:r>
              <a:rPr lang="en-GB" sz="2800" dirty="0" smtClean="0"/>
              <a:t>Examples of different assessments</a:t>
            </a:r>
          </a:p>
          <a:p>
            <a:pPr lvl="1"/>
            <a:r>
              <a:rPr lang="en-GB" sz="2800" dirty="0" smtClean="0"/>
              <a:t>Formative and/or summative</a:t>
            </a:r>
          </a:p>
          <a:p>
            <a:r>
              <a:rPr lang="en-GB" sz="3200" dirty="0" smtClean="0"/>
              <a:t>The criteria and standards</a:t>
            </a:r>
          </a:p>
          <a:p>
            <a:pPr lvl="1"/>
            <a:r>
              <a:rPr lang="en-GB" sz="2800" dirty="0" smtClean="0"/>
              <a:t>Rubrics</a:t>
            </a:r>
          </a:p>
          <a:p>
            <a:r>
              <a:rPr lang="en-GB" sz="3200" dirty="0" smtClean="0"/>
              <a:t>Students roles</a:t>
            </a:r>
          </a:p>
          <a:p>
            <a:pPr lvl="1"/>
            <a:r>
              <a:rPr lang="en-GB" sz="2800" dirty="0" smtClean="0"/>
              <a:t>Self-assessment</a:t>
            </a:r>
          </a:p>
          <a:p>
            <a:pPr lvl="1"/>
            <a:r>
              <a:rPr lang="en-GB" sz="2800" dirty="0" smtClean="0"/>
              <a:t>Peer assessment</a:t>
            </a:r>
            <a:endParaRPr lang="en-GB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4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3. Plan to assess student understanding – cont.</a:t>
            </a:r>
          </a:p>
          <a:p>
            <a:r>
              <a:rPr lang="en-GB" sz="3200" dirty="0" smtClean="0"/>
              <a:t>Considerations about individual assessment tasks and methods through which individual assessments will be combined into the final grade for course</a:t>
            </a:r>
          </a:p>
          <a:p>
            <a:r>
              <a:rPr lang="en-GB" sz="3200" dirty="0" smtClean="0"/>
              <a:t>The provision of feedback</a:t>
            </a:r>
            <a:endParaRPr lang="en-GB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92430" cy="5184575"/>
          </a:xfrm>
        </p:spPr>
        <p:txBody>
          <a:bodyPr/>
          <a:lstStyle/>
          <a:p>
            <a:pPr marL="14288" indent="0">
              <a:buNone/>
            </a:pPr>
            <a:r>
              <a:rPr lang="en-GB" b="1" dirty="0" smtClean="0"/>
              <a:t>4. How to sequence the lesson in an engaging and meaningful manner </a:t>
            </a:r>
            <a:r>
              <a:rPr lang="en-GB" sz="2000" dirty="0" smtClean="0"/>
              <a:t>(SMU, 2017)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0" y="8763000"/>
            <a:ext cx="5819775" cy="481013"/>
          </a:xfrm>
        </p:spPr>
        <p:txBody>
          <a:bodyPr/>
          <a:lstStyle/>
          <a:p>
            <a:pPr marL="14288" indent="0">
              <a:buNone/>
            </a:pPr>
            <a:r>
              <a:rPr lang="cs-CZ" sz="3200" b="1" dirty="0"/>
              <a:t>4. </a:t>
            </a:r>
            <a:r>
              <a:rPr lang="cs-CZ" sz="3200" b="1" dirty="0" err="1"/>
              <a:t>Plan</a:t>
            </a:r>
            <a:r>
              <a:rPr lang="cs-CZ" sz="3200" b="1" dirty="0"/>
              <a:t> to </a:t>
            </a:r>
            <a:r>
              <a:rPr lang="cs-CZ" sz="3200" b="1" dirty="0" err="1"/>
              <a:t>sequence</a:t>
            </a:r>
            <a:r>
              <a:rPr lang="cs-CZ" sz="3200" b="1" dirty="0"/>
              <a:t> </a:t>
            </a:r>
            <a:r>
              <a:rPr lang="cs-CZ" sz="3200" b="1" dirty="0" err="1"/>
              <a:t>the</a:t>
            </a:r>
            <a:r>
              <a:rPr lang="cs-CZ" sz="3200" b="1" dirty="0"/>
              <a:t> </a:t>
            </a:r>
            <a:r>
              <a:rPr lang="cs-CZ" sz="3200" b="1" dirty="0" err="1"/>
              <a:t>lesson</a:t>
            </a:r>
            <a:r>
              <a:rPr lang="cs-CZ" sz="3200" b="1" dirty="0"/>
              <a:t> in </a:t>
            </a:r>
            <a:r>
              <a:rPr lang="cs-CZ" sz="3200" b="1" dirty="0" err="1"/>
              <a:t>an</a:t>
            </a:r>
            <a:r>
              <a:rPr lang="cs-CZ" sz="3200" b="1" dirty="0"/>
              <a:t> </a:t>
            </a:r>
            <a:r>
              <a:rPr lang="cs-CZ" sz="3200" b="1" dirty="0" err="1"/>
              <a:t>engaging</a:t>
            </a:r>
            <a:r>
              <a:rPr lang="cs-CZ" sz="3200" b="1" dirty="0"/>
              <a:t> and </a:t>
            </a:r>
            <a:r>
              <a:rPr lang="cs-CZ" sz="3200" b="1" dirty="0" err="1"/>
              <a:t>meaningful</a:t>
            </a:r>
            <a:r>
              <a:rPr lang="cs-CZ" sz="3200" b="1" dirty="0"/>
              <a:t> </a:t>
            </a:r>
            <a:r>
              <a:rPr lang="cs-CZ" sz="3200" b="1" dirty="0" err="1"/>
              <a:t>manner</a:t>
            </a:r>
            <a:endParaRPr lang="cs-CZ" sz="3200" b="1" dirty="0"/>
          </a:p>
          <a:p>
            <a:pPr marL="14288" indent="0">
              <a:buNone/>
            </a:pPr>
            <a:endParaRPr lang="cs-CZ" sz="3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cte.smu.edu.sg/sites/cte.smu.edu.sg/files/images/gag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3472"/>
            <a:ext cx="6264696" cy="40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5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5. Create a realistic timeline </a:t>
            </a:r>
            <a:r>
              <a:rPr lang="cs-CZ" sz="3200" b="1" dirty="0" err="1" smtClean="0"/>
              <a:t>for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all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the</a:t>
            </a:r>
            <a:r>
              <a:rPr lang="cs-CZ" sz="3200" b="1" dirty="0" smtClean="0"/>
              <a:t> </a:t>
            </a:r>
          </a:p>
          <a:p>
            <a:pPr marL="14288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</a:t>
            </a:r>
            <a:r>
              <a:rPr lang="cs-CZ" sz="3200" b="1" dirty="0" err="1" smtClean="0"/>
              <a:t>phases</a:t>
            </a:r>
            <a:r>
              <a:rPr lang="cs-CZ" sz="3200" b="1" dirty="0" smtClean="0"/>
              <a:t> </a:t>
            </a:r>
            <a:r>
              <a:rPr lang="en-GB" sz="3200" b="1" dirty="0" smtClean="0"/>
              <a:t>- </a:t>
            </a:r>
            <a:r>
              <a:rPr lang="en-GB" sz="3200" b="1" dirty="0" smtClean="0"/>
              <a:t>Be flexible</a:t>
            </a:r>
            <a:r>
              <a:rPr lang="en-GB" sz="3200" dirty="0" smtClean="0"/>
              <a:t>!</a:t>
            </a:r>
          </a:p>
          <a:p>
            <a:r>
              <a:rPr lang="en-GB" sz="3200" dirty="0" smtClean="0"/>
              <a:t>Estimate </a:t>
            </a:r>
            <a:r>
              <a:rPr lang="en-GB" sz="3200" dirty="0" smtClean="0"/>
              <a:t>how much time each of the activities will take</a:t>
            </a:r>
          </a:p>
          <a:p>
            <a:r>
              <a:rPr lang="en-GB" sz="3200" dirty="0" smtClean="0"/>
              <a:t>Plan a few minutes at the end – any remaining questions, a summary of the key points</a:t>
            </a:r>
          </a:p>
          <a:p>
            <a:r>
              <a:rPr lang="en-GB" sz="3200" dirty="0" smtClean="0"/>
              <a:t>Plan an extra activity or a question for discussion</a:t>
            </a:r>
            <a:endParaRPr lang="en-GB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6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6. Plan for the closing-up of the lesson </a:t>
            </a:r>
          </a:p>
          <a:p>
            <a:pPr marL="14288" indent="0" algn="ctr">
              <a:buNone/>
            </a:pPr>
            <a:r>
              <a:rPr lang="en-GB" sz="3200" dirty="0" smtClean="0"/>
              <a:t>For teachers:</a:t>
            </a:r>
          </a:p>
          <a:p>
            <a:r>
              <a:rPr lang="en-GB" sz="3200" dirty="0" smtClean="0"/>
              <a:t>Check the students´ understanding, give subsequent instructions</a:t>
            </a:r>
          </a:p>
          <a:p>
            <a:r>
              <a:rPr lang="en-GB" sz="3200" dirty="0" smtClean="0"/>
              <a:t>Emphasise and summarise key information</a:t>
            </a:r>
          </a:p>
          <a:p>
            <a:r>
              <a:rPr lang="en-GB" sz="3200" dirty="0" smtClean="0"/>
              <a:t>Tie up loose ends</a:t>
            </a:r>
          </a:p>
          <a:p>
            <a:r>
              <a:rPr lang="en-GB" sz="3200" dirty="0" err="1" smtClean="0"/>
              <a:t>Prewiew</a:t>
            </a:r>
            <a:r>
              <a:rPr lang="en-GB" sz="3200" dirty="0" smtClean="0"/>
              <a:t> upcoming topics</a:t>
            </a:r>
          </a:p>
          <a:p>
            <a:pPr marL="14288" indent="0">
              <a:buNone/>
            </a:pPr>
            <a:endParaRPr lang="cs-CZ" sz="3200" dirty="0"/>
          </a:p>
          <a:p>
            <a:pPr marL="14288" indent="0">
              <a:buNone/>
            </a:pPr>
            <a:endParaRPr lang="cs-CZ" sz="3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9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endParaRPr lang="cs-CZ" sz="3200" b="1" dirty="0"/>
          </a:p>
          <a:p>
            <a:pPr marL="14288" indent="0">
              <a:buNone/>
            </a:pPr>
            <a:r>
              <a:rPr lang="cs-CZ" sz="3200" b="1" dirty="0" err="1" smtClean="0"/>
              <a:t>Sources</a:t>
            </a:r>
            <a:r>
              <a:rPr lang="cs-CZ" sz="3200" b="1" dirty="0" smtClean="0"/>
              <a:t>:</a:t>
            </a:r>
            <a:endParaRPr lang="cs-CZ" sz="3200" b="1" dirty="0"/>
          </a:p>
          <a:p>
            <a:r>
              <a:rPr lang="cs-CZ" sz="3200" dirty="0" smtClean="0"/>
              <a:t>Milkova, S. </a:t>
            </a:r>
            <a:r>
              <a:rPr lang="cs-CZ" sz="3200" i="1" dirty="0" err="1" smtClean="0"/>
              <a:t>Strategies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for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Effective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Lesson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Planning</a:t>
            </a:r>
            <a:endParaRPr lang="cs-CZ" sz="3200" i="1" dirty="0" smtClean="0"/>
          </a:p>
          <a:p>
            <a:r>
              <a:rPr lang="cs-CZ" sz="3200" dirty="0"/>
              <a:t>Vondrová et al. </a:t>
            </a:r>
            <a:r>
              <a:rPr lang="cs-CZ" sz="3200" i="1" dirty="0"/>
              <a:t>“</a:t>
            </a:r>
            <a:r>
              <a:rPr lang="cs-CZ" sz="3200" i="1" dirty="0" err="1"/>
              <a:t>Lesson</a:t>
            </a:r>
            <a:r>
              <a:rPr lang="cs-CZ" sz="3200" i="1" dirty="0"/>
              <a:t> study“ v českých podmínkách</a:t>
            </a:r>
            <a:endParaRPr lang="cs-CZ" sz="3200" dirty="0"/>
          </a:p>
          <a:p>
            <a:r>
              <a:rPr lang="cs-CZ" sz="3200" dirty="0" smtClean="0"/>
              <a:t>Singapore </a:t>
            </a:r>
            <a:r>
              <a:rPr lang="cs-CZ" sz="3200" dirty="0"/>
              <a:t>Management University: </a:t>
            </a:r>
            <a:r>
              <a:rPr lang="cs-CZ" sz="3200" i="1" dirty="0" err="1"/>
              <a:t>Lesson</a:t>
            </a:r>
            <a:r>
              <a:rPr lang="cs-CZ" sz="3200" i="1" dirty="0"/>
              <a:t> </a:t>
            </a:r>
            <a:r>
              <a:rPr lang="cs-CZ" sz="3200" i="1" dirty="0" err="1"/>
              <a:t>Planning</a:t>
            </a:r>
            <a:r>
              <a:rPr lang="cs-CZ" sz="3200" dirty="0"/>
              <a:t> </a:t>
            </a:r>
          </a:p>
          <a:p>
            <a:r>
              <a:rPr lang="cs-CZ" sz="3200" dirty="0" smtClean="0">
                <a:hlinkClick r:id="rId3"/>
              </a:rPr>
              <a:t>www.crlt.umich.edu</a:t>
            </a:r>
            <a:r>
              <a:rPr lang="cs-CZ" sz="3200" dirty="0" smtClean="0"/>
              <a:t>: </a:t>
            </a:r>
            <a:r>
              <a:rPr lang="cs-CZ" sz="3200" i="1" dirty="0" err="1"/>
              <a:t>Improving</a:t>
            </a:r>
            <a:r>
              <a:rPr lang="cs-CZ" sz="3200" i="1" dirty="0"/>
              <a:t> </a:t>
            </a:r>
            <a:r>
              <a:rPr lang="cs-CZ" sz="3200" i="1" dirty="0" err="1"/>
              <a:t>your</a:t>
            </a:r>
            <a:r>
              <a:rPr lang="cs-CZ" sz="3200" i="1" dirty="0"/>
              <a:t> </a:t>
            </a:r>
            <a:r>
              <a:rPr lang="cs-CZ" sz="3200" i="1" dirty="0" err="1" smtClean="0"/>
              <a:t>teaching</a:t>
            </a:r>
            <a:endParaRPr lang="cs-CZ" sz="3200" i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6. Plan for the closing-up of the lesson </a:t>
            </a:r>
          </a:p>
          <a:p>
            <a:pPr marL="14288" indent="0" algn="ctr">
              <a:buNone/>
            </a:pPr>
            <a:r>
              <a:rPr lang="en-GB" sz="3200" dirty="0" smtClean="0"/>
              <a:t>For students:</a:t>
            </a:r>
          </a:p>
          <a:p>
            <a:r>
              <a:rPr lang="en-GB" sz="3200" dirty="0" smtClean="0"/>
              <a:t>Demonstrating of their understanding of the major points</a:t>
            </a:r>
          </a:p>
          <a:p>
            <a:r>
              <a:rPr lang="en-GB" sz="3200" dirty="0" smtClean="0"/>
              <a:t>Consolidation of the key information</a:t>
            </a:r>
          </a:p>
          <a:p>
            <a:r>
              <a:rPr lang="en-GB" sz="3200" dirty="0" smtClean="0"/>
              <a:t>Leaps and bounds of the lesson ideas</a:t>
            </a:r>
          </a:p>
          <a:p>
            <a:r>
              <a:rPr lang="en-GB" sz="3200" dirty="0" smtClean="0"/>
              <a:t>Transferring ideas to new situations</a:t>
            </a:r>
            <a:endParaRPr lang="en-GB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3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- </a:t>
            </a:r>
            <a:r>
              <a:rPr lang="cs-CZ" dirty="0" err="1" smtClean="0"/>
              <a:t>Summary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8286750" cy="4392959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74A7E7C1-43AC-4376-8C60-114A02D5E2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82" y="1405352"/>
            <a:ext cx="8713014" cy="5235680"/>
          </a:xfrm>
        </p:spPr>
      </p:pic>
    </p:spTree>
    <p:extLst>
      <p:ext uri="{BB962C8B-B14F-4D97-AF65-F5344CB8AC3E}">
        <p14:creationId xmlns:p14="http://schemas.microsoft.com/office/powerpoint/2010/main" val="21550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 algn="ctr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What is it?</a:t>
            </a:r>
            <a:endParaRPr lang="en-GB" sz="4400" b="1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Learning from other colleagues and supporting the staff through triads.</a:t>
            </a:r>
          </a:p>
          <a:p>
            <a:r>
              <a:rPr lang="en-GB" sz="3200" dirty="0" smtClean="0">
                <a:solidFill>
                  <a:schemeClr val="tx1"/>
                </a:solidFill>
              </a:rPr>
              <a:t>Putting the power back into the classroom: teaching and learning.</a:t>
            </a:r>
          </a:p>
          <a:p>
            <a:pPr marL="14288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It is a model of collaborative </a:t>
            </a:r>
            <a:r>
              <a:rPr lang="en-GB" sz="3200" dirty="0" smtClean="0">
                <a:solidFill>
                  <a:srgbClr val="C00000"/>
                </a:solidFill>
              </a:rPr>
              <a:t>CPD (continuing professional development</a:t>
            </a:r>
            <a:r>
              <a:rPr lang="en-GB" sz="3200" dirty="0" smtClean="0">
                <a:solidFill>
                  <a:schemeClr val="tx1"/>
                </a:solidFill>
              </a:rPr>
              <a:t>) where a group of you plan a lesson together, observe each other and reflect on learners´ progress.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5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 algn="ctr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What is it?</a:t>
            </a:r>
            <a:endParaRPr lang="en-GB" sz="4400" b="1" dirty="0" smtClean="0">
              <a:solidFill>
                <a:schemeClr val="tx1"/>
              </a:solidFill>
            </a:endParaRPr>
          </a:p>
          <a:p>
            <a:endParaRPr lang="en-GB" sz="3200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A way of empowering staff to develop and reflect on their own teaching in the classroom. </a:t>
            </a:r>
          </a:p>
          <a:p>
            <a:endParaRPr lang="cs-CZ" sz="32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96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CFB4CEE5-1555-4F21-8A1E-C94385455A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20026"/>
            <a:ext cx="6976070" cy="4932324"/>
          </a:xfrm>
        </p:spPr>
      </p:pic>
    </p:spTree>
    <p:extLst>
      <p:ext uri="{BB962C8B-B14F-4D97-AF65-F5344CB8AC3E}">
        <p14:creationId xmlns:p14="http://schemas.microsoft.com/office/powerpoint/2010/main" val="26588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1869316"/>
            <a:ext cx="9142560" cy="2419454"/>
          </a:xfrm>
          <a:prstGeom prst="rect">
            <a:avLst/>
          </a:pr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cs-CZ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376801" y="2371929"/>
            <a:ext cx="5497920" cy="1607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261245" tIns="0" rIns="0" bIns="0" anchor="ctr" anchorCtr="1"/>
          <a:lstStyle/>
          <a:p>
            <a:pPr>
              <a:spcAft>
                <a:spcPts val="163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cs-CZ" sz="2900" b="1" dirty="0" err="1">
                <a:solidFill>
                  <a:srgbClr val="FFB515"/>
                </a:solidFill>
              </a:rPr>
              <a:t>Thank</a:t>
            </a:r>
            <a:r>
              <a:rPr lang="cs-CZ" sz="2900" b="1" dirty="0">
                <a:solidFill>
                  <a:srgbClr val="FFB515"/>
                </a:solidFill>
              </a:rPr>
              <a:t> </a:t>
            </a:r>
            <a:r>
              <a:rPr lang="cs-CZ" sz="2900" b="1" dirty="0" err="1">
                <a:solidFill>
                  <a:srgbClr val="FFB515"/>
                </a:solidFill>
              </a:rPr>
              <a:t>you</a:t>
            </a:r>
            <a:r>
              <a:rPr lang="cs-CZ" sz="2900" b="1" dirty="0">
                <a:solidFill>
                  <a:srgbClr val="FFB515"/>
                </a:solidFill>
              </a:rPr>
              <a:t> </a:t>
            </a:r>
            <a:r>
              <a:rPr lang="cs-CZ" sz="2900" b="1" dirty="0" err="1">
                <a:solidFill>
                  <a:srgbClr val="FFB515"/>
                </a:solidFill>
              </a:rPr>
              <a:t>for</a:t>
            </a:r>
            <a:r>
              <a:rPr lang="cs-CZ" sz="2900" b="1" dirty="0">
                <a:solidFill>
                  <a:srgbClr val="FFB515"/>
                </a:solidFill>
              </a:rPr>
              <a:t> </a:t>
            </a:r>
            <a:r>
              <a:rPr lang="cs-CZ" sz="2900" b="1" dirty="0" err="1">
                <a:solidFill>
                  <a:srgbClr val="FFB515"/>
                </a:solidFill>
              </a:rPr>
              <a:t>your</a:t>
            </a:r>
            <a:r>
              <a:rPr lang="cs-CZ" sz="2900" b="1" dirty="0">
                <a:solidFill>
                  <a:srgbClr val="FFB515"/>
                </a:solidFill>
              </a:rPr>
              <a:t> </a:t>
            </a:r>
            <a:r>
              <a:rPr lang="cs-CZ" sz="2900" b="1" dirty="0" err="1">
                <a:solidFill>
                  <a:srgbClr val="FFB515"/>
                </a:solidFill>
              </a:rPr>
              <a:t>attention</a:t>
            </a:r>
            <a:r>
              <a:rPr lang="cs-CZ" sz="2900" b="1" dirty="0">
                <a:solidFill>
                  <a:srgbClr val="FFB515"/>
                </a:solidFill>
              </a:rPr>
              <a:t>.</a:t>
            </a:r>
            <a:endParaRPr lang="en-US" sz="2900" b="1" dirty="0">
              <a:solidFill>
                <a:srgbClr val="FFB515"/>
              </a:solidFill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800" y="1873637"/>
            <a:ext cx="3600000" cy="2400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522" y="144886"/>
            <a:ext cx="1627930" cy="162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762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Key components:</a:t>
            </a:r>
          </a:p>
          <a:p>
            <a:r>
              <a:rPr lang="en-GB" sz="3200" dirty="0" smtClean="0"/>
              <a:t>Objectives </a:t>
            </a:r>
            <a:r>
              <a:rPr lang="cs-CZ" sz="3200" dirty="0" err="1" smtClean="0"/>
              <a:t>of</a:t>
            </a:r>
            <a:r>
              <a:rPr lang="en-GB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en-GB" sz="3200" dirty="0" smtClean="0"/>
              <a:t>student</a:t>
            </a:r>
            <a:r>
              <a:rPr lang="cs-CZ" sz="3200" dirty="0" smtClean="0"/>
              <a:t>s´</a:t>
            </a:r>
            <a:r>
              <a:rPr lang="en-GB" sz="3200" dirty="0" smtClean="0"/>
              <a:t> learning</a:t>
            </a:r>
          </a:p>
          <a:p>
            <a:r>
              <a:rPr lang="en-GB" sz="3200" dirty="0" smtClean="0"/>
              <a:t>Teaching / learning activities</a:t>
            </a:r>
          </a:p>
          <a:p>
            <a:r>
              <a:rPr lang="en-GB" sz="3200" dirty="0" smtClean="0"/>
              <a:t>Strategies to check the students´  understanding</a:t>
            </a:r>
          </a:p>
          <a:p>
            <a:r>
              <a:rPr lang="en-GB" sz="3200" dirty="0" smtClean="0"/>
              <a:t>Every lesson plan – </a:t>
            </a:r>
            <a:r>
              <a:rPr lang="en-GB" sz="3200" i="1" dirty="0" smtClean="0"/>
              <a:t>achievement of the objective, connection to long-term instructional goals</a:t>
            </a:r>
            <a:endParaRPr lang="en-GB" sz="32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6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1484313"/>
            <a:ext cx="8286750" cy="4603750"/>
          </a:xfrm>
        </p:spPr>
        <p:txBody>
          <a:bodyPr/>
          <a:lstStyle/>
          <a:p>
            <a:pPr marL="14288" indent="0">
              <a:buNone/>
            </a:pPr>
            <a:r>
              <a:rPr lang="cs-CZ" b="1" dirty="0" smtClean="0"/>
              <a:t>1</a:t>
            </a:r>
            <a:r>
              <a:rPr lang="en-GB" b="1" dirty="0" smtClean="0"/>
              <a:t>. Identify the learning objectives </a:t>
            </a:r>
            <a:r>
              <a:rPr lang="cs-CZ" b="1" dirty="0" smtClean="0"/>
              <a:t>– a)</a:t>
            </a:r>
            <a:endParaRPr lang="en-GB" b="1" dirty="0" smtClean="0"/>
          </a:p>
          <a:p>
            <a:r>
              <a:rPr lang="en-GB" dirty="0" smtClean="0"/>
              <a:t>What is the topic of the lesson?</a:t>
            </a:r>
          </a:p>
          <a:p>
            <a:r>
              <a:rPr lang="en-GB" dirty="0" smtClean="0"/>
              <a:t>What do I want the students to learn?</a:t>
            </a:r>
          </a:p>
          <a:p>
            <a:r>
              <a:rPr lang="en-GB" dirty="0" smtClean="0"/>
              <a:t>What do I want them to understand and be able to do at the end of class?</a:t>
            </a:r>
          </a:p>
          <a:p>
            <a:r>
              <a:rPr lang="en-GB" dirty="0" smtClean="0"/>
              <a:t>What do I want them to get out of this particular lesson?</a:t>
            </a:r>
          </a:p>
          <a:p>
            <a:r>
              <a:rPr lang="en-GB" i="1" dirty="0" smtClean="0"/>
              <a:t>The students should understand WHY they are taught the lesson and WHAT they can expect to get out of it.</a:t>
            </a:r>
            <a:endParaRPr lang="en-GB" i="1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74237"/>
              </p:ext>
            </p:extLst>
          </p:nvPr>
        </p:nvGraphicFramePr>
        <p:xfrm>
          <a:off x="1547664" y="4869160"/>
          <a:ext cx="1800200" cy="141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04787" y="1628798"/>
            <a:ext cx="8539164" cy="4896545"/>
          </a:xfrm>
        </p:spPr>
        <p:txBody>
          <a:bodyPr/>
          <a:lstStyle/>
          <a:p>
            <a:pPr marL="14288" indent="0">
              <a:buNone/>
            </a:pPr>
            <a:r>
              <a:rPr lang="en-GB" b="1" dirty="0" smtClean="0"/>
              <a:t>1. Identify the learning objectives – further considerations</a:t>
            </a:r>
            <a:r>
              <a:rPr lang="cs-CZ" b="1" dirty="0" smtClean="0"/>
              <a:t> to </a:t>
            </a:r>
            <a:r>
              <a:rPr lang="cs-CZ" b="1" dirty="0" err="1" smtClean="0"/>
              <a:t>be</a:t>
            </a:r>
            <a:r>
              <a:rPr lang="cs-CZ" b="1" dirty="0" smtClean="0"/>
              <a:t> made by </a:t>
            </a:r>
            <a:r>
              <a:rPr lang="cs-CZ" b="1" dirty="0" err="1" smtClean="0"/>
              <a:t>teachers</a:t>
            </a:r>
            <a:endParaRPr lang="en-GB" b="1" dirty="0" smtClean="0"/>
          </a:p>
          <a:p>
            <a:r>
              <a:rPr lang="en-GB" dirty="0" smtClean="0"/>
              <a:t>What are the most important concepts/ideas/skills I want students to be able to grasp and apply?</a:t>
            </a:r>
          </a:p>
          <a:p>
            <a:r>
              <a:rPr lang="en-GB" dirty="0" smtClean="0"/>
              <a:t>Why are they important?</a:t>
            </a:r>
          </a:p>
          <a:p>
            <a:r>
              <a:rPr lang="en-GB" dirty="0" smtClean="0"/>
              <a:t>If I ran out of time, which ones could not be omitted?</a:t>
            </a:r>
          </a:p>
          <a:p>
            <a:r>
              <a:rPr lang="en-GB" dirty="0" smtClean="0"/>
              <a:t>Which ones could I skip if pressed for time?</a:t>
            </a:r>
          </a:p>
          <a:p>
            <a:pPr marL="14288" indent="0">
              <a:buNone/>
            </a:pPr>
            <a:endParaRPr lang="en-GB" dirty="0" smtClean="0"/>
          </a:p>
          <a:p>
            <a:pPr marL="14288" indent="0">
              <a:buNone/>
            </a:pP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273054"/>
              </p:ext>
            </p:extLst>
          </p:nvPr>
        </p:nvGraphicFramePr>
        <p:xfrm>
          <a:off x="204787" y="4902344"/>
          <a:ext cx="1918941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5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– step 1 in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4793" y="1628800"/>
            <a:ext cx="8539164" cy="4896545"/>
          </a:xfrm>
        </p:spPr>
        <p:txBody>
          <a:bodyPr/>
          <a:lstStyle/>
          <a:p>
            <a:pPr marL="14288" indent="0">
              <a:buNone/>
            </a:pPr>
            <a:r>
              <a:rPr lang="en-US" b="1" dirty="0" smtClean="0"/>
              <a:t>&amp; </a:t>
            </a:r>
            <a:r>
              <a:rPr lang="en-US" b="1" dirty="0"/>
              <a:t>Instructional Strategies</a:t>
            </a:r>
            <a:r>
              <a:rPr lang="en-GB" b="1" dirty="0" smtClean="0"/>
              <a:t> </a:t>
            </a:r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effective</a:t>
            </a:r>
            <a:r>
              <a:rPr lang="cs-CZ" dirty="0" smtClean="0"/>
              <a:t> and </a:t>
            </a:r>
            <a:r>
              <a:rPr lang="cs-CZ" dirty="0" err="1" smtClean="0"/>
              <a:t>relevant</a:t>
            </a:r>
            <a:r>
              <a:rPr lang="en-GB" dirty="0" smtClean="0"/>
              <a:t>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en-GB" dirty="0" smtClean="0"/>
              <a:t>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use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en-GB" dirty="0" smtClean="0"/>
              <a:t>?</a:t>
            </a:r>
            <a:endParaRPr lang="cs-CZ" dirty="0" smtClean="0"/>
          </a:p>
          <a:p>
            <a:r>
              <a:rPr lang="en-US" dirty="0"/>
              <a:t>Describe what students will need to be able to know and do using active verbs from </a:t>
            </a:r>
            <a:r>
              <a:rPr lang="en-US" dirty="0" smtClean="0"/>
              <a:t>B</a:t>
            </a:r>
            <a:r>
              <a:rPr lang="cs-CZ" dirty="0" smtClean="0"/>
              <a:t>l</a:t>
            </a:r>
            <a:r>
              <a:rPr lang="en-US" dirty="0" err="1" smtClean="0"/>
              <a:t>oom’s</a:t>
            </a:r>
            <a:r>
              <a:rPr lang="en-US" dirty="0" smtClean="0"/>
              <a:t> </a:t>
            </a:r>
            <a:r>
              <a:rPr lang="en-US" dirty="0"/>
              <a:t>revised </a:t>
            </a:r>
            <a:r>
              <a:rPr lang="en-US" dirty="0" smtClean="0"/>
              <a:t>taxonomy</a:t>
            </a:r>
            <a:r>
              <a:rPr lang="cs-CZ" dirty="0" smtClean="0"/>
              <a:t> (</a:t>
            </a:r>
            <a:r>
              <a:rPr lang="en-GB" dirty="0" smtClean="0"/>
              <a:t>http://www.celt.iastate.edu/teaching/effective-teaching-practices/revised-blooms-taxonomy</a:t>
            </a:r>
          </a:p>
          <a:p>
            <a:pPr marL="14288" indent="0">
              <a:buNone/>
            </a:pP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273054"/>
              </p:ext>
            </p:extLst>
          </p:nvPr>
        </p:nvGraphicFramePr>
        <p:xfrm>
          <a:off x="204787" y="4902344"/>
          <a:ext cx="1918941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0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– step 1 in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4793" y="1628800"/>
            <a:ext cx="8539164" cy="4896545"/>
          </a:xfrm>
        </p:spPr>
        <p:txBody>
          <a:bodyPr/>
          <a:lstStyle/>
          <a:p>
            <a:pPr marL="14288" indent="0">
              <a:buNone/>
            </a:pPr>
            <a:r>
              <a:rPr lang="en-US" b="1" dirty="0" smtClean="0"/>
              <a:t>&amp; </a:t>
            </a:r>
            <a:r>
              <a:rPr lang="en-US" b="1" dirty="0"/>
              <a:t>Instructional Strategies</a:t>
            </a:r>
            <a:r>
              <a:rPr lang="en-GB" b="1" dirty="0" smtClean="0"/>
              <a:t> </a:t>
            </a:r>
          </a:p>
          <a:p>
            <a:pPr marL="14288" indent="0">
              <a:buNone/>
            </a:pPr>
            <a:r>
              <a:rPr lang="cs-CZ" dirty="0" smtClean="0"/>
              <a:t>     </a:t>
            </a:r>
            <a:r>
              <a:rPr lang="en-US" dirty="0" smtClean="0"/>
              <a:t>Choose </a:t>
            </a:r>
            <a:r>
              <a:rPr lang="en-US" dirty="0"/>
              <a:t>the evidence based instructional </a:t>
            </a:r>
            <a:r>
              <a:rPr lang="en-US" dirty="0" smtClean="0"/>
              <a:t>approach</a:t>
            </a:r>
            <a:endParaRPr lang="cs-CZ" dirty="0" smtClean="0"/>
          </a:p>
          <a:p>
            <a:pPr marL="14288" indent="0">
              <a:buNone/>
            </a:pPr>
            <a:r>
              <a:rPr lang="cs-CZ" dirty="0"/>
              <a:t> </a:t>
            </a:r>
            <a:r>
              <a:rPr lang="en-US" dirty="0" smtClean="0"/>
              <a:t> </a:t>
            </a:r>
            <a:r>
              <a:rPr lang="cs-CZ" dirty="0" smtClean="0"/>
              <a:t>   </a:t>
            </a:r>
            <a:r>
              <a:rPr lang="en-US" dirty="0" smtClean="0"/>
              <a:t>w</a:t>
            </a:r>
            <a:r>
              <a:rPr lang="cs-CZ" dirty="0" err="1" smtClean="0"/>
              <a:t>hich</a:t>
            </a:r>
            <a:r>
              <a:rPr lang="cs-CZ" dirty="0" smtClean="0"/>
              <a:t> </a:t>
            </a:r>
            <a:r>
              <a:rPr lang="en-US" dirty="0" smtClean="0"/>
              <a:t>fit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the main learning activity</a:t>
            </a:r>
            <a:endParaRPr lang="cs-CZ" dirty="0" smtClean="0"/>
          </a:p>
          <a:p>
            <a:pPr marL="14288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</a:p>
          <a:p>
            <a:pPr marL="14288" indent="0">
              <a:buNone/>
            </a:pPr>
            <a:r>
              <a:rPr lang="cs-CZ" dirty="0"/>
              <a:t> </a:t>
            </a:r>
            <a:r>
              <a:rPr lang="cs-CZ" dirty="0" smtClean="0"/>
              <a:t>    Start </a:t>
            </a:r>
            <a:r>
              <a:rPr lang="cs-CZ" dirty="0" err="1" smtClean="0"/>
              <a:t>small</a:t>
            </a:r>
            <a:r>
              <a:rPr lang="cs-CZ" dirty="0" smtClean="0"/>
              <a:t>!</a:t>
            </a:r>
          </a:p>
          <a:p>
            <a:pPr marL="14288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try</a:t>
            </a:r>
            <a:r>
              <a:rPr lang="cs-CZ" dirty="0" smtClean="0"/>
              <a:t> to make </a:t>
            </a:r>
            <a:r>
              <a:rPr lang="cs-CZ" dirty="0" err="1" smtClean="0"/>
              <a:t>perfect</a:t>
            </a:r>
            <a:r>
              <a:rPr lang="cs-CZ" dirty="0" smtClean="0"/>
              <a:t> </a:t>
            </a:r>
            <a:r>
              <a:rPr lang="cs-CZ" dirty="0" err="1" smtClean="0"/>
              <a:t>videos</a:t>
            </a:r>
            <a:r>
              <a:rPr lang="cs-CZ" dirty="0" smtClean="0"/>
              <a:t>!</a:t>
            </a:r>
            <a:endParaRPr lang="cs-CZ" dirty="0"/>
          </a:p>
          <a:p>
            <a:pPr marL="14288" indent="0"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struggle</a:t>
            </a:r>
            <a:r>
              <a:rPr lang="cs-CZ" dirty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!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273054"/>
              </p:ext>
            </p:extLst>
          </p:nvPr>
        </p:nvGraphicFramePr>
        <p:xfrm>
          <a:off x="204787" y="4902344"/>
          <a:ext cx="1918941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6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2. Plan the specific learning activities</a:t>
            </a:r>
          </a:p>
          <a:p>
            <a:pPr marL="14288" indent="0">
              <a:buNone/>
            </a:pPr>
            <a:endParaRPr lang="en-GB" sz="3200" b="1" dirty="0" smtClean="0"/>
          </a:p>
          <a:p>
            <a:r>
              <a:rPr lang="en-GB" sz="3200" dirty="0" smtClean="0"/>
              <a:t>What will I do to explain the topic?</a:t>
            </a:r>
          </a:p>
          <a:p>
            <a:r>
              <a:rPr lang="en-GB" sz="3200" dirty="0" smtClean="0"/>
              <a:t>What will I do to illustrate the topic in a different way?</a:t>
            </a:r>
          </a:p>
          <a:p>
            <a:r>
              <a:rPr lang="en-GB" sz="3200" dirty="0" smtClean="0"/>
              <a:t>How can I engage students in the topic?</a:t>
            </a:r>
            <a:endParaRPr lang="en-GB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0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en-GB" sz="3200" b="1" dirty="0" smtClean="0"/>
              <a:t>2. Plan the specific learning activities – </a:t>
            </a:r>
            <a:r>
              <a:rPr lang="en-GB" sz="3200" b="1" dirty="0" err="1" smtClean="0"/>
              <a:t>cont</a:t>
            </a:r>
            <a:endParaRPr lang="en-GB" sz="3200" b="1" dirty="0" smtClean="0"/>
          </a:p>
          <a:p>
            <a:pPr marL="14288" indent="0">
              <a:buNone/>
            </a:pPr>
            <a:endParaRPr lang="en-GB" sz="3200" b="1" dirty="0" smtClean="0"/>
          </a:p>
          <a:p>
            <a:r>
              <a:rPr lang="en-GB" sz="3200" dirty="0" smtClean="0"/>
              <a:t>Are there relevant real-life examples, analogies, or situations that can help students understand the topic?</a:t>
            </a:r>
          </a:p>
          <a:p>
            <a:r>
              <a:rPr lang="en-GB" sz="3200" dirty="0" smtClean="0"/>
              <a:t>What will students need to do to understand the topic better?</a:t>
            </a:r>
            <a:endParaRPr lang="en-GB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75717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9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1015</Words>
  <Application>Microsoft Office PowerPoint</Application>
  <PresentationFormat>Předvádění na obrazovce (4:3)</PresentationFormat>
  <Paragraphs>143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DejaVu Sans</vt:lpstr>
      <vt:lpstr>Times New Roman</vt:lpstr>
      <vt:lpstr>Wingdings</vt:lpstr>
      <vt:lpstr>Motiv sady Office</vt:lpstr>
      <vt:lpstr>1_Motiv sady Office</vt:lpstr>
      <vt:lpstr>FLIP IT Lesson Planning Lesson Study</vt:lpstr>
      <vt:lpstr> Lesson Planning</vt:lpstr>
      <vt:lpstr> Lesson Planning</vt:lpstr>
      <vt:lpstr>Lesson Planning</vt:lpstr>
      <vt:lpstr>Lesson Planning</vt:lpstr>
      <vt:lpstr>Lesson Planning – step 1 in FC</vt:lpstr>
      <vt:lpstr>Lesson Planning – step 1 in FC</vt:lpstr>
      <vt:lpstr> Lesson Planning</vt:lpstr>
      <vt:lpstr> Lesson Planning</vt:lpstr>
      <vt:lpstr> Lesson Planning – Step 2 for FC</vt:lpstr>
      <vt:lpstr> Lesson Planning – Step 2 for FC</vt:lpstr>
      <vt:lpstr> Lesson Planning – Step 2 for FC</vt:lpstr>
      <vt:lpstr> Lesson Planning – Step 2 for FC</vt:lpstr>
      <vt:lpstr> Lesson Planning – Step 2 for FC</vt:lpstr>
      <vt:lpstr> Lesson Planning</vt:lpstr>
      <vt:lpstr> Lesson Planning</vt:lpstr>
      <vt:lpstr> Lesson Planning</vt:lpstr>
      <vt:lpstr> Lesson Planning</vt:lpstr>
      <vt:lpstr> Lesson Planning</vt:lpstr>
      <vt:lpstr> Lesson Planning</vt:lpstr>
      <vt:lpstr> Lesson Planning - Summary</vt:lpstr>
      <vt:lpstr> Lesson Study</vt:lpstr>
      <vt:lpstr> Lesson Study</vt:lpstr>
      <vt:lpstr> Lesson Study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Strips Blue Template</dc:title>
  <dc:creator>Presentation Helper</dc:creator>
  <cp:lastModifiedBy>Věra Tauchmanová</cp:lastModifiedBy>
  <cp:revision>157</cp:revision>
  <dcterms:modified xsi:type="dcterms:W3CDTF">2017-10-20T08:44:44Z</dcterms:modified>
</cp:coreProperties>
</file>