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8"/>
  </p:notesMasterIdLst>
  <p:sldIdLst>
    <p:sldId id="256" r:id="rId3"/>
    <p:sldId id="286" r:id="rId4"/>
    <p:sldId id="395" r:id="rId5"/>
    <p:sldId id="380" r:id="rId6"/>
    <p:sldId id="381" r:id="rId7"/>
    <p:sldId id="396" r:id="rId8"/>
    <p:sldId id="397" r:id="rId9"/>
    <p:sldId id="382" r:id="rId10"/>
    <p:sldId id="383" r:id="rId11"/>
    <p:sldId id="398" r:id="rId12"/>
    <p:sldId id="399" r:id="rId13"/>
    <p:sldId id="400" r:id="rId14"/>
    <p:sldId id="401" r:id="rId15"/>
    <p:sldId id="402" r:id="rId16"/>
    <p:sldId id="384" r:id="rId17"/>
    <p:sldId id="385" r:id="rId18"/>
    <p:sldId id="386" r:id="rId19"/>
    <p:sldId id="387" r:id="rId20"/>
    <p:sldId id="388" r:id="rId21"/>
    <p:sldId id="389" r:id="rId22"/>
    <p:sldId id="394" r:id="rId23"/>
    <p:sldId id="391" r:id="rId24"/>
    <p:sldId id="392" r:id="rId25"/>
    <p:sldId id="393" r:id="rId26"/>
    <p:sldId id="362" r:id="rId27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FFFFFF"/>
      </a:buClr>
      <a:buSzPct val="100000"/>
      <a:buFont typeface="Arial" panose="020B0604020202020204" pitchFamily="34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449263" rtl="0" fontAlgn="base">
      <a:spcBef>
        <a:spcPct val="0"/>
      </a:spcBef>
      <a:spcAft>
        <a:spcPct val="0"/>
      </a:spcAft>
      <a:buClr>
        <a:srgbClr val="FFFFFF"/>
      </a:buClr>
      <a:buSzPct val="100000"/>
      <a:buFont typeface="Arial" panose="020B0604020202020204" pitchFamily="34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449263" rtl="0" fontAlgn="base">
      <a:spcBef>
        <a:spcPct val="0"/>
      </a:spcBef>
      <a:spcAft>
        <a:spcPct val="0"/>
      </a:spcAft>
      <a:buClr>
        <a:srgbClr val="FFFFFF"/>
      </a:buClr>
      <a:buSzPct val="100000"/>
      <a:buFont typeface="Arial" panose="020B0604020202020204" pitchFamily="34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449263" rtl="0" fontAlgn="base">
      <a:spcBef>
        <a:spcPct val="0"/>
      </a:spcBef>
      <a:spcAft>
        <a:spcPct val="0"/>
      </a:spcAft>
      <a:buClr>
        <a:srgbClr val="FFFFFF"/>
      </a:buClr>
      <a:buSzPct val="100000"/>
      <a:buFont typeface="Arial" panose="020B0604020202020204" pitchFamily="34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449263" rtl="0" fontAlgn="base">
      <a:spcBef>
        <a:spcPct val="0"/>
      </a:spcBef>
      <a:spcAft>
        <a:spcPct val="0"/>
      </a:spcAft>
      <a:buClr>
        <a:srgbClr val="FFFFFF"/>
      </a:buClr>
      <a:buSzPct val="100000"/>
      <a:buFont typeface="Arial" panose="020B0604020202020204" pitchFamily="34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33"/>
    <a:srgbClr val="FFCC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972222222222223"/>
          <c:y val="6.540791776027996E-2"/>
          <c:w val="0.81388888888888888"/>
          <c:h val="0.68423264800233308"/>
        </c:manualLayout>
      </c:layout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972222222222223"/>
          <c:y val="6.540791776027996E-2"/>
          <c:w val="0.81388888888888888"/>
          <c:h val="0.68423264800233308"/>
        </c:manualLayout>
      </c:layout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972222222222223"/>
          <c:y val="6.540791776027996E-2"/>
          <c:w val="0.81388888888888888"/>
          <c:h val="0.68423264800233308"/>
        </c:manualLayout>
      </c:layout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972222222222223"/>
          <c:y val="6.540791776027996E-2"/>
          <c:w val="0.81388888888888888"/>
          <c:h val="0.68423264800233308"/>
        </c:manualLayout>
      </c:layout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/>
          </a:p>
        </p:txBody>
      </p:sp>
      <p:sp>
        <p:nvSpPr>
          <p:cNvPr id="31747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/>
          </a:p>
        </p:txBody>
      </p:sp>
      <p:sp>
        <p:nvSpPr>
          <p:cNvPr id="31748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5125" cy="1248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8657275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7481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8671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9435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0398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1234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4500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9630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9271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7351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1011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209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3910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6586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120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918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8834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03155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sldNum" sz="quarter"/>
          </p:nvPr>
        </p:nvSpPr>
        <p:spPr>
          <a:xfrm>
            <a:off x="3884088" y="8685103"/>
            <a:ext cx="2972472" cy="457539"/>
          </a:xfrm>
          <a:prstGeom prst="rect">
            <a:avLst/>
          </a:prstGeom>
          <a:noFill/>
        </p:spPr>
        <p:txBody>
          <a:bodyPr lIns="80165" tIns="40083" rIns="80165" bIns="40083"/>
          <a:lstStyle/>
          <a:p>
            <a:fld id="{41B88E79-7286-4010-8BA1-AC445E663FEC}" type="slidenum">
              <a:rPr lang="cs-CZ" smtClean="0"/>
              <a:pPr/>
              <a:t>25</a:t>
            </a:fld>
            <a:endParaRPr lang="cs-CZ"/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86976" cy="4037751"/>
          </a:xfrm>
          <a:noFill/>
          <a:ln/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377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6744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0116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3704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9478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5599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0440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763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945ED0-61B7-496C-9F6A-7C29139280B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58789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066D91-C103-448B-9EE3-64EA6744FC4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042230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2263" y="0"/>
            <a:ext cx="2071687" cy="608806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62663" cy="608806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1C00BA-8B04-4616-87FA-9875842CEECD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863393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86750" cy="1430338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484313"/>
            <a:ext cx="4067175" cy="46037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76775" y="1484313"/>
            <a:ext cx="4067175" cy="460375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8A7698-E148-4F3D-8960-C4C27D92431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08245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Nadpis, klipar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86750" cy="1430338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klipart 2"/>
          <p:cNvSpPr>
            <a:spLocks noGrp="1"/>
          </p:cNvSpPr>
          <p:nvPr>
            <p:ph type="clipArt" sz="half" idx="1"/>
          </p:nvPr>
        </p:nvSpPr>
        <p:spPr>
          <a:xfrm>
            <a:off x="457200" y="1484313"/>
            <a:ext cx="4067175" cy="460375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76775" y="1484313"/>
            <a:ext cx="4067175" cy="46037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2F3875-A604-437F-A751-81B9DD3669F8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763478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66559B-8009-4443-B942-B103C50D0EBD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2418661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67C1C8-6FE2-40B9-8736-4F78F62FFA5E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1340170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22C249-62F2-4B31-B022-F5D9ED3F576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2414801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11163" y="3959225"/>
            <a:ext cx="4035425" cy="1790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98988" y="3959225"/>
            <a:ext cx="4037012" cy="1790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72277D-89E5-4F4A-BCE7-393E2E85F359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1347359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B2BE0E-80A1-465A-8238-18CEE399E327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1507018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721A54-F9EB-45DF-B208-0C644ABD023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256456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F45DAF-0FB9-409E-BF46-CAA021B67D49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8507958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271D38-416F-41C1-ABBB-94DCC89C786D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9828274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EC1D03-E6D0-4917-8997-BA254B673F5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3132941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C83BC3-D83A-4D38-B9FE-FE37EC31C79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261122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99FB86-1379-4954-B1E4-3502FAA56702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706230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80188" y="1773238"/>
            <a:ext cx="2055812" cy="39766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11163" y="1773238"/>
            <a:ext cx="6016625" cy="39766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99696-ADB9-4244-B3E8-6F872600BB88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3468472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1773238"/>
            <a:ext cx="7985125" cy="1651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437610-9B41-4B13-9569-10417EA4B1B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329038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9374AD-88D8-497C-AFEB-1F580A1F9182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851424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67175" cy="4603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6775" y="1484313"/>
            <a:ext cx="4067175" cy="4603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11A70B-92B4-4E36-AF91-8070C5E45520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509838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03FD3C-9753-4994-854F-95EF2CAFFC12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924789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BA940-0CAC-4CD1-A310-80E563106B12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978515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DCFD0A-BB8E-48CB-AA2E-BA025B1802F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1211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A33919-FF89-455A-AB4E-A0A72D1FD07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45988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2AF3B1-B25D-40E6-8B12-294DE0FC804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532319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-3175" y="0"/>
            <a:ext cx="9147175" cy="1196975"/>
          </a:xfrm>
          <a:prstGeom prst="rect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/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6345238"/>
            <a:ext cx="9180513" cy="277812"/>
          </a:xfrm>
          <a:prstGeom prst="rect">
            <a:avLst/>
          </a:prstGeom>
          <a:solidFill>
            <a:srgbClr val="FFB5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/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-3175" y="1089025"/>
            <a:ext cx="9147175" cy="215900"/>
          </a:xfrm>
          <a:prstGeom prst="rect">
            <a:avLst/>
          </a:prstGeom>
          <a:solidFill>
            <a:srgbClr val="FFB5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86750" cy="143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86750" cy="460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08725"/>
            <a:ext cx="212883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buClr>
                <a:srgbClr val="000000"/>
              </a:buClr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308725"/>
            <a:ext cx="289083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3000"/>
              </a:lnSpc>
              <a:buClr>
                <a:srgbClr val="000000"/>
              </a:buClr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08725"/>
            <a:ext cx="212883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3000"/>
              </a:lnSpc>
              <a:buClr>
                <a:srgbClr val="0000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FFFFFF"/>
                </a:solidFill>
              </a:defRPr>
            </a:lvl1pPr>
          </a:lstStyle>
          <a:p>
            <a:fld id="{3858681E-B0CA-44FC-9451-CA2309E18B11}" type="slidenum">
              <a:rPr lang="en-US" altLang="cs-CZ"/>
              <a:pPr/>
              <a:t>‹#›</a:t>
            </a:fld>
            <a:endParaRPr lang="en-US" altLang="cs-CZ"/>
          </a:p>
        </p:txBody>
      </p:sp>
      <p:sp>
        <p:nvSpPr>
          <p:cNvPr id="1034" name="Rectangle 9"/>
          <p:cNvSpPr>
            <a:spLocks noChangeArrowheads="1"/>
          </p:cNvSpPr>
          <p:nvPr/>
        </p:nvSpPr>
        <p:spPr bwMode="auto">
          <a:xfrm>
            <a:off x="0" y="6580188"/>
            <a:ext cx="9144000" cy="277812"/>
          </a:xfrm>
          <a:prstGeom prst="rect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</p:sldLayoutIdLst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3600" b="1">
          <a:solidFill>
            <a:srgbClr val="FFB515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3600" b="1">
          <a:solidFill>
            <a:srgbClr val="FFB515"/>
          </a:solidFill>
          <a:latin typeface="Arial" charset="0"/>
          <a:cs typeface="Arial" charset="0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3600" b="1">
          <a:solidFill>
            <a:srgbClr val="FFB515"/>
          </a:solidFill>
          <a:latin typeface="Arial" charset="0"/>
          <a:cs typeface="Arial" charset="0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3600" b="1">
          <a:solidFill>
            <a:srgbClr val="FFB515"/>
          </a:solidFill>
          <a:latin typeface="Arial" charset="0"/>
          <a:cs typeface="Arial" charset="0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3600" b="1">
          <a:solidFill>
            <a:srgbClr val="FFB515"/>
          </a:solidFill>
          <a:latin typeface="Arial" charset="0"/>
          <a:cs typeface="Arial" charset="0"/>
        </a:defRPr>
      </a:lvl5pPr>
      <a:lvl6pPr marL="1536700" indent="-2159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600" b="1">
          <a:solidFill>
            <a:srgbClr val="FFB515"/>
          </a:solidFill>
          <a:latin typeface="Arial" charset="0"/>
          <a:cs typeface="Arial" charset="0"/>
        </a:defRPr>
      </a:lvl6pPr>
      <a:lvl7pPr marL="1993900" indent="-2159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600" b="1">
          <a:solidFill>
            <a:srgbClr val="FFB515"/>
          </a:solidFill>
          <a:latin typeface="Arial" charset="0"/>
          <a:cs typeface="Arial" charset="0"/>
        </a:defRPr>
      </a:lvl7pPr>
      <a:lvl8pPr marL="2451100" indent="-2159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600" b="1">
          <a:solidFill>
            <a:srgbClr val="FFB515"/>
          </a:solidFill>
          <a:latin typeface="Arial" charset="0"/>
          <a:cs typeface="Arial" charset="0"/>
        </a:defRPr>
      </a:lvl8pPr>
      <a:lvl9pPr marL="2908300" indent="-2159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600" b="1">
          <a:solidFill>
            <a:srgbClr val="FFB515"/>
          </a:solidFill>
          <a:latin typeface="Arial" charset="0"/>
          <a:cs typeface="Arial" charset="0"/>
        </a:defRPr>
      </a:lvl9pPr>
    </p:titleStyle>
    <p:bodyStyle>
      <a:lvl1pPr marL="338138" indent="-323850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38188" indent="-280988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8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0"/>
            <a:ext cx="9144000" cy="3662363"/>
          </a:xfrm>
          <a:prstGeom prst="rect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/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0" y="6580188"/>
            <a:ext cx="9180513" cy="277812"/>
          </a:xfrm>
          <a:prstGeom prst="rect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0" y="3617913"/>
            <a:ext cx="9147175" cy="215900"/>
          </a:xfrm>
          <a:prstGeom prst="rect">
            <a:avLst/>
          </a:prstGeom>
          <a:solidFill>
            <a:srgbClr val="FFB5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773238"/>
            <a:ext cx="7985125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550025"/>
            <a:ext cx="212883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550025"/>
            <a:ext cx="289083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550025"/>
            <a:ext cx="212883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</a:lstStyle>
          <a:p>
            <a:fld id="{DF13195E-4B52-41C4-898C-D60395CB4306}" type="slidenum">
              <a:rPr lang="en-US" altLang="cs-CZ"/>
              <a:pPr/>
              <a:t>‹#›</a:t>
            </a:fld>
            <a:endParaRPr lang="en-US" altLang="cs-CZ"/>
          </a:p>
        </p:txBody>
      </p:sp>
      <p:sp>
        <p:nvSpPr>
          <p:cNvPr id="205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1163" y="3959225"/>
            <a:ext cx="8224837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4400">
          <a:solidFill>
            <a:srgbClr val="FFFFFF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4400">
          <a:solidFill>
            <a:srgbClr val="FFFFFF"/>
          </a:solidFill>
          <a:latin typeface="Arial" charset="0"/>
          <a:cs typeface="Arial" charset="0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4400">
          <a:solidFill>
            <a:srgbClr val="FFFFFF"/>
          </a:solidFill>
          <a:latin typeface="Arial" charset="0"/>
          <a:cs typeface="Arial" charset="0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4400">
          <a:solidFill>
            <a:srgbClr val="FFFFFF"/>
          </a:solidFill>
          <a:latin typeface="Arial" charset="0"/>
          <a:cs typeface="Arial" charset="0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4400">
          <a:solidFill>
            <a:srgbClr val="FFFFFF"/>
          </a:solidFill>
          <a:latin typeface="Arial" charset="0"/>
          <a:cs typeface="Arial" charset="0"/>
        </a:defRPr>
      </a:lvl5pPr>
      <a:lvl6pPr marL="1536700" indent="-2159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FFFFFF"/>
          </a:solidFill>
          <a:latin typeface="Arial" charset="0"/>
          <a:cs typeface="Arial" charset="0"/>
        </a:defRPr>
      </a:lvl6pPr>
      <a:lvl7pPr marL="1993900" indent="-2159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FFFFFF"/>
          </a:solidFill>
          <a:latin typeface="Arial" charset="0"/>
          <a:cs typeface="Arial" charset="0"/>
        </a:defRPr>
      </a:lvl7pPr>
      <a:lvl8pPr marL="2451100" indent="-2159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FFFFFF"/>
          </a:solidFill>
          <a:latin typeface="Arial" charset="0"/>
          <a:cs typeface="Arial" charset="0"/>
        </a:defRPr>
      </a:lvl8pPr>
      <a:lvl9pPr marL="2908300" indent="-2159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FFFFFF"/>
          </a:solidFill>
          <a:latin typeface="Arial" charset="0"/>
          <a:cs typeface="Arial" charset="0"/>
        </a:defRPr>
      </a:lvl9pPr>
    </p:titleStyle>
    <p:bodyStyle>
      <a:lvl1pPr marL="338138" indent="-338138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38188" indent="-280988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lt.umich.ed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764704"/>
            <a:ext cx="7985125" cy="2659534"/>
          </a:xfrm>
        </p:spPr>
        <p:txBody>
          <a:bodyPr/>
          <a:lstStyle/>
          <a:p>
            <a:r>
              <a:rPr lang="cs-CZ" altLang="cs-CZ" b="1" dirty="0"/>
              <a:t>FLIP IT</a:t>
            </a:r>
            <a:br>
              <a:rPr lang="cs-CZ" altLang="cs-CZ" b="1" dirty="0"/>
            </a:br>
            <a:r>
              <a:rPr lang="cs-CZ" altLang="cs-CZ" b="1" dirty="0" err="1"/>
              <a:t>Lesson</a:t>
            </a:r>
            <a:r>
              <a:rPr lang="cs-CZ" altLang="cs-CZ" b="1" dirty="0"/>
              <a:t> </a:t>
            </a:r>
            <a:r>
              <a:rPr lang="cs-CZ" altLang="cs-CZ" b="1" dirty="0" err="1" smtClean="0"/>
              <a:t>Planning</a:t>
            </a:r>
            <a:r>
              <a:rPr lang="cs-CZ" altLang="cs-CZ" b="1" dirty="0"/>
              <a:t/>
            </a:r>
            <a:br>
              <a:rPr lang="cs-CZ" altLang="cs-CZ" b="1" dirty="0"/>
            </a:br>
            <a:r>
              <a:rPr lang="cs-CZ" altLang="cs-CZ" b="1" dirty="0" err="1"/>
              <a:t>Lesson</a:t>
            </a:r>
            <a:r>
              <a:rPr lang="cs-CZ" altLang="cs-CZ" b="1" dirty="0"/>
              <a:t> Study</a:t>
            </a:r>
          </a:p>
        </p:txBody>
      </p:sp>
      <p:sp>
        <p:nvSpPr>
          <p:cNvPr id="15" name="Zástupný symbol pro obsah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Martina Maněnová</a:t>
            </a:r>
          </a:p>
          <a:p>
            <a:pPr marL="0" indent="0">
              <a:buNone/>
            </a:pPr>
            <a:r>
              <a:rPr lang="cs-CZ" dirty="0"/>
              <a:t>Věra Tauchmanová</a:t>
            </a:r>
          </a:p>
        </p:txBody>
      </p:sp>
      <p:pic>
        <p:nvPicPr>
          <p:cNvPr id="4100" name="Picture 5" descr="G:\zaloha_PdF_12.11.2010\organizace studia, studium,kurzy\loga, znaky\UHK_nové\UHK_PdF_nove_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509604"/>
            <a:ext cx="3097212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7429" y="4114985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Lesson</a:t>
            </a:r>
            <a:r>
              <a:rPr lang="cs-CZ" dirty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 – Step 2 </a:t>
            </a:r>
            <a:r>
              <a:rPr lang="cs-CZ" dirty="0" err="1" smtClean="0"/>
              <a:t>for</a:t>
            </a:r>
            <a:r>
              <a:rPr lang="cs-CZ" dirty="0" smtClean="0"/>
              <a:t> FC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3" y="1484313"/>
            <a:ext cx="8564438" cy="4603750"/>
          </a:xfrm>
        </p:spPr>
        <p:txBody>
          <a:bodyPr/>
          <a:lstStyle/>
          <a:p>
            <a:pPr marL="14288" indent="0">
              <a:buNone/>
            </a:pPr>
            <a:r>
              <a:rPr lang="en-GB" sz="3200" b="1" dirty="0" smtClean="0"/>
              <a:t>2. Plan the specific learning</a:t>
            </a:r>
            <a:endParaRPr lang="cs-CZ" sz="3200" b="1" i="1" u="sng" dirty="0" smtClean="0"/>
          </a:p>
          <a:p>
            <a:pPr marL="14288" indent="0">
              <a:buNone/>
            </a:pPr>
            <a:r>
              <a:rPr lang="cs-CZ" sz="3200" b="1" i="1" dirty="0"/>
              <a:t> </a:t>
            </a:r>
            <a:r>
              <a:rPr lang="cs-CZ" sz="3200" b="1" i="1" dirty="0" smtClean="0"/>
              <a:t>    </a:t>
            </a:r>
            <a:r>
              <a:rPr lang="en-GB" sz="3200" b="1" dirty="0" smtClean="0"/>
              <a:t>activities </a:t>
            </a:r>
            <a:endParaRPr lang="cs-CZ" sz="3200" b="1" dirty="0" smtClean="0"/>
          </a:p>
          <a:p>
            <a:pPr marL="14288" indent="0">
              <a:buNone/>
            </a:pPr>
            <a:endParaRPr lang="cs-CZ" dirty="0" smtClean="0"/>
          </a:p>
          <a:p>
            <a:pPr marL="14288" indent="0">
              <a:buNone/>
            </a:pPr>
            <a:r>
              <a:rPr lang="en-US" dirty="0" smtClean="0"/>
              <a:t>The </a:t>
            </a:r>
            <a:r>
              <a:rPr lang="en-US" dirty="0"/>
              <a:t>pre-class work should set the scene for the in-class activity. Plan </a:t>
            </a:r>
            <a:r>
              <a:rPr lang="en-US" dirty="0" smtClean="0"/>
              <a:t>how </a:t>
            </a:r>
            <a:r>
              <a:rPr lang="en-US" dirty="0"/>
              <a:t>you will communicate the new instructional ideas. Would students benefit more from watching a video demonstration outside of class at their own pace and as often as needed or would some other media </a:t>
            </a:r>
            <a:r>
              <a:rPr lang="en-US" dirty="0" smtClean="0"/>
              <a:t>type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more </a:t>
            </a:r>
            <a:r>
              <a:rPr lang="cs-CZ" dirty="0" err="1" smtClean="0"/>
              <a:t>effective</a:t>
            </a:r>
            <a:r>
              <a:rPr lang="cs-CZ" dirty="0" smtClean="0"/>
              <a:t>?</a:t>
            </a:r>
            <a:endParaRPr lang="cs-CZ" sz="32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75717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809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Lesson</a:t>
            </a:r>
            <a:r>
              <a:rPr lang="cs-CZ" dirty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 – Step 2 </a:t>
            </a:r>
            <a:r>
              <a:rPr lang="cs-CZ" dirty="0" err="1" smtClean="0"/>
              <a:t>for</a:t>
            </a:r>
            <a:r>
              <a:rPr lang="cs-CZ" dirty="0" smtClean="0"/>
              <a:t> FC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3" y="1484313"/>
            <a:ext cx="8564438" cy="4603750"/>
          </a:xfrm>
        </p:spPr>
        <p:txBody>
          <a:bodyPr/>
          <a:lstStyle/>
          <a:p>
            <a:pPr marL="14288" indent="0">
              <a:buNone/>
            </a:pPr>
            <a:r>
              <a:rPr lang="en-GB" sz="3200" b="1" dirty="0" smtClean="0"/>
              <a:t>2. Plan the specific learning </a:t>
            </a:r>
            <a:r>
              <a:rPr lang="cs-CZ" sz="3200" b="1" i="1" dirty="0" err="1">
                <a:solidFill>
                  <a:srgbClr val="C00000"/>
                </a:solidFill>
              </a:rPr>
              <a:t>motivating</a:t>
            </a:r>
            <a:r>
              <a:rPr lang="cs-CZ" sz="3200" b="1" i="1" dirty="0">
                <a:solidFill>
                  <a:srgbClr val="00B050"/>
                </a:solidFill>
              </a:rPr>
              <a:t> </a:t>
            </a:r>
            <a:endParaRPr lang="cs-CZ" sz="3200" b="1" i="1" dirty="0" smtClean="0">
              <a:solidFill>
                <a:srgbClr val="00B050"/>
              </a:solidFill>
            </a:endParaRPr>
          </a:p>
          <a:p>
            <a:pPr marL="14288" indent="0">
              <a:buNone/>
            </a:pPr>
            <a:r>
              <a:rPr lang="cs-CZ" sz="3200" b="1" i="1" dirty="0"/>
              <a:t> </a:t>
            </a:r>
            <a:r>
              <a:rPr lang="cs-CZ" sz="3200" b="1" i="1" dirty="0" smtClean="0"/>
              <a:t>     </a:t>
            </a:r>
            <a:r>
              <a:rPr lang="en-GB" sz="3200" b="1" dirty="0" smtClean="0"/>
              <a:t>activities </a:t>
            </a:r>
            <a:r>
              <a:rPr lang="cs-CZ" sz="3200" b="1" dirty="0" smtClean="0"/>
              <a:t>(to </a:t>
            </a:r>
            <a:r>
              <a:rPr lang="cs-CZ" sz="3200" b="1" dirty="0" err="1" smtClean="0"/>
              <a:t>prepare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before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class</a:t>
            </a:r>
            <a:r>
              <a:rPr lang="cs-CZ" sz="3200" b="1" dirty="0" smtClean="0"/>
              <a:t>)</a:t>
            </a:r>
          </a:p>
          <a:p>
            <a:pPr marL="14288" indent="0">
              <a:buNone/>
            </a:pPr>
            <a:r>
              <a:rPr lang="en-US" i="1" dirty="0"/>
              <a:t>What kinds of activities will motivate students and prepare them for class?</a:t>
            </a:r>
            <a:r>
              <a:rPr lang="en-US" dirty="0"/>
              <a:t> </a:t>
            </a:r>
            <a:r>
              <a:rPr lang="en-US" i="1" dirty="0" smtClean="0"/>
              <a:t>What </a:t>
            </a:r>
            <a:r>
              <a:rPr lang="en-US" i="1" dirty="0"/>
              <a:t>should students be able to do to prepare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class</a:t>
            </a:r>
            <a:r>
              <a:rPr lang="en-US" i="1" dirty="0" smtClean="0"/>
              <a:t>?</a:t>
            </a:r>
            <a:r>
              <a:rPr lang="cs-CZ" i="1" dirty="0" smtClean="0"/>
              <a:t> </a:t>
            </a:r>
            <a:r>
              <a:rPr lang="en-US" i="1" dirty="0" smtClean="0"/>
              <a:t>What </a:t>
            </a:r>
            <a:r>
              <a:rPr lang="en-US" i="1" dirty="0"/>
              <a:t>questions </a:t>
            </a:r>
            <a:r>
              <a:rPr lang="en-US" i="1" dirty="0" smtClean="0"/>
              <a:t>will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students</a:t>
            </a:r>
            <a:r>
              <a:rPr lang="cs-CZ" i="1" dirty="0" smtClean="0"/>
              <a:t> </a:t>
            </a:r>
            <a:r>
              <a:rPr lang="cs-CZ" i="1" dirty="0" err="1" smtClean="0"/>
              <a:t>be</a:t>
            </a:r>
            <a:r>
              <a:rPr lang="cs-CZ" i="1" dirty="0" smtClean="0"/>
              <a:t> </a:t>
            </a:r>
            <a:r>
              <a:rPr lang="cs-CZ" i="1" dirty="0" err="1" smtClean="0"/>
              <a:t>asked</a:t>
            </a:r>
            <a:r>
              <a:rPr lang="en-US" i="1" dirty="0" smtClean="0"/>
              <a:t>? </a:t>
            </a:r>
            <a:endParaRPr lang="cs-CZ" i="1" dirty="0" smtClean="0"/>
          </a:p>
          <a:p>
            <a:pPr marL="14288" indent="0">
              <a:buNone/>
            </a:pPr>
            <a:r>
              <a:rPr lang="en-US" sz="2400" dirty="0" smtClean="0"/>
              <a:t>Identify </a:t>
            </a:r>
            <a:r>
              <a:rPr lang="en-US" sz="2400" dirty="0"/>
              <a:t>the kinds of incentives or motivations that will engage students in the </a:t>
            </a:r>
            <a:r>
              <a:rPr lang="en-US" sz="2400" dirty="0" smtClean="0"/>
              <a:t>instructional </a:t>
            </a:r>
            <a:r>
              <a:rPr lang="en-US" sz="2400" dirty="0"/>
              <a:t>material and prepare </a:t>
            </a:r>
            <a:r>
              <a:rPr lang="cs-CZ" sz="2400" dirty="0" err="1" smtClean="0"/>
              <a:t>them</a:t>
            </a:r>
            <a:r>
              <a:rPr lang="cs-CZ" sz="2400" dirty="0" smtClean="0"/>
              <a:t> </a:t>
            </a:r>
            <a:r>
              <a:rPr lang="en-US" sz="2400" dirty="0" smtClean="0"/>
              <a:t>for </a:t>
            </a:r>
            <a:r>
              <a:rPr lang="en-US" sz="2400" dirty="0"/>
              <a:t>the in-class activity. </a:t>
            </a:r>
            <a:endParaRPr lang="cs-CZ" sz="2400" dirty="0" smtClean="0"/>
          </a:p>
          <a:p>
            <a:pPr marL="14288" indent="0">
              <a:buNone/>
            </a:pPr>
            <a:r>
              <a:rPr lang="en-US" sz="2400" dirty="0" smtClean="0"/>
              <a:t>Determine </a:t>
            </a:r>
            <a:r>
              <a:rPr lang="en-US" sz="2400" dirty="0"/>
              <a:t>how you can provide feedback to students about what they know and do not know prior to class</a:t>
            </a:r>
            <a:r>
              <a:rPr lang="en-US" dirty="0"/>
              <a:t>. </a:t>
            </a:r>
            <a:endParaRPr lang="cs-CZ" dirty="0"/>
          </a:p>
          <a:p>
            <a:pPr marL="14288" indent="0">
              <a:buNone/>
            </a:pPr>
            <a:endParaRPr lang="cs-CZ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75717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862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Lesson</a:t>
            </a:r>
            <a:r>
              <a:rPr lang="cs-CZ" dirty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 – Step 2 </a:t>
            </a:r>
            <a:r>
              <a:rPr lang="cs-CZ" dirty="0" err="1" smtClean="0"/>
              <a:t>for</a:t>
            </a:r>
            <a:r>
              <a:rPr lang="cs-CZ" dirty="0" smtClean="0"/>
              <a:t> FC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3" y="1484313"/>
            <a:ext cx="8564438" cy="4603750"/>
          </a:xfrm>
        </p:spPr>
        <p:txBody>
          <a:bodyPr/>
          <a:lstStyle/>
          <a:p>
            <a:pPr marL="14288" indent="0">
              <a:buNone/>
            </a:pPr>
            <a:r>
              <a:rPr lang="en-GB" sz="3200" b="1" dirty="0" smtClean="0"/>
              <a:t>2. Plan </a:t>
            </a:r>
            <a:r>
              <a:rPr lang="cs-CZ" sz="3200" b="1" i="1" dirty="0" smtClean="0">
                <a:solidFill>
                  <a:srgbClr val="C00000"/>
                </a:solidFill>
              </a:rPr>
              <a:t>i</a:t>
            </a:r>
            <a:r>
              <a:rPr lang="en-US" b="1" i="1" dirty="0" smtClean="0">
                <a:solidFill>
                  <a:srgbClr val="C00000"/>
                </a:solidFill>
              </a:rPr>
              <a:t>n-class </a:t>
            </a:r>
            <a:r>
              <a:rPr lang="en-US" b="1" dirty="0"/>
              <a:t>activities that provide students opportunities to deepen understanding </a:t>
            </a:r>
            <a:endParaRPr lang="cs-CZ" sz="3200" b="1" dirty="0" smtClean="0"/>
          </a:p>
          <a:p>
            <a:r>
              <a:rPr lang="en-US" i="1" dirty="0"/>
              <a:t>What kind of in-class activities will focus students to attain higher-level cognitive abilities? </a:t>
            </a:r>
            <a:r>
              <a:rPr lang="en-US" dirty="0"/>
              <a:t>Align &amp; match these activities with the learning objectives.  </a:t>
            </a:r>
            <a:endParaRPr lang="cs-CZ" dirty="0"/>
          </a:p>
          <a:p>
            <a:r>
              <a:rPr lang="en-US" i="1" dirty="0" smtClean="0"/>
              <a:t>In </a:t>
            </a:r>
            <a:r>
              <a:rPr lang="en-US" i="1" dirty="0"/>
              <a:t>all these examples prepare clear instructions for distribution to students in-class. </a:t>
            </a:r>
            <a:endParaRPr lang="cs-CZ" dirty="0"/>
          </a:p>
          <a:p>
            <a:r>
              <a:rPr lang="en-US" dirty="0"/>
              <a:t> </a:t>
            </a:r>
            <a:r>
              <a:rPr lang="cs-CZ" i="1" dirty="0" smtClean="0"/>
              <a:t>U</a:t>
            </a:r>
            <a:r>
              <a:rPr lang="en-US" i="1" dirty="0" smtClean="0"/>
              <a:t>se </a:t>
            </a:r>
            <a:r>
              <a:rPr lang="en-US" i="1" dirty="0"/>
              <a:t>a timeline work plan to help you keep manage the activity and keep students on task. </a:t>
            </a:r>
            <a:endParaRPr lang="cs-CZ" dirty="0"/>
          </a:p>
          <a:p>
            <a:pPr marL="14288" indent="0">
              <a:buNone/>
            </a:pPr>
            <a:r>
              <a:rPr lang="en-US" dirty="0" smtClean="0"/>
              <a:t>. </a:t>
            </a:r>
            <a:endParaRPr lang="cs-CZ" dirty="0"/>
          </a:p>
          <a:p>
            <a:pPr marL="14288" indent="0">
              <a:buNone/>
            </a:pPr>
            <a:endParaRPr lang="cs-CZ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75717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878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Lesson</a:t>
            </a:r>
            <a:r>
              <a:rPr lang="cs-CZ" dirty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 – Step 2 </a:t>
            </a:r>
            <a:r>
              <a:rPr lang="cs-CZ" dirty="0" err="1" smtClean="0"/>
              <a:t>for</a:t>
            </a:r>
            <a:r>
              <a:rPr lang="cs-CZ" dirty="0" smtClean="0"/>
              <a:t> FC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2" y="1484312"/>
            <a:ext cx="8856984" cy="5113040"/>
          </a:xfrm>
        </p:spPr>
        <p:txBody>
          <a:bodyPr/>
          <a:lstStyle/>
          <a:p>
            <a:pPr marL="14288" indent="0">
              <a:buNone/>
            </a:pPr>
            <a:r>
              <a:rPr lang="en-GB" sz="3200" b="1" dirty="0" smtClean="0"/>
              <a:t>2. Plan </a:t>
            </a:r>
            <a:r>
              <a:rPr lang="cs-CZ" b="1" i="1" dirty="0" smtClean="0">
                <a:solidFill>
                  <a:srgbClr val="C00000"/>
                </a:solidFill>
              </a:rPr>
              <a:t>post</a:t>
            </a:r>
            <a:r>
              <a:rPr lang="en-US" b="1" i="1" dirty="0" smtClean="0">
                <a:solidFill>
                  <a:srgbClr val="C00000"/>
                </a:solidFill>
              </a:rPr>
              <a:t>-class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/>
              <a:t>activities that extend </a:t>
            </a:r>
            <a:r>
              <a:rPr lang="en-US" b="1" dirty="0" smtClean="0"/>
              <a:t>student</a:t>
            </a:r>
            <a:endParaRPr lang="cs-CZ" b="1" dirty="0" smtClean="0"/>
          </a:p>
          <a:p>
            <a:pPr marL="14288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</a:t>
            </a:r>
            <a:r>
              <a:rPr lang="en-US" b="1" dirty="0" smtClean="0"/>
              <a:t> </a:t>
            </a:r>
            <a:r>
              <a:rPr lang="en-US" b="1" dirty="0"/>
              <a:t>learning </a:t>
            </a:r>
            <a:endParaRPr lang="cs-CZ" b="1" dirty="0" smtClean="0"/>
          </a:p>
          <a:p>
            <a:r>
              <a:rPr lang="en-US" i="1" dirty="0"/>
              <a:t>How will students continue the learning experience from the inside class activity to outside of class? </a:t>
            </a:r>
            <a:r>
              <a:rPr lang="cs-CZ" dirty="0" smtClean="0"/>
              <a:t>(</a:t>
            </a:r>
            <a:r>
              <a:rPr lang="cs-CZ" sz="2400" dirty="0" smtClean="0"/>
              <a:t>W</a:t>
            </a:r>
            <a:r>
              <a:rPr lang="en-US" sz="2400" dirty="0" smtClean="0"/>
              <a:t>e </a:t>
            </a:r>
            <a:r>
              <a:rPr lang="en-US" sz="2400" dirty="0"/>
              <a:t>do not retain well what we may learn from just one exposure to the </a:t>
            </a:r>
            <a:r>
              <a:rPr lang="en-US" sz="2400" dirty="0" smtClean="0"/>
              <a:t>materials</a:t>
            </a:r>
            <a:r>
              <a:rPr lang="cs-CZ" sz="2400" dirty="0" smtClean="0"/>
              <a:t>.)</a:t>
            </a:r>
            <a:r>
              <a:rPr lang="en-US" dirty="0"/>
              <a:t> </a:t>
            </a:r>
            <a:endParaRPr lang="cs-CZ" dirty="0"/>
          </a:p>
          <a:p>
            <a:r>
              <a:rPr lang="en-US" i="1" dirty="0"/>
              <a:t>Describe how you will connect this lesson to the next lesson so that they flow coherently. </a:t>
            </a:r>
            <a:endParaRPr lang="cs-CZ" dirty="0"/>
          </a:p>
          <a:p>
            <a:r>
              <a:rPr lang="en-US" i="1" dirty="0" smtClean="0"/>
              <a:t>What </a:t>
            </a:r>
            <a:r>
              <a:rPr lang="en-US" i="1" dirty="0"/>
              <a:t>kind of in-class activities will focus students to attain higher-level cognitive abilities? </a:t>
            </a:r>
            <a:endParaRPr lang="cs-CZ" dirty="0"/>
          </a:p>
          <a:p>
            <a:pPr marL="14288" indent="0">
              <a:buNone/>
            </a:pPr>
            <a:endParaRPr lang="cs-CZ" dirty="0"/>
          </a:p>
          <a:p>
            <a:pPr marL="14288" indent="0">
              <a:buNone/>
            </a:pPr>
            <a:r>
              <a:rPr lang="en-US" dirty="0" smtClean="0"/>
              <a:t>. </a:t>
            </a:r>
            <a:endParaRPr lang="cs-CZ" dirty="0"/>
          </a:p>
          <a:p>
            <a:pPr marL="14288" indent="0">
              <a:buNone/>
            </a:pPr>
            <a:endParaRPr lang="cs-CZ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75717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753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Lesson</a:t>
            </a:r>
            <a:r>
              <a:rPr lang="cs-CZ" dirty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 – Step 2 </a:t>
            </a:r>
            <a:r>
              <a:rPr lang="cs-CZ" dirty="0" err="1" smtClean="0"/>
              <a:t>for</a:t>
            </a:r>
            <a:r>
              <a:rPr lang="cs-CZ" dirty="0" smtClean="0"/>
              <a:t> FC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2" y="1484312"/>
            <a:ext cx="8856984" cy="5113040"/>
          </a:xfrm>
        </p:spPr>
        <p:txBody>
          <a:bodyPr/>
          <a:lstStyle/>
          <a:p>
            <a:pPr marL="14288" indent="0">
              <a:buNone/>
            </a:pPr>
            <a:r>
              <a:rPr lang="en-GB" sz="3200" b="1" dirty="0" smtClean="0"/>
              <a:t>2. Plan </a:t>
            </a:r>
            <a:r>
              <a:rPr lang="cs-CZ" b="1" i="1" dirty="0" smtClean="0">
                <a:solidFill>
                  <a:srgbClr val="C00000"/>
                </a:solidFill>
              </a:rPr>
              <a:t>post</a:t>
            </a:r>
            <a:r>
              <a:rPr lang="en-US" b="1" i="1" dirty="0" smtClean="0">
                <a:solidFill>
                  <a:srgbClr val="C00000"/>
                </a:solidFill>
              </a:rPr>
              <a:t>-class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/>
              <a:t>activities that extend </a:t>
            </a:r>
            <a:r>
              <a:rPr lang="en-US" b="1" dirty="0" smtClean="0"/>
              <a:t>student</a:t>
            </a:r>
            <a:endParaRPr lang="cs-CZ" b="1" dirty="0" smtClean="0"/>
          </a:p>
          <a:p>
            <a:pPr marL="14288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</a:t>
            </a:r>
            <a:r>
              <a:rPr lang="en-US" b="1" dirty="0" smtClean="0"/>
              <a:t> </a:t>
            </a:r>
            <a:r>
              <a:rPr lang="en-US" b="1" dirty="0"/>
              <a:t>learning </a:t>
            </a:r>
            <a:endParaRPr lang="cs-CZ" b="1" dirty="0" smtClean="0"/>
          </a:p>
          <a:p>
            <a:r>
              <a:rPr lang="cs-CZ" i="1" dirty="0" smtClean="0"/>
              <a:t>P</a:t>
            </a:r>
            <a:r>
              <a:rPr lang="en-US" i="1" dirty="0" err="1"/>
              <a:t>repare</a:t>
            </a:r>
            <a:r>
              <a:rPr lang="en-US" i="1" dirty="0"/>
              <a:t> clear instructions for distribution to students </a:t>
            </a:r>
            <a:r>
              <a:rPr lang="en-US" i="1" dirty="0" smtClean="0"/>
              <a:t>in-class</a:t>
            </a:r>
            <a:r>
              <a:rPr lang="cs-CZ" i="1" dirty="0" smtClean="0"/>
              <a:t>.</a:t>
            </a:r>
          </a:p>
          <a:p>
            <a:endParaRPr lang="cs-CZ" i="1" dirty="0"/>
          </a:p>
          <a:p>
            <a:r>
              <a:rPr lang="cs-CZ" i="1" dirty="0"/>
              <a:t>U</a:t>
            </a:r>
            <a:r>
              <a:rPr lang="en-US" i="1" dirty="0"/>
              <a:t>se a timeline work plan to help you keep manage the activity and keep students on </a:t>
            </a:r>
            <a:r>
              <a:rPr lang="en-US" i="1" dirty="0" smtClean="0"/>
              <a:t>task</a:t>
            </a:r>
            <a:r>
              <a:rPr lang="cs-CZ" i="1" dirty="0"/>
              <a:t>.</a:t>
            </a:r>
            <a:endParaRPr lang="cs-CZ" dirty="0"/>
          </a:p>
          <a:p>
            <a:pPr marL="14288" indent="0">
              <a:buNone/>
            </a:pPr>
            <a:endParaRPr lang="cs-CZ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75717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887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Lesson</a:t>
            </a:r>
            <a:r>
              <a:rPr lang="cs-CZ" dirty="0"/>
              <a:t> </a:t>
            </a:r>
            <a:r>
              <a:rPr lang="cs-CZ" dirty="0" err="1"/>
              <a:t>Planning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3" y="1484313"/>
            <a:ext cx="8564438" cy="4603750"/>
          </a:xfrm>
        </p:spPr>
        <p:txBody>
          <a:bodyPr/>
          <a:lstStyle/>
          <a:p>
            <a:pPr marL="14288" indent="0">
              <a:buNone/>
            </a:pPr>
            <a:r>
              <a:rPr lang="en-GB" sz="3200" b="1" dirty="0" smtClean="0"/>
              <a:t>3. Plan to assess student understanding</a:t>
            </a:r>
          </a:p>
          <a:p>
            <a:r>
              <a:rPr lang="en-GB" sz="3200" dirty="0" smtClean="0"/>
              <a:t>The number and type of assessment</a:t>
            </a:r>
          </a:p>
          <a:p>
            <a:pPr lvl="1"/>
            <a:r>
              <a:rPr lang="en-GB" sz="2800" dirty="0" smtClean="0"/>
              <a:t>Examples of different assessments</a:t>
            </a:r>
          </a:p>
          <a:p>
            <a:pPr lvl="1"/>
            <a:r>
              <a:rPr lang="en-GB" sz="2800" dirty="0" smtClean="0"/>
              <a:t>Formative and/or summative</a:t>
            </a:r>
          </a:p>
          <a:p>
            <a:r>
              <a:rPr lang="en-GB" sz="3200" dirty="0" smtClean="0"/>
              <a:t>The criteria and standards</a:t>
            </a:r>
          </a:p>
          <a:p>
            <a:pPr lvl="1"/>
            <a:r>
              <a:rPr lang="en-GB" sz="2800" dirty="0" smtClean="0"/>
              <a:t>Rubrics</a:t>
            </a:r>
          </a:p>
          <a:p>
            <a:r>
              <a:rPr lang="en-GB" sz="3200" dirty="0" smtClean="0"/>
              <a:t>Students roles</a:t>
            </a:r>
          </a:p>
          <a:p>
            <a:pPr lvl="1"/>
            <a:r>
              <a:rPr lang="en-GB" sz="2800" dirty="0" smtClean="0"/>
              <a:t>Self-assessment</a:t>
            </a:r>
          </a:p>
          <a:p>
            <a:pPr lvl="1"/>
            <a:r>
              <a:rPr lang="en-GB" sz="2800" dirty="0" smtClean="0"/>
              <a:t>Peer assessment</a:t>
            </a:r>
            <a:endParaRPr lang="en-GB" sz="2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75717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846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Lesson</a:t>
            </a:r>
            <a:r>
              <a:rPr lang="cs-CZ" dirty="0"/>
              <a:t> </a:t>
            </a:r>
            <a:r>
              <a:rPr lang="cs-CZ" dirty="0" err="1"/>
              <a:t>Planning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3" y="1484313"/>
            <a:ext cx="8564438" cy="4603750"/>
          </a:xfrm>
        </p:spPr>
        <p:txBody>
          <a:bodyPr/>
          <a:lstStyle/>
          <a:p>
            <a:pPr marL="14288" indent="0">
              <a:buNone/>
            </a:pPr>
            <a:r>
              <a:rPr lang="en-GB" sz="3200" b="1" dirty="0" smtClean="0"/>
              <a:t>3. Plan to assess student understanding – cont.</a:t>
            </a:r>
          </a:p>
          <a:p>
            <a:r>
              <a:rPr lang="en-GB" sz="3200" dirty="0" smtClean="0"/>
              <a:t>Considerations about individual assessment tasks and methods through which individual assessments will be combined into the final grade for course</a:t>
            </a:r>
          </a:p>
          <a:p>
            <a:r>
              <a:rPr lang="en-GB" sz="3200" dirty="0" smtClean="0"/>
              <a:t>The provision of feedback</a:t>
            </a:r>
            <a:endParaRPr lang="en-GB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75717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60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Lesson</a:t>
            </a:r>
            <a:r>
              <a:rPr lang="cs-CZ" dirty="0"/>
              <a:t> </a:t>
            </a:r>
            <a:r>
              <a:rPr lang="cs-CZ" dirty="0" err="1"/>
              <a:t>Planning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492430" cy="5184575"/>
          </a:xfrm>
        </p:spPr>
        <p:txBody>
          <a:bodyPr/>
          <a:lstStyle/>
          <a:p>
            <a:pPr marL="14288" indent="0">
              <a:buNone/>
            </a:pPr>
            <a:r>
              <a:rPr lang="en-GB" b="1" dirty="0" smtClean="0"/>
              <a:t>4. How to sequence the lesson in an engaging and meaningful manner </a:t>
            </a:r>
            <a:r>
              <a:rPr lang="en-GB" sz="2000" dirty="0" smtClean="0"/>
              <a:t>(SMU, 2017)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4294967295"/>
          </p:nvPr>
        </p:nvSpPr>
        <p:spPr>
          <a:xfrm>
            <a:off x="0" y="8763000"/>
            <a:ext cx="5819775" cy="481013"/>
          </a:xfrm>
        </p:spPr>
        <p:txBody>
          <a:bodyPr/>
          <a:lstStyle/>
          <a:p>
            <a:pPr marL="14288" indent="0">
              <a:buNone/>
            </a:pPr>
            <a:r>
              <a:rPr lang="cs-CZ" sz="3200" b="1" dirty="0"/>
              <a:t>4. </a:t>
            </a:r>
            <a:r>
              <a:rPr lang="cs-CZ" sz="3200" b="1" dirty="0" err="1"/>
              <a:t>Plan</a:t>
            </a:r>
            <a:r>
              <a:rPr lang="cs-CZ" sz="3200" b="1" dirty="0"/>
              <a:t> to </a:t>
            </a:r>
            <a:r>
              <a:rPr lang="cs-CZ" sz="3200" b="1" dirty="0" err="1"/>
              <a:t>sequence</a:t>
            </a:r>
            <a:r>
              <a:rPr lang="cs-CZ" sz="3200" b="1" dirty="0"/>
              <a:t> </a:t>
            </a:r>
            <a:r>
              <a:rPr lang="cs-CZ" sz="3200" b="1" dirty="0" err="1"/>
              <a:t>the</a:t>
            </a:r>
            <a:r>
              <a:rPr lang="cs-CZ" sz="3200" b="1" dirty="0"/>
              <a:t> </a:t>
            </a:r>
            <a:r>
              <a:rPr lang="cs-CZ" sz="3200" b="1" dirty="0" err="1"/>
              <a:t>lesson</a:t>
            </a:r>
            <a:r>
              <a:rPr lang="cs-CZ" sz="3200" b="1" dirty="0"/>
              <a:t> in </a:t>
            </a:r>
            <a:r>
              <a:rPr lang="cs-CZ" sz="3200" b="1" dirty="0" err="1"/>
              <a:t>an</a:t>
            </a:r>
            <a:r>
              <a:rPr lang="cs-CZ" sz="3200" b="1" dirty="0"/>
              <a:t> </a:t>
            </a:r>
            <a:r>
              <a:rPr lang="cs-CZ" sz="3200" b="1" dirty="0" err="1"/>
              <a:t>engaging</a:t>
            </a:r>
            <a:r>
              <a:rPr lang="cs-CZ" sz="3200" b="1" dirty="0"/>
              <a:t> and </a:t>
            </a:r>
            <a:r>
              <a:rPr lang="cs-CZ" sz="3200" b="1" dirty="0" err="1"/>
              <a:t>meaningful</a:t>
            </a:r>
            <a:r>
              <a:rPr lang="cs-CZ" sz="3200" b="1" dirty="0"/>
              <a:t> </a:t>
            </a:r>
            <a:r>
              <a:rPr lang="cs-CZ" sz="3200" b="1" dirty="0" err="1"/>
              <a:t>manner</a:t>
            </a:r>
            <a:endParaRPr lang="cs-CZ" sz="3200" b="1" dirty="0"/>
          </a:p>
          <a:p>
            <a:pPr marL="14288" indent="0">
              <a:buNone/>
            </a:pPr>
            <a:endParaRPr lang="cs-CZ" sz="32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75717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https://cte.smu.edu.sg/sites/cte.smu.edu.sg/files/images/gagn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273472"/>
            <a:ext cx="6264696" cy="4006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251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Lesson</a:t>
            </a:r>
            <a:r>
              <a:rPr lang="cs-CZ" dirty="0"/>
              <a:t> </a:t>
            </a:r>
            <a:r>
              <a:rPr lang="cs-CZ" dirty="0" err="1"/>
              <a:t>Planning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3" y="1484313"/>
            <a:ext cx="8564438" cy="4603750"/>
          </a:xfrm>
        </p:spPr>
        <p:txBody>
          <a:bodyPr/>
          <a:lstStyle/>
          <a:p>
            <a:pPr marL="14288" indent="0">
              <a:buNone/>
            </a:pPr>
            <a:r>
              <a:rPr lang="en-GB" sz="3200" b="1" dirty="0" smtClean="0"/>
              <a:t>5. Create a realistic timeline </a:t>
            </a:r>
            <a:r>
              <a:rPr lang="cs-CZ" sz="3200" b="1" dirty="0" err="1" smtClean="0"/>
              <a:t>for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all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the</a:t>
            </a:r>
            <a:r>
              <a:rPr lang="cs-CZ" sz="3200" b="1" dirty="0" smtClean="0"/>
              <a:t> </a:t>
            </a:r>
          </a:p>
          <a:p>
            <a:pPr marL="14288" indent="0">
              <a:buNone/>
            </a:pPr>
            <a:r>
              <a:rPr lang="cs-CZ" sz="3200" b="1" dirty="0"/>
              <a:t> </a:t>
            </a:r>
            <a:r>
              <a:rPr lang="cs-CZ" sz="3200" b="1" dirty="0" smtClean="0"/>
              <a:t>   </a:t>
            </a:r>
            <a:r>
              <a:rPr lang="cs-CZ" sz="3200" b="1" dirty="0" err="1" smtClean="0"/>
              <a:t>phases</a:t>
            </a:r>
            <a:r>
              <a:rPr lang="cs-CZ" sz="3200" b="1" dirty="0" smtClean="0"/>
              <a:t> </a:t>
            </a:r>
            <a:r>
              <a:rPr lang="en-GB" sz="3200" b="1" dirty="0" smtClean="0"/>
              <a:t>- </a:t>
            </a:r>
            <a:r>
              <a:rPr lang="en-GB" sz="3200" b="1" dirty="0" smtClean="0"/>
              <a:t>Be flexible</a:t>
            </a:r>
            <a:r>
              <a:rPr lang="en-GB" sz="3200" dirty="0" smtClean="0"/>
              <a:t>!</a:t>
            </a:r>
          </a:p>
          <a:p>
            <a:r>
              <a:rPr lang="en-GB" sz="3200" dirty="0" smtClean="0"/>
              <a:t>Estimate </a:t>
            </a:r>
            <a:r>
              <a:rPr lang="en-GB" sz="3200" dirty="0" smtClean="0"/>
              <a:t>how much time each of the activities will take</a:t>
            </a:r>
          </a:p>
          <a:p>
            <a:r>
              <a:rPr lang="en-GB" sz="3200" dirty="0" smtClean="0"/>
              <a:t>Plan a few minutes at the end – any remaining questions, a summary of the key points</a:t>
            </a:r>
          </a:p>
          <a:p>
            <a:r>
              <a:rPr lang="en-GB" sz="3200" dirty="0" smtClean="0"/>
              <a:t>Plan an extra activity or a question for discussion</a:t>
            </a:r>
            <a:endParaRPr lang="en-GB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75717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869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Lesson</a:t>
            </a:r>
            <a:r>
              <a:rPr lang="cs-CZ" dirty="0"/>
              <a:t> </a:t>
            </a:r>
            <a:r>
              <a:rPr lang="cs-CZ" dirty="0" err="1"/>
              <a:t>Planning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3" y="1484313"/>
            <a:ext cx="8564438" cy="4603750"/>
          </a:xfrm>
        </p:spPr>
        <p:txBody>
          <a:bodyPr/>
          <a:lstStyle/>
          <a:p>
            <a:pPr marL="14288" indent="0">
              <a:buNone/>
            </a:pPr>
            <a:r>
              <a:rPr lang="en-GB" sz="3200" b="1" dirty="0" smtClean="0"/>
              <a:t>6. Plan for the closing-up of the lesson </a:t>
            </a:r>
          </a:p>
          <a:p>
            <a:pPr marL="14288" indent="0" algn="ctr">
              <a:buNone/>
            </a:pPr>
            <a:r>
              <a:rPr lang="en-GB" sz="3200" dirty="0" smtClean="0"/>
              <a:t>For teachers:</a:t>
            </a:r>
          </a:p>
          <a:p>
            <a:r>
              <a:rPr lang="en-GB" sz="3200" dirty="0" smtClean="0"/>
              <a:t>Check the students´ understanding, give subsequent instructions</a:t>
            </a:r>
          </a:p>
          <a:p>
            <a:r>
              <a:rPr lang="en-GB" sz="3200" dirty="0" smtClean="0"/>
              <a:t>Emphasise and summarise key information</a:t>
            </a:r>
          </a:p>
          <a:p>
            <a:r>
              <a:rPr lang="en-GB" sz="3200" dirty="0" smtClean="0"/>
              <a:t>Tie up loose ends</a:t>
            </a:r>
          </a:p>
          <a:p>
            <a:r>
              <a:rPr lang="en-GB" sz="3200" dirty="0" err="1" smtClean="0"/>
              <a:t>Prewiew</a:t>
            </a:r>
            <a:r>
              <a:rPr lang="en-GB" sz="3200" dirty="0" smtClean="0"/>
              <a:t> upcoming topics</a:t>
            </a:r>
          </a:p>
          <a:p>
            <a:pPr marL="14288" indent="0">
              <a:buNone/>
            </a:pPr>
            <a:endParaRPr lang="cs-CZ" sz="3200" dirty="0"/>
          </a:p>
          <a:p>
            <a:pPr marL="14288" indent="0">
              <a:buNone/>
            </a:pPr>
            <a:endParaRPr lang="cs-CZ" sz="32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75717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991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Lesson</a:t>
            </a:r>
            <a:r>
              <a:rPr lang="cs-CZ" dirty="0"/>
              <a:t> </a:t>
            </a:r>
            <a:r>
              <a:rPr lang="cs-CZ" dirty="0" err="1"/>
              <a:t>Planning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3" y="1484313"/>
            <a:ext cx="8564438" cy="4603750"/>
          </a:xfrm>
        </p:spPr>
        <p:txBody>
          <a:bodyPr/>
          <a:lstStyle/>
          <a:p>
            <a:pPr marL="14288" indent="0">
              <a:buNone/>
            </a:pPr>
            <a:endParaRPr lang="cs-CZ" sz="3200" b="1" dirty="0"/>
          </a:p>
          <a:p>
            <a:pPr marL="14288" indent="0">
              <a:buNone/>
            </a:pPr>
            <a:r>
              <a:rPr lang="cs-CZ" sz="3200" b="1" dirty="0" err="1" smtClean="0"/>
              <a:t>Sources</a:t>
            </a:r>
            <a:r>
              <a:rPr lang="cs-CZ" sz="3200" b="1" dirty="0" smtClean="0"/>
              <a:t>:</a:t>
            </a:r>
            <a:endParaRPr lang="cs-CZ" sz="3200" b="1" dirty="0"/>
          </a:p>
          <a:p>
            <a:r>
              <a:rPr lang="cs-CZ" sz="3200" dirty="0" smtClean="0"/>
              <a:t>Milkova, S. </a:t>
            </a:r>
            <a:r>
              <a:rPr lang="cs-CZ" sz="3200" i="1" dirty="0" err="1" smtClean="0"/>
              <a:t>Strategies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for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Effective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Lesson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Planning</a:t>
            </a:r>
            <a:endParaRPr lang="cs-CZ" sz="3200" i="1" dirty="0" smtClean="0"/>
          </a:p>
          <a:p>
            <a:r>
              <a:rPr lang="cs-CZ" sz="3200" dirty="0"/>
              <a:t>Vondrová et al. </a:t>
            </a:r>
            <a:r>
              <a:rPr lang="cs-CZ" sz="3200" i="1" dirty="0"/>
              <a:t>“</a:t>
            </a:r>
            <a:r>
              <a:rPr lang="cs-CZ" sz="3200" i="1" dirty="0" err="1"/>
              <a:t>Lesson</a:t>
            </a:r>
            <a:r>
              <a:rPr lang="cs-CZ" sz="3200" i="1" dirty="0"/>
              <a:t> study“ v českých podmínkách</a:t>
            </a:r>
            <a:endParaRPr lang="cs-CZ" sz="3200" dirty="0"/>
          </a:p>
          <a:p>
            <a:r>
              <a:rPr lang="cs-CZ" sz="3200" dirty="0" smtClean="0"/>
              <a:t>Singapore </a:t>
            </a:r>
            <a:r>
              <a:rPr lang="cs-CZ" sz="3200" dirty="0"/>
              <a:t>Management University: </a:t>
            </a:r>
            <a:r>
              <a:rPr lang="cs-CZ" sz="3200" i="1" dirty="0" err="1"/>
              <a:t>Lesson</a:t>
            </a:r>
            <a:r>
              <a:rPr lang="cs-CZ" sz="3200" i="1" dirty="0"/>
              <a:t> </a:t>
            </a:r>
            <a:r>
              <a:rPr lang="cs-CZ" sz="3200" i="1" dirty="0" err="1"/>
              <a:t>Planning</a:t>
            </a:r>
            <a:r>
              <a:rPr lang="cs-CZ" sz="3200" dirty="0"/>
              <a:t> </a:t>
            </a:r>
          </a:p>
          <a:p>
            <a:r>
              <a:rPr lang="cs-CZ" sz="3200" dirty="0" smtClean="0">
                <a:hlinkClick r:id="rId3"/>
              </a:rPr>
              <a:t>www.crlt.umich.edu</a:t>
            </a:r>
            <a:r>
              <a:rPr lang="cs-CZ" sz="3200" dirty="0" smtClean="0"/>
              <a:t>: </a:t>
            </a:r>
            <a:r>
              <a:rPr lang="cs-CZ" sz="3200" i="1" dirty="0" err="1"/>
              <a:t>Improving</a:t>
            </a:r>
            <a:r>
              <a:rPr lang="cs-CZ" sz="3200" i="1" dirty="0"/>
              <a:t> </a:t>
            </a:r>
            <a:r>
              <a:rPr lang="cs-CZ" sz="3200" i="1" dirty="0" err="1"/>
              <a:t>your</a:t>
            </a:r>
            <a:r>
              <a:rPr lang="cs-CZ" sz="3200" i="1" dirty="0"/>
              <a:t> </a:t>
            </a:r>
            <a:r>
              <a:rPr lang="cs-CZ" sz="3200" i="1" dirty="0" err="1" smtClean="0"/>
              <a:t>teaching</a:t>
            </a:r>
            <a:endParaRPr lang="cs-CZ" sz="3200" i="1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75717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Lesson</a:t>
            </a:r>
            <a:r>
              <a:rPr lang="cs-CZ" dirty="0"/>
              <a:t> </a:t>
            </a:r>
            <a:r>
              <a:rPr lang="cs-CZ" dirty="0" err="1"/>
              <a:t>Planning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3" y="1484313"/>
            <a:ext cx="8564438" cy="4603750"/>
          </a:xfrm>
        </p:spPr>
        <p:txBody>
          <a:bodyPr/>
          <a:lstStyle/>
          <a:p>
            <a:pPr marL="14288" indent="0">
              <a:buNone/>
            </a:pPr>
            <a:r>
              <a:rPr lang="en-GB" sz="3200" b="1" dirty="0" smtClean="0"/>
              <a:t>6. Plan for the closing-up of the lesson </a:t>
            </a:r>
          </a:p>
          <a:p>
            <a:pPr marL="14288" indent="0" algn="ctr">
              <a:buNone/>
            </a:pPr>
            <a:r>
              <a:rPr lang="en-GB" sz="3200" dirty="0" smtClean="0"/>
              <a:t>For students:</a:t>
            </a:r>
          </a:p>
          <a:p>
            <a:r>
              <a:rPr lang="en-GB" sz="3200" dirty="0" smtClean="0"/>
              <a:t>Demonstrating of their understanding of the major points</a:t>
            </a:r>
          </a:p>
          <a:p>
            <a:r>
              <a:rPr lang="en-GB" sz="3200" dirty="0" smtClean="0"/>
              <a:t>Consolidation of the key information</a:t>
            </a:r>
          </a:p>
          <a:p>
            <a:r>
              <a:rPr lang="en-GB" sz="3200" dirty="0" smtClean="0"/>
              <a:t>Leaps and bounds of the lesson ideas</a:t>
            </a:r>
          </a:p>
          <a:p>
            <a:r>
              <a:rPr lang="en-GB" sz="3200" dirty="0" smtClean="0"/>
              <a:t>Transferring ideas to new situations</a:t>
            </a:r>
            <a:endParaRPr lang="en-GB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75717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435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Lesson</a:t>
            </a:r>
            <a:r>
              <a:rPr lang="cs-CZ" dirty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 - </a:t>
            </a:r>
            <a:r>
              <a:rPr lang="cs-CZ" dirty="0" err="1" smtClean="0"/>
              <a:t>Summary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8286750" cy="4392959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sz="1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75717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id="{74A7E7C1-43AC-4376-8C60-114A02D5E2D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2" y="1405352"/>
            <a:ext cx="8713014" cy="5235680"/>
          </a:xfrm>
        </p:spPr>
      </p:pic>
    </p:spTree>
    <p:extLst>
      <p:ext uri="{BB962C8B-B14F-4D97-AF65-F5344CB8AC3E}">
        <p14:creationId xmlns:p14="http://schemas.microsoft.com/office/powerpoint/2010/main" val="215503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Lesson</a:t>
            </a:r>
            <a:r>
              <a:rPr lang="cs-CZ" dirty="0"/>
              <a:t> Study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3" y="1484313"/>
            <a:ext cx="8564438" cy="4603750"/>
          </a:xfrm>
        </p:spPr>
        <p:txBody>
          <a:bodyPr/>
          <a:lstStyle/>
          <a:p>
            <a:pPr marL="14288" indent="0" algn="ctr">
              <a:buNone/>
            </a:pPr>
            <a:r>
              <a:rPr lang="en-GB" sz="4400" b="1" dirty="0" smtClean="0">
                <a:solidFill>
                  <a:srgbClr val="FF0000"/>
                </a:solidFill>
              </a:rPr>
              <a:t>What is it?</a:t>
            </a:r>
            <a:endParaRPr lang="en-GB" sz="4400" b="1" dirty="0" smtClean="0">
              <a:solidFill>
                <a:schemeClr val="tx1"/>
              </a:solidFill>
            </a:endParaRPr>
          </a:p>
          <a:p>
            <a:r>
              <a:rPr lang="en-GB" sz="3200" dirty="0" smtClean="0">
                <a:solidFill>
                  <a:schemeClr val="tx1"/>
                </a:solidFill>
              </a:rPr>
              <a:t>Learning from other colleagues and supporting the staff through triads.</a:t>
            </a:r>
          </a:p>
          <a:p>
            <a:r>
              <a:rPr lang="en-GB" sz="3200" dirty="0" smtClean="0">
                <a:solidFill>
                  <a:schemeClr val="tx1"/>
                </a:solidFill>
              </a:rPr>
              <a:t>Putting the power back into the classroom: teaching and learning.</a:t>
            </a:r>
          </a:p>
          <a:p>
            <a:pPr marL="14288" indent="0">
              <a:buNone/>
            </a:pPr>
            <a:r>
              <a:rPr lang="en-GB" sz="3200" dirty="0" smtClean="0">
                <a:solidFill>
                  <a:schemeClr val="tx1"/>
                </a:solidFill>
              </a:rPr>
              <a:t>It is a model of collaborative </a:t>
            </a:r>
            <a:r>
              <a:rPr lang="en-GB" sz="3200" dirty="0" smtClean="0">
                <a:solidFill>
                  <a:srgbClr val="C00000"/>
                </a:solidFill>
              </a:rPr>
              <a:t>CPD (continuing professional development</a:t>
            </a:r>
            <a:r>
              <a:rPr lang="en-GB" sz="3200" dirty="0" smtClean="0">
                <a:solidFill>
                  <a:schemeClr val="tx1"/>
                </a:solidFill>
              </a:rPr>
              <a:t>) where a group of you plan a lesson together, observe each other and reflect on learners´ progress.</a:t>
            </a:r>
            <a:endParaRPr lang="en-GB" sz="3200" dirty="0">
              <a:solidFill>
                <a:srgbClr val="FF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75717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256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Lesson</a:t>
            </a:r>
            <a:r>
              <a:rPr lang="cs-CZ" dirty="0"/>
              <a:t> Study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3" y="1484313"/>
            <a:ext cx="8564438" cy="4603750"/>
          </a:xfrm>
        </p:spPr>
        <p:txBody>
          <a:bodyPr/>
          <a:lstStyle/>
          <a:p>
            <a:pPr marL="14288" indent="0" algn="ctr">
              <a:buNone/>
            </a:pPr>
            <a:r>
              <a:rPr lang="en-GB" sz="4400" b="1" dirty="0" smtClean="0">
                <a:solidFill>
                  <a:srgbClr val="FF0000"/>
                </a:solidFill>
              </a:rPr>
              <a:t>What is it?</a:t>
            </a:r>
            <a:endParaRPr lang="en-GB" sz="4400" b="1" dirty="0" smtClean="0">
              <a:solidFill>
                <a:schemeClr val="tx1"/>
              </a:solidFill>
            </a:endParaRPr>
          </a:p>
          <a:p>
            <a:endParaRPr lang="en-GB" sz="3200" dirty="0" smtClean="0">
              <a:solidFill>
                <a:schemeClr val="tx1"/>
              </a:solidFill>
            </a:endParaRPr>
          </a:p>
          <a:p>
            <a:r>
              <a:rPr lang="en-GB" sz="3200" dirty="0" smtClean="0">
                <a:solidFill>
                  <a:schemeClr val="tx1"/>
                </a:solidFill>
              </a:rPr>
              <a:t>A way of empowering staff to develop and reflect on their own teaching in the classroom. </a:t>
            </a:r>
          </a:p>
          <a:p>
            <a:endParaRPr lang="cs-CZ" sz="3200" dirty="0">
              <a:solidFill>
                <a:srgbClr val="FF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75717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896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Lesson</a:t>
            </a:r>
            <a:r>
              <a:rPr lang="cs-CZ" dirty="0"/>
              <a:t> Study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75717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id="{CFB4CEE5-1555-4F21-8A1E-C94385455A6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320026"/>
            <a:ext cx="6976070" cy="4932324"/>
          </a:xfrm>
        </p:spPr>
      </p:pic>
    </p:spTree>
    <p:extLst>
      <p:ext uri="{BB962C8B-B14F-4D97-AF65-F5344CB8AC3E}">
        <p14:creationId xmlns:p14="http://schemas.microsoft.com/office/powerpoint/2010/main" val="265884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0" y="1869316"/>
            <a:ext cx="9142560" cy="2419454"/>
          </a:xfrm>
          <a:prstGeom prst="rect">
            <a:avLst/>
          </a:prstGeom>
          <a:solidFill>
            <a:srgbClr val="333333"/>
          </a:solidFill>
          <a:ln w="9525">
            <a:noFill/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cs-CZ"/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3376801" y="2371929"/>
            <a:ext cx="5497920" cy="1607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261245" tIns="0" rIns="0" bIns="0" anchor="ctr" anchorCtr="1"/>
          <a:lstStyle/>
          <a:p>
            <a:pPr>
              <a:spcAft>
                <a:spcPts val="1633"/>
              </a:spcAft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cs-CZ" sz="2900" b="1" dirty="0" err="1">
                <a:solidFill>
                  <a:srgbClr val="FFB515"/>
                </a:solidFill>
              </a:rPr>
              <a:t>Thank</a:t>
            </a:r>
            <a:r>
              <a:rPr lang="cs-CZ" sz="2900" b="1" dirty="0">
                <a:solidFill>
                  <a:srgbClr val="FFB515"/>
                </a:solidFill>
              </a:rPr>
              <a:t> </a:t>
            </a:r>
            <a:r>
              <a:rPr lang="cs-CZ" sz="2900" b="1" dirty="0" err="1">
                <a:solidFill>
                  <a:srgbClr val="FFB515"/>
                </a:solidFill>
              </a:rPr>
              <a:t>you</a:t>
            </a:r>
            <a:r>
              <a:rPr lang="cs-CZ" sz="2900" b="1" dirty="0">
                <a:solidFill>
                  <a:srgbClr val="FFB515"/>
                </a:solidFill>
              </a:rPr>
              <a:t> </a:t>
            </a:r>
            <a:r>
              <a:rPr lang="cs-CZ" sz="2900" b="1" dirty="0" err="1">
                <a:solidFill>
                  <a:srgbClr val="FFB515"/>
                </a:solidFill>
              </a:rPr>
              <a:t>for</a:t>
            </a:r>
            <a:r>
              <a:rPr lang="cs-CZ" sz="2900" b="1" dirty="0">
                <a:solidFill>
                  <a:srgbClr val="FFB515"/>
                </a:solidFill>
              </a:rPr>
              <a:t> </a:t>
            </a:r>
            <a:r>
              <a:rPr lang="cs-CZ" sz="2900" b="1" dirty="0" err="1">
                <a:solidFill>
                  <a:srgbClr val="FFB515"/>
                </a:solidFill>
              </a:rPr>
              <a:t>your</a:t>
            </a:r>
            <a:r>
              <a:rPr lang="cs-CZ" sz="2900" b="1" dirty="0">
                <a:solidFill>
                  <a:srgbClr val="FFB515"/>
                </a:solidFill>
              </a:rPr>
              <a:t> </a:t>
            </a:r>
            <a:r>
              <a:rPr lang="cs-CZ" sz="2900" b="1" dirty="0" err="1">
                <a:solidFill>
                  <a:srgbClr val="FFB515"/>
                </a:solidFill>
              </a:rPr>
              <a:t>attention</a:t>
            </a:r>
            <a:r>
              <a:rPr lang="cs-CZ" sz="2900" b="1" dirty="0">
                <a:solidFill>
                  <a:srgbClr val="FFB515"/>
                </a:solidFill>
              </a:rPr>
              <a:t>.</a:t>
            </a:r>
            <a:endParaRPr lang="en-US" sz="2900" b="1" dirty="0">
              <a:solidFill>
                <a:srgbClr val="FFB515"/>
              </a:solidFill>
            </a:endParaRPr>
          </a:p>
        </p:txBody>
      </p:sp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800" y="1873637"/>
            <a:ext cx="3600000" cy="24007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522" y="144886"/>
            <a:ext cx="1627930" cy="162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27626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Lesson</a:t>
            </a:r>
            <a:r>
              <a:rPr lang="cs-CZ" dirty="0"/>
              <a:t> </a:t>
            </a:r>
            <a:r>
              <a:rPr lang="cs-CZ" dirty="0" err="1"/>
              <a:t>Planning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3" y="1484313"/>
            <a:ext cx="8564438" cy="4603750"/>
          </a:xfrm>
        </p:spPr>
        <p:txBody>
          <a:bodyPr/>
          <a:lstStyle/>
          <a:p>
            <a:pPr marL="14288" indent="0">
              <a:buNone/>
            </a:pPr>
            <a:r>
              <a:rPr lang="en-GB" sz="3200" b="1" dirty="0" smtClean="0"/>
              <a:t>Key components:</a:t>
            </a:r>
          </a:p>
          <a:p>
            <a:r>
              <a:rPr lang="en-GB" sz="3200" dirty="0" smtClean="0"/>
              <a:t>Objectives </a:t>
            </a:r>
            <a:r>
              <a:rPr lang="cs-CZ" sz="3200" dirty="0" err="1" smtClean="0"/>
              <a:t>of</a:t>
            </a:r>
            <a:r>
              <a:rPr lang="en-GB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en-GB" sz="3200" dirty="0" smtClean="0"/>
              <a:t>student</a:t>
            </a:r>
            <a:r>
              <a:rPr lang="cs-CZ" sz="3200" dirty="0" smtClean="0"/>
              <a:t>s´</a:t>
            </a:r>
            <a:r>
              <a:rPr lang="en-GB" sz="3200" dirty="0" smtClean="0"/>
              <a:t> learning</a:t>
            </a:r>
          </a:p>
          <a:p>
            <a:r>
              <a:rPr lang="en-GB" sz="3200" dirty="0" smtClean="0"/>
              <a:t>Teaching / learning activities</a:t>
            </a:r>
          </a:p>
          <a:p>
            <a:r>
              <a:rPr lang="en-GB" sz="3200" dirty="0" smtClean="0"/>
              <a:t>Strategies to check the students´  understanding</a:t>
            </a:r>
          </a:p>
          <a:p>
            <a:r>
              <a:rPr lang="en-GB" sz="3200" dirty="0" smtClean="0"/>
              <a:t>Every lesson plan – </a:t>
            </a:r>
            <a:r>
              <a:rPr lang="en-GB" sz="3200" i="1" dirty="0" smtClean="0"/>
              <a:t>achievement of the objective, connection to long-term instructional goals</a:t>
            </a:r>
            <a:endParaRPr lang="en-GB" sz="3200" i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75717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062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 err="1"/>
              <a:t>Lesson</a:t>
            </a:r>
            <a:r>
              <a:rPr lang="cs-CZ" dirty="0"/>
              <a:t> </a:t>
            </a:r>
            <a:r>
              <a:rPr lang="cs-CZ" dirty="0" err="1"/>
              <a:t>Planning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1484313"/>
            <a:ext cx="8286750" cy="4603750"/>
          </a:xfrm>
        </p:spPr>
        <p:txBody>
          <a:bodyPr/>
          <a:lstStyle/>
          <a:p>
            <a:pPr marL="14288" indent="0">
              <a:buNone/>
            </a:pPr>
            <a:r>
              <a:rPr lang="cs-CZ" b="1" dirty="0" smtClean="0"/>
              <a:t>1</a:t>
            </a:r>
            <a:r>
              <a:rPr lang="en-GB" b="1" dirty="0" smtClean="0"/>
              <a:t>. Identify the learning objectives </a:t>
            </a:r>
            <a:r>
              <a:rPr lang="cs-CZ" b="1" dirty="0" smtClean="0"/>
              <a:t>– a)</a:t>
            </a:r>
            <a:endParaRPr lang="en-GB" b="1" dirty="0" smtClean="0"/>
          </a:p>
          <a:p>
            <a:r>
              <a:rPr lang="en-GB" dirty="0" smtClean="0"/>
              <a:t>What is the topic of the lesson?</a:t>
            </a:r>
          </a:p>
          <a:p>
            <a:r>
              <a:rPr lang="en-GB" dirty="0" smtClean="0"/>
              <a:t>What do I want the students to learn?</a:t>
            </a:r>
          </a:p>
          <a:p>
            <a:r>
              <a:rPr lang="en-GB" dirty="0" smtClean="0"/>
              <a:t>What do I want them to understand and be able to do at the end of class?</a:t>
            </a:r>
          </a:p>
          <a:p>
            <a:r>
              <a:rPr lang="en-GB" dirty="0" smtClean="0"/>
              <a:t>What do I want them to get out of this particular lesson?</a:t>
            </a:r>
          </a:p>
          <a:p>
            <a:r>
              <a:rPr lang="en-GB" i="1" dirty="0" smtClean="0"/>
              <a:t>The students should understand WHY they are taught the lesson and WHAT they can expect to get out of it.</a:t>
            </a:r>
            <a:endParaRPr lang="en-GB" i="1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274237"/>
              </p:ext>
            </p:extLst>
          </p:nvPr>
        </p:nvGraphicFramePr>
        <p:xfrm>
          <a:off x="1547664" y="4869160"/>
          <a:ext cx="1800200" cy="1415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75717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063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 err="1"/>
              <a:t>Lesson</a:t>
            </a:r>
            <a:r>
              <a:rPr lang="cs-CZ" dirty="0"/>
              <a:t> </a:t>
            </a:r>
            <a:r>
              <a:rPr lang="cs-CZ" dirty="0" err="1"/>
              <a:t>Planning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04787" y="1628798"/>
            <a:ext cx="8539164" cy="4896545"/>
          </a:xfrm>
        </p:spPr>
        <p:txBody>
          <a:bodyPr/>
          <a:lstStyle/>
          <a:p>
            <a:pPr marL="14288" indent="0">
              <a:buNone/>
            </a:pPr>
            <a:r>
              <a:rPr lang="en-GB" b="1" dirty="0" smtClean="0"/>
              <a:t>1. Identify the learning objectives – further considerations</a:t>
            </a:r>
            <a:r>
              <a:rPr lang="cs-CZ" b="1" dirty="0" smtClean="0"/>
              <a:t> to </a:t>
            </a:r>
            <a:r>
              <a:rPr lang="cs-CZ" b="1" dirty="0" err="1" smtClean="0"/>
              <a:t>be</a:t>
            </a:r>
            <a:r>
              <a:rPr lang="cs-CZ" b="1" dirty="0" smtClean="0"/>
              <a:t> made by </a:t>
            </a:r>
            <a:r>
              <a:rPr lang="cs-CZ" b="1" dirty="0" err="1" smtClean="0"/>
              <a:t>teachers</a:t>
            </a:r>
            <a:endParaRPr lang="en-GB" b="1" dirty="0" smtClean="0"/>
          </a:p>
          <a:p>
            <a:r>
              <a:rPr lang="en-GB" dirty="0" smtClean="0"/>
              <a:t>What are the most important concepts/ideas/skills I want students to be able to grasp and apply?</a:t>
            </a:r>
          </a:p>
          <a:p>
            <a:r>
              <a:rPr lang="en-GB" dirty="0" smtClean="0"/>
              <a:t>Why are they important?</a:t>
            </a:r>
          </a:p>
          <a:p>
            <a:r>
              <a:rPr lang="en-GB" dirty="0" smtClean="0"/>
              <a:t>If I ran out of time, which ones could not be omitted?</a:t>
            </a:r>
          </a:p>
          <a:p>
            <a:r>
              <a:rPr lang="en-GB" dirty="0" smtClean="0"/>
              <a:t>Which ones could I skip if pressed for time?</a:t>
            </a:r>
          </a:p>
          <a:p>
            <a:pPr marL="14288" indent="0">
              <a:buNone/>
            </a:pPr>
            <a:endParaRPr lang="en-GB" dirty="0" smtClean="0"/>
          </a:p>
          <a:p>
            <a:pPr marL="14288" indent="0">
              <a:buNone/>
            </a:pPr>
            <a:endParaRPr lang="cs-CZ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1273054"/>
              </p:ext>
            </p:extLst>
          </p:nvPr>
        </p:nvGraphicFramePr>
        <p:xfrm>
          <a:off x="204787" y="4902344"/>
          <a:ext cx="1918941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75717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854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 err="1"/>
              <a:t>Lesson</a:t>
            </a:r>
            <a:r>
              <a:rPr lang="cs-CZ" dirty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 – step 1 in FC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54793" y="1628800"/>
            <a:ext cx="8539164" cy="4896545"/>
          </a:xfrm>
        </p:spPr>
        <p:txBody>
          <a:bodyPr/>
          <a:lstStyle/>
          <a:p>
            <a:pPr marL="14288" indent="0">
              <a:buNone/>
            </a:pPr>
            <a:r>
              <a:rPr lang="en-US" b="1" dirty="0" smtClean="0"/>
              <a:t>&amp; </a:t>
            </a:r>
            <a:r>
              <a:rPr lang="en-US" b="1" dirty="0"/>
              <a:t>Instructional Strategies</a:t>
            </a:r>
            <a:r>
              <a:rPr lang="en-GB" b="1" dirty="0" smtClean="0"/>
              <a:t> </a:t>
            </a:r>
          </a:p>
          <a:p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material</a:t>
            </a:r>
            <a:r>
              <a:rPr lang="cs-CZ" dirty="0" smtClean="0"/>
              <a:t> </a:t>
            </a:r>
            <a:r>
              <a:rPr lang="cs-CZ" dirty="0" err="1" smtClean="0"/>
              <a:t>effective</a:t>
            </a:r>
            <a:r>
              <a:rPr lang="cs-CZ" dirty="0" smtClean="0"/>
              <a:t> and </a:t>
            </a:r>
            <a:r>
              <a:rPr lang="cs-CZ" dirty="0" err="1" smtClean="0"/>
              <a:t>relevant</a:t>
            </a:r>
            <a:r>
              <a:rPr lang="en-GB" dirty="0" smtClean="0"/>
              <a:t>?</a:t>
            </a:r>
          </a:p>
          <a:p>
            <a:r>
              <a:rPr lang="cs-CZ" dirty="0" smtClean="0"/>
              <a:t>Do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students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access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material</a:t>
            </a:r>
            <a:r>
              <a:rPr lang="en-GB" dirty="0" smtClean="0"/>
              <a:t>?</a:t>
            </a:r>
          </a:p>
          <a:p>
            <a:r>
              <a:rPr lang="cs-CZ" dirty="0" smtClean="0"/>
              <a:t>Do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students</a:t>
            </a:r>
            <a:r>
              <a:rPr lang="cs-CZ" dirty="0" smtClean="0"/>
              <a:t> </a:t>
            </a:r>
            <a:r>
              <a:rPr lang="cs-CZ" dirty="0" err="1" smtClean="0"/>
              <a:t>know</a:t>
            </a:r>
            <a:r>
              <a:rPr lang="cs-CZ" dirty="0" smtClean="0"/>
              <a:t> </a:t>
            </a:r>
            <a:r>
              <a:rPr lang="cs-CZ" dirty="0" err="1" smtClean="0"/>
              <a:t>how</a:t>
            </a:r>
            <a:r>
              <a:rPr lang="cs-CZ" dirty="0" smtClean="0"/>
              <a:t> to use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material</a:t>
            </a:r>
            <a:r>
              <a:rPr lang="en-GB" dirty="0" smtClean="0"/>
              <a:t>?</a:t>
            </a:r>
            <a:endParaRPr lang="cs-CZ" dirty="0" smtClean="0"/>
          </a:p>
          <a:p>
            <a:r>
              <a:rPr lang="en-US" dirty="0"/>
              <a:t>Describe what students will need to be able to know and do using active verbs from </a:t>
            </a:r>
            <a:r>
              <a:rPr lang="en-US" dirty="0" smtClean="0"/>
              <a:t>B</a:t>
            </a:r>
            <a:r>
              <a:rPr lang="cs-CZ" dirty="0" smtClean="0"/>
              <a:t>l</a:t>
            </a:r>
            <a:r>
              <a:rPr lang="en-US" dirty="0" err="1" smtClean="0"/>
              <a:t>oom’s</a:t>
            </a:r>
            <a:r>
              <a:rPr lang="en-US" dirty="0" smtClean="0"/>
              <a:t> </a:t>
            </a:r>
            <a:r>
              <a:rPr lang="en-US" dirty="0"/>
              <a:t>revised </a:t>
            </a:r>
            <a:r>
              <a:rPr lang="en-US" dirty="0" smtClean="0"/>
              <a:t>taxonomy</a:t>
            </a:r>
            <a:r>
              <a:rPr lang="cs-CZ" dirty="0" smtClean="0"/>
              <a:t> (</a:t>
            </a:r>
            <a:r>
              <a:rPr lang="en-GB" dirty="0" smtClean="0"/>
              <a:t>http://www.celt.iastate.edu/teaching/effective-teaching-practices/revised-blooms-taxonomy</a:t>
            </a:r>
          </a:p>
          <a:p>
            <a:pPr marL="14288" indent="0">
              <a:buNone/>
            </a:pPr>
            <a:endParaRPr lang="cs-CZ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1273054"/>
              </p:ext>
            </p:extLst>
          </p:nvPr>
        </p:nvGraphicFramePr>
        <p:xfrm>
          <a:off x="204787" y="4902344"/>
          <a:ext cx="1918941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75717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103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 err="1"/>
              <a:t>Lesson</a:t>
            </a:r>
            <a:r>
              <a:rPr lang="cs-CZ" dirty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 – step 1 in FC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54793" y="1628800"/>
            <a:ext cx="8539164" cy="4896545"/>
          </a:xfrm>
        </p:spPr>
        <p:txBody>
          <a:bodyPr/>
          <a:lstStyle/>
          <a:p>
            <a:pPr marL="14288" indent="0">
              <a:buNone/>
            </a:pPr>
            <a:r>
              <a:rPr lang="en-US" b="1" dirty="0" smtClean="0"/>
              <a:t>&amp; </a:t>
            </a:r>
            <a:r>
              <a:rPr lang="en-US" b="1" dirty="0"/>
              <a:t>Instructional Strategies</a:t>
            </a:r>
            <a:r>
              <a:rPr lang="en-GB" b="1" dirty="0" smtClean="0"/>
              <a:t> </a:t>
            </a:r>
          </a:p>
          <a:p>
            <a:pPr marL="14288" indent="0">
              <a:buNone/>
            </a:pPr>
            <a:r>
              <a:rPr lang="cs-CZ" dirty="0" smtClean="0"/>
              <a:t>     </a:t>
            </a:r>
            <a:r>
              <a:rPr lang="en-US" dirty="0" smtClean="0"/>
              <a:t>Choose </a:t>
            </a:r>
            <a:r>
              <a:rPr lang="en-US" dirty="0"/>
              <a:t>the evidence based instructional </a:t>
            </a:r>
            <a:r>
              <a:rPr lang="en-US" dirty="0" smtClean="0"/>
              <a:t>approach</a:t>
            </a:r>
            <a:endParaRPr lang="cs-CZ" dirty="0" smtClean="0"/>
          </a:p>
          <a:p>
            <a:pPr marL="14288" indent="0">
              <a:buNone/>
            </a:pPr>
            <a:r>
              <a:rPr lang="cs-CZ" dirty="0"/>
              <a:t> </a:t>
            </a:r>
            <a:r>
              <a:rPr lang="en-US" dirty="0" smtClean="0"/>
              <a:t> </a:t>
            </a:r>
            <a:r>
              <a:rPr lang="cs-CZ" dirty="0" smtClean="0"/>
              <a:t>   </a:t>
            </a:r>
            <a:r>
              <a:rPr lang="en-US" dirty="0" smtClean="0"/>
              <a:t>w</a:t>
            </a:r>
            <a:r>
              <a:rPr lang="cs-CZ" dirty="0" err="1" smtClean="0"/>
              <a:t>hich</a:t>
            </a:r>
            <a:r>
              <a:rPr lang="cs-CZ" dirty="0" smtClean="0"/>
              <a:t> </a:t>
            </a:r>
            <a:r>
              <a:rPr lang="en-US" dirty="0" smtClean="0"/>
              <a:t>fit</a:t>
            </a:r>
            <a:r>
              <a:rPr lang="cs-CZ" dirty="0" smtClean="0"/>
              <a:t>s</a:t>
            </a:r>
            <a:r>
              <a:rPr lang="en-US" dirty="0" smtClean="0"/>
              <a:t> </a:t>
            </a:r>
            <a:r>
              <a:rPr lang="en-US" dirty="0"/>
              <a:t>the main learning activity</a:t>
            </a:r>
            <a:endParaRPr lang="cs-CZ" dirty="0" smtClean="0"/>
          </a:p>
          <a:p>
            <a:pPr marL="14288" indent="0">
              <a:buNone/>
            </a:pPr>
            <a:r>
              <a:rPr lang="cs-CZ" dirty="0"/>
              <a:t> </a:t>
            </a:r>
            <a:r>
              <a:rPr lang="cs-CZ" dirty="0" smtClean="0"/>
              <a:t>   </a:t>
            </a:r>
          </a:p>
          <a:p>
            <a:pPr marL="14288" indent="0">
              <a:buNone/>
            </a:pPr>
            <a:r>
              <a:rPr lang="cs-CZ" dirty="0"/>
              <a:t> </a:t>
            </a:r>
            <a:r>
              <a:rPr lang="cs-CZ" dirty="0" smtClean="0"/>
              <a:t>    Start </a:t>
            </a:r>
            <a:r>
              <a:rPr lang="cs-CZ" dirty="0" err="1" smtClean="0"/>
              <a:t>small</a:t>
            </a:r>
            <a:r>
              <a:rPr lang="cs-CZ" dirty="0" smtClean="0"/>
              <a:t>!</a:t>
            </a:r>
          </a:p>
          <a:p>
            <a:pPr marL="14288" indent="0">
              <a:buNone/>
            </a:pPr>
            <a:r>
              <a:rPr lang="cs-CZ" dirty="0"/>
              <a:t> </a:t>
            </a:r>
            <a:r>
              <a:rPr lang="cs-CZ" dirty="0" smtClean="0"/>
              <a:t>    </a:t>
            </a:r>
            <a:r>
              <a:rPr lang="cs-CZ" dirty="0" err="1" smtClean="0"/>
              <a:t>Don´t</a:t>
            </a:r>
            <a:r>
              <a:rPr lang="cs-CZ" dirty="0" smtClean="0"/>
              <a:t> </a:t>
            </a:r>
            <a:r>
              <a:rPr lang="cs-CZ" dirty="0" err="1" smtClean="0"/>
              <a:t>try</a:t>
            </a:r>
            <a:r>
              <a:rPr lang="cs-CZ" dirty="0" smtClean="0"/>
              <a:t> to make </a:t>
            </a:r>
            <a:r>
              <a:rPr lang="cs-CZ" dirty="0" err="1" smtClean="0"/>
              <a:t>perfect</a:t>
            </a:r>
            <a:r>
              <a:rPr lang="cs-CZ" dirty="0" smtClean="0"/>
              <a:t> </a:t>
            </a:r>
            <a:r>
              <a:rPr lang="cs-CZ" dirty="0" err="1" smtClean="0"/>
              <a:t>videos</a:t>
            </a:r>
            <a:r>
              <a:rPr lang="cs-CZ" dirty="0" smtClean="0"/>
              <a:t>!</a:t>
            </a:r>
            <a:endParaRPr lang="cs-CZ" dirty="0"/>
          </a:p>
          <a:p>
            <a:pPr marL="14288" indent="0">
              <a:buNone/>
            </a:pPr>
            <a:r>
              <a:rPr lang="cs-CZ" dirty="0" smtClean="0"/>
              <a:t>     </a:t>
            </a:r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students</a:t>
            </a:r>
            <a:r>
              <a:rPr lang="cs-CZ" dirty="0"/>
              <a:t> </a:t>
            </a:r>
            <a:r>
              <a:rPr lang="cs-CZ" dirty="0" err="1"/>
              <a:t>struggle</a:t>
            </a:r>
            <a:r>
              <a:rPr lang="cs-CZ" dirty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!</a:t>
            </a:r>
            <a:endParaRPr lang="cs-CZ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1273054"/>
              </p:ext>
            </p:extLst>
          </p:nvPr>
        </p:nvGraphicFramePr>
        <p:xfrm>
          <a:off x="204787" y="4902344"/>
          <a:ext cx="1918941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75717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567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Lesson</a:t>
            </a:r>
            <a:r>
              <a:rPr lang="cs-CZ" dirty="0"/>
              <a:t> </a:t>
            </a:r>
            <a:r>
              <a:rPr lang="cs-CZ" dirty="0" err="1"/>
              <a:t>Planning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3" y="1484313"/>
            <a:ext cx="8564438" cy="4603750"/>
          </a:xfrm>
        </p:spPr>
        <p:txBody>
          <a:bodyPr/>
          <a:lstStyle/>
          <a:p>
            <a:pPr marL="14288" indent="0">
              <a:buNone/>
            </a:pPr>
            <a:r>
              <a:rPr lang="en-GB" sz="3200" b="1" dirty="0" smtClean="0"/>
              <a:t>2. Plan the specific learning activities</a:t>
            </a:r>
          </a:p>
          <a:p>
            <a:pPr marL="14288" indent="0">
              <a:buNone/>
            </a:pPr>
            <a:endParaRPr lang="en-GB" sz="3200" b="1" dirty="0" smtClean="0"/>
          </a:p>
          <a:p>
            <a:r>
              <a:rPr lang="en-GB" sz="3200" dirty="0" smtClean="0"/>
              <a:t>What will I do to explain the topic?</a:t>
            </a:r>
          </a:p>
          <a:p>
            <a:r>
              <a:rPr lang="en-GB" sz="3200" dirty="0" smtClean="0"/>
              <a:t>What will I do to illustrate the topic in a different way?</a:t>
            </a:r>
          </a:p>
          <a:p>
            <a:r>
              <a:rPr lang="en-GB" sz="3200" dirty="0" smtClean="0"/>
              <a:t>How can I engage students in the topic?</a:t>
            </a:r>
            <a:endParaRPr lang="en-GB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75717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306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Lesson</a:t>
            </a:r>
            <a:r>
              <a:rPr lang="cs-CZ" dirty="0"/>
              <a:t> </a:t>
            </a:r>
            <a:r>
              <a:rPr lang="cs-CZ" dirty="0" err="1"/>
              <a:t>Planning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3" y="1484313"/>
            <a:ext cx="8564438" cy="4603750"/>
          </a:xfrm>
        </p:spPr>
        <p:txBody>
          <a:bodyPr/>
          <a:lstStyle/>
          <a:p>
            <a:pPr marL="14288" indent="0">
              <a:buNone/>
            </a:pPr>
            <a:r>
              <a:rPr lang="en-GB" sz="3200" b="1" dirty="0" smtClean="0"/>
              <a:t>2. Plan the specific learning activities – </a:t>
            </a:r>
            <a:r>
              <a:rPr lang="en-GB" sz="3200" b="1" dirty="0" err="1" smtClean="0"/>
              <a:t>cont</a:t>
            </a:r>
            <a:endParaRPr lang="en-GB" sz="3200" b="1" dirty="0" smtClean="0"/>
          </a:p>
          <a:p>
            <a:pPr marL="14288" indent="0">
              <a:buNone/>
            </a:pPr>
            <a:endParaRPr lang="en-GB" sz="3200" b="1" dirty="0" smtClean="0"/>
          </a:p>
          <a:p>
            <a:r>
              <a:rPr lang="en-GB" sz="3200" dirty="0" smtClean="0"/>
              <a:t>Are there relevant real-life examples, analogies, or situations that can help students understand the topic?</a:t>
            </a:r>
          </a:p>
          <a:p>
            <a:r>
              <a:rPr lang="en-GB" sz="3200" dirty="0" smtClean="0"/>
              <a:t>What will students need to do to understand the topic better?</a:t>
            </a:r>
            <a:endParaRPr lang="en-GB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75717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197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1614</TotalTime>
  <Words>1015</Words>
  <Application>Microsoft Office PowerPoint</Application>
  <PresentationFormat>Předvádění na obrazovce (4:3)</PresentationFormat>
  <Paragraphs>143</Paragraphs>
  <Slides>25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DejaVu Sans</vt:lpstr>
      <vt:lpstr>Times New Roman</vt:lpstr>
      <vt:lpstr>Wingdings</vt:lpstr>
      <vt:lpstr>Motiv sady Office</vt:lpstr>
      <vt:lpstr>1_Motiv sady Office</vt:lpstr>
      <vt:lpstr>FLIP IT Lesson Planning Lesson Study</vt:lpstr>
      <vt:lpstr> Lesson Planning</vt:lpstr>
      <vt:lpstr> Lesson Planning</vt:lpstr>
      <vt:lpstr>Lesson Planning</vt:lpstr>
      <vt:lpstr>Lesson Planning</vt:lpstr>
      <vt:lpstr>Lesson Planning – step 1 in FC</vt:lpstr>
      <vt:lpstr>Lesson Planning – step 1 in FC</vt:lpstr>
      <vt:lpstr> Lesson Planning</vt:lpstr>
      <vt:lpstr> Lesson Planning</vt:lpstr>
      <vt:lpstr> Lesson Planning – Step 2 for FC</vt:lpstr>
      <vt:lpstr> Lesson Planning – Step 2 for FC</vt:lpstr>
      <vt:lpstr> Lesson Planning – Step 2 for FC</vt:lpstr>
      <vt:lpstr> Lesson Planning – Step 2 for FC</vt:lpstr>
      <vt:lpstr> Lesson Planning – Step 2 for FC</vt:lpstr>
      <vt:lpstr> Lesson Planning</vt:lpstr>
      <vt:lpstr> Lesson Planning</vt:lpstr>
      <vt:lpstr> Lesson Planning</vt:lpstr>
      <vt:lpstr> Lesson Planning</vt:lpstr>
      <vt:lpstr> Lesson Planning</vt:lpstr>
      <vt:lpstr> Lesson Planning</vt:lpstr>
      <vt:lpstr> Lesson Planning - Summary</vt:lpstr>
      <vt:lpstr> Lesson Study</vt:lpstr>
      <vt:lpstr> Lesson Study</vt:lpstr>
      <vt:lpstr> Lesson Study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Strips Blue Template</dc:title>
  <dc:creator>Presentation Helper</dc:creator>
  <cp:lastModifiedBy>Věra Tauchmanová</cp:lastModifiedBy>
  <cp:revision>157</cp:revision>
  <dcterms:modified xsi:type="dcterms:W3CDTF">2017-10-20T08:44:44Z</dcterms:modified>
</cp:coreProperties>
</file>