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6" r:id="rId3"/>
    <p:sldId id="258" r:id="rId4"/>
    <p:sldId id="259" r:id="rId5"/>
    <p:sldId id="260" r:id="rId6"/>
    <p:sldId id="261" r:id="rId7"/>
    <p:sldId id="262" r:id="rId8"/>
    <p:sldId id="277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9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070F3-94DA-417D-A74B-AD73BC0C9522}" type="datetimeFigureOut">
              <a:rPr lang="hu-HU" smtClean="0"/>
              <a:t>2018. 06. 10.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9E09-78BD-4876-B5C0-0E4774DF437E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949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070F3-94DA-417D-A74B-AD73BC0C9522}" type="datetimeFigureOut">
              <a:rPr lang="hu-HU" smtClean="0"/>
              <a:t>2018. 06. 10.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9E09-78BD-4876-B5C0-0E4774DF43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2498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070F3-94DA-417D-A74B-AD73BC0C9522}" type="datetimeFigureOut">
              <a:rPr lang="hu-HU" smtClean="0"/>
              <a:t>2018. 06. 10.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9E09-78BD-4876-B5C0-0E4774DF43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7160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070F3-94DA-417D-A74B-AD73BC0C9522}" type="datetimeFigureOut">
              <a:rPr lang="hu-HU" smtClean="0"/>
              <a:t>2018. 06. 10.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9E09-78BD-4876-B5C0-0E4774DF43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740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070F3-94DA-417D-A74B-AD73BC0C9522}" type="datetimeFigureOut">
              <a:rPr lang="hu-HU" smtClean="0"/>
              <a:t>2018. 06. 10.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9E09-78BD-4876-B5C0-0E4774DF437E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593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070F3-94DA-417D-A74B-AD73BC0C9522}" type="datetimeFigureOut">
              <a:rPr lang="hu-HU" smtClean="0"/>
              <a:t>2018. 06. 10.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9E09-78BD-4876-B5C0-0E4774DF43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1063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070F3-94DA-417D-A74B-AD73BC0C9522}" type="datetimeFigureOut">
              <a:rPr lang="hu-HU" smtClean="0"/>
              <a:t>2018. 06. 10.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9E09-78BD-4876-B5C0-0E4774DF43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2805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070F3-94DA-417D-A74B-AD73BC0C9522}" type="datetimeFigureOut">
              <a:rPr lang="hu-HU" smtClean="0"/>
              <a:t>2018. 06. 10.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9E09-78BD-4876-B5C0-0E4774DF43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024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070F3-94DA-417D-A74B-AD73BC0C9522}" type="datetimeFigureOut">
              <a:rPr lang="hu-HU" smtClean="0"/>
              <a:t>2018. 06. 10.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9E09-78BD-4876-B5C0-0E4774DF43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7061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7F070F3-94DA-417D-A74B-AD73BC0C9522}" type="datetimeFigureOut">
              <a:rPr lang="hu-HU" smtClean="0"/>
              <a:t>2018. 06. 10.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9E9E09-78BD-4876-B5C0-0E4774DF43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8918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070F3-94DA-417D-A74B-AD73BC0C9522}" type="datetimeFigureOut">
              <a:rPr lang="hu-HU" smtClean="0"/>
              <a:t>2018. 06. 10.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9E09-78BD-4876-B5C0-0E4774DF43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729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7F070F3-94DA-417D-A74B-AD73BC0C9522}" type="datetimeFigureOut">
              <a:rPr lang="hu-HU" smtClean="0"/>
              <a:t>2018. 06. 10.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C9E9E09-78BD-4876-B5C0-0E4774DF437E}" type="slidenum">
              <a:rPr lang="hu-HU" smtClean="0"/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688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60941" y="238091"/>
            <a:ext cx="10058400" cy="3350061"/>
          </a:xfrm>
        </p:spPr>
        <p:txBody>
          <a:bodyPr>
            <a:normAutofit/>
          </a:bodyPr>
          <a:lstStyle/>
          <a:p>
            <a:pPr algn="ctr"/>
            <a:r>
              <a:rPr lang="hu-HU" sz="5400" b="1" dirty="0" smtClean="0"/>
              <a:t>A 21. SZÁZADI TANÁR – </a:t>
            </a:r>
            <a:r>
              <a:rPr lang="hu-HU" sz="5400" b="1" dirty="0" smtClean="0"/>
              <a:t/>
            </a:r>
            <a:br>
              <a:rPr lang="hu-HU" sz="5400" b="1" dirty="0" smtClean="0"/>
            </a:br>
            <a:r>
              <a:rPr lang="hu-HU" sz="5400" b="1" dirty="0" smtClean="0"/>
              <a:t>TRENDEK</a:t>
            </a:r>
            <a:r>
              <a:rPr lang="hu-HU" sz="5400" b="1" dirty="0" smtClean="0"/>
              <a:t>, ELVÁRÁSOK, DILEMMÁK</a:t>
            </a:r>
            <a:endParaRPr lang="hu-HU" sz="5400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736836"/>
          </a:xfrm>
        </p:spPr>
        <p:txBody>
          <a:bodyPr>
            <a:normAutofit/>
          </a:bodyPr>
          <a:lstStyle/>
          <a:p>
            <a:pPr algn="ctr"/>
            <a:r>
              <a:rPr lang="hu-HU" b="1" dirty="0" smtClean="0"/>
              <a:t>Dr. habil. GYŐRI JÁNOS</a:t>
            </a:r>
          </a:p>
          <a:p>
            <a:pPr algn="ctr"/>
            <a:r>
              <a:rPr lang="hu-HU" dirty="0" smtClean="0"/>
              <a:t>Eötvös Loránd TUDOMÁNYEGYETEM, Budapest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60614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DIGITÁLIS </a:t>
            </a:r>
            <a:r>
              <a:rPr lang="hu-HU" dirty="0" smtClean="0"/>
              <a:t>LITERACY/MŰVELTSÉG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81532" y="1851522"/>
            <a:ext cx="10500553" cy="4219400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DIGITÁLIS MŰVELTSÉG ÉS OKTATÁSI TEVÉKENYSÉG (NEMCSAK TANTERMI, LD. PL. A FLIP-IT MÓDSZERÉT) 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A MESTERSÉGES ÉS A BIOLÓGIAI INTELLIGENCIA INTEGRÁCIÓJÁNAK TERÉBEN MŰKÖDŐ PEDAGÓGIA</a:t>
            </a:r>
            <a:endParaRPr lang="hu-HU" dirty="0"/>
          </a:p>
        </p:txBody>
      </p:sp>
      <p:pic>
        <p:nvPicPr>
          <p:cNvPr id="1030" name="Picture 6" descr="KÃ©ptalÃ¡lat a kÃ¶vetkezÅre: âFLIP IT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306" y="2487772"/>
            <a:ext cx="3894881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I and human intelligence: artificial intelligence and brain comparison design, different thought bubbles with data processing vs intuition Stock Photo - 585811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995" y="2545980"/>
            <a:ext cx="3695257" cy="246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48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dirty="0"/>
              <a:t>SZOCIÁLIS ÉS KOMMUNIKÁCIÓS </a:t>
            </a:r>
            <a:r>
              <a:rPr lang="hu-HU" dirty="0" smtClean="0"/>
              <a:t>KÉPESSÉGEK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VALAMINT MENEDZSERKÉSZSÉGEK</a:t>
            </a:r>
            <a:endParaRPr lang="hu-HU" dirty="0"/>
          </a:p>
        </p:txBody>
      </p:sp>
      <p:pic>
        <p:nvPicPr>
          <p:cNvPr id="2050" name="Picture 2" descr="http://www.mtdtraining.com/wp-content/uploads/2016/11/bigstock-Communication-Word-Cloud-118804424-600x2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23" y="1785355"/>
            <a:ext cx="57150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apcsolÃ³dÃ³ kÃ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191" y="3402958"/>
            <a:ext cx="5345898" cy="262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080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9918" y="306730"/>
            <a:ext cx="10058400" cy="5382957"/>
          </a:xfrm>
        </p:spPr>
        <p:txBody>
          <a:bodyPr/>
          <a:lstStyle/>
          <a:p>
            <a:pPr algn="ctr"/>
            <a:r>
              <a:rPr lang="hu-HU" sz="3600" b="1" dirty="0" smtClean="0"/>
              <a:t>KÖSZÖNÖM A FIGYELMET!</a:t>
            </a:r>
          </a:p>
          <a:p>
            <a:pPr algn="ctr"/>
            <a:r>
              <a:rPr lang="hu-HU" sz="3600" b="1" dirty="0" smtClean="0"/>
              <a:t>ÉS JÓ TANÍTÁST/TANULÁST HOLNAP!</a:t>
            </a:r>
          </a:p>
          <a:p>
            <a:pPr algn="ctr"/>
            <a:endParaRPr lang="hu-HU" sz="4400" b="1" dirty="0"/>
          </a:p>
          <a:p>
            <a:pPr algn="ctr"/>
            <a:endParaRPr lang="hu-HU" sz="4400" b="1" dirty="0" smtClean="0"/>
          </a:p>
          <a:p>
            <a:pPr algn="ctr"/>
            <a:endParaRPr lang="hu-HU" b="1" dirty="0"/>
          </a:p>
        </p:txBody>
      </p:sp>
      <p:pic>
        <p:nvPicPr>
          <p:cNvPr id="10246" name="Picture 6" descr="KÃ©ptalÃ¡lat a kÃ¶vetkezÅre: âFLIP IT TEACHER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010" y="1808302"/>
            <a:ext cx="592455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361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 HOLNAPI ÓRÁK</a:t>
            </a:r>
            <a:endParaRPr lang="hu-HU" dirty="0"/>
          </a:p>
        </p:txBody>
      </p:sp>
      <p:pic>
        <p:nvPicPr>
          <p:cNvPr id="9218" name="Picture 2" descr="KÃ©ptalÃ¡lat a kÃ¶vetkezÅre: âTANÃRI TÃLTERHELTSÃG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8" y="3213160"/>
            <a:ext cx="59055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KÃ©ptalÃ¡lat a kÃ¶vetkezÅre: âTANÃRI TÃLTERHELTSÃGâ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714" y="1985057"/>
            <a:ext cx="5422781" cy="328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096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21. századi tanuló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 smtClean="0"/>
              <a:t>  MAGAS SZINTŰ TANULÁSI KÉPESSÉG</a:t>
            </a:r>
            <a:endParaRPr lang="hu-HU" dirty="0"/>
          </a:p>
          <a:p>
            <a:endParaRPr lang="hu-HU" dirty="0"/>
          </a:p>
          <a:p>
            <a:r>
              <a:rPr lang="hu-HU" dirty="0"/>
              <a:t>KÉPESSÉG A SPECIALIZÁCIÓRA, KOMPLEX TERÜLETEKHEZ TUDÁSÉPÍTÉSRE ÉS TRANSZFERRE, MAJD MINDENNEK AZ </a:t>
            </a:r>
            <a:r>
              <a:rPr lang="hu-HU" dirty="0" smtClean="0"/>
              <a:t>ÚJRAÍRÁSÁRA</a:t>
            </a:r>
          </a:p>
          <a:p>
            <a:endParaRPr lang="hu-HU" dirty="0"/>
          </a:p>
          <a:p>
            <a:r>
              <a:rPr lang="hu-HU" dirty="0"/>
              <a:t>FLEXIBILIS VISZONYULÁS A KIHÍVÁSOKHOZ</a:t>
            </a:r>
          </a:p>
          <a:p>
            <a:endParaRPr lang="hu-HU" dirty="0"/>
          </a:p>
          <a:p>
            <a:r>
              <a:rPr lang="hu-HU" dirty="0"/>
              <a:t>DIGITÁLIS </a:t>
            </a:r>
            <a:r>
              <a:rPr lang="hu-HU" dirty="0" smtClean="0"/>
              <a:t>LITERACY/MŰVELTSÉG</a:t>
            </a:r>
          </a:p>
          <a:p>
            <a:endParaRPr lang="hu-HU" dirty="0"/>
          </a:p>
          <a:p>
            <a:r>
              <a:rPr lang="hu-HU" dirty="0" smtClean="0"/>
              <a:t>SZOCIÁLIS ÉS KOMMUNIKÁCIÓS KÉPESSÉGEK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4098" name="Picture 2" descr="KÃ©ptalÃ¡lat a kÃ¶vetkezÅre: âTEACHERS LEARN IN THE CLASSROOMâ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508" y="3067291"/>
            <a:ext cx="1677340" cy="126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apcsolÃ³dÃ³ kÃ©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761" y="3458952"/>
            <a:ext cx="4011415" cy="273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0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21. századi tanár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hu-HU" dirty="0"/>
              <a:t>MAGAS SZINTŰ TANULÁSI KÉPESSÉG</a:t>
            </a:r>
          </a:p>
          <a:p>
            <a:pPr marL="457200" indent="-457200">
              <a:buFont typeface="+mj-lt"/>
              <a:buAutoNum type="arabicPeriod"/>
            </a:pPr>
            <a:endParaRPr lang="hu-HU" dirty="0"/>
          </a:p>
          <a:p>
            <a:pPr marL="457200" indent="-457200">
              <a:buFont typeface="+mj-lt"/>
              <a:buAutoNum type="arabicPeriod"/>
            </a:pPr>
            <a:r>
              <a:rPr lang="hu-HU" dirty="0"/>
              <a:t>KÉPESSÉG A SPECIALIZÁCIÓRA, KOMPLEX TERÜLETEKHEZ TUDÁSÉPÍTÉSRE ÉS TRANSZFERRE, MAJD MINDENNEK AZ ÚJRAÍRÁSÁRA</a:t>
            </a:r>
          </a:p>
          <a:p>
            <a:pPr marL="457200" indent="-457200">
              <a:buFont typeface="+mj-lt"/>
              <a:buAutoNum type="arabicPeriod"/>
            </a:pPr>
            <a:endParaRPr lang="hu-HU" dirty="0"/>
          </a:p>
          <a:p>
            <a:pPr marL="457200" indent="-457200">
              <a:buFont typeface="+mj-lt"/>
              <a:buAutoNum type="arabicPeriod"/>
            </a:pPr>
            <a:r>
              <a:rPr lang="hu-HU" dirty="0"/>
              <a:t>FLEXIBILIS VISZONYULÁS A KIHÍVÁSOKHOZ</a:t>
            </a:r>
          </a:p>
          <a:p>
            <a:pPr marL="457200" indent="-457200">
              <a:buFont typeface="+mj-lt"/>
              <a:buAutoNum type="arabicPeriod"/>
            </a:pPr>
            <a:endParaRPr lang="hu-HU" dirty="0"/>
          </a:p>
          <a:p>
            <a:pPr marL="457200" indent="-457200">
              <a:buFont typeface="+mj-lt"/>
              <a:buAutoNum type="arabicPeriod"/>
            </a:pPr>
            <a:r>
              <a:rPr lang="hu-HU" dirty="0"/>
              <a:t>DIGITÁLIS LITERACY/MŰVELTSÉG</a:t>
            </a:r>
          </a:p>
          <a:p>
            <a:pPr marL="457200" indent="-457200">
              <a:buFont typeface="+mj-lt"/>
              <a:buAutoNum type="arabicPeriod"/>
            </a:pPr>
            <a:endParaRPr lang="hu-HU" dirty="0"/>
          </a:p>
          <a:p>
            <a:pPr marL="457200" indent="-457200">
              <a:buFont typeface="+mj-lt"/>
              <a:buAutoNum type="arabicPeriod"/>
            </a:pPr>
            <a:r>
              <a:rPr lang="hu-HU" dirty="0"/>
              <a:t>SZOCIÁLIS ÉS KOMMUNIKÁCIÓS KÉPESSÉGEK</a:t>
            </a:r>
          </a:p>
          <a:p>
            <a:endParaRPr lang="hu-HU" b="1" dirty="0"/>
          </a:p>
        </p:txBody>
      </p:sp>
      <p:pic>
        <p:nvPicPr>
          <p:cNvPr id="5122" name="Picture 2" descr="KÃ©ptalÃ¡lat a kÃ¶vetkezÅre: âA MODERN TANÃR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060" y="3391152"/>
            <a:ext cx="4317664" cy="242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469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/>
          <a:lstStyle/>
          <a:p>
            <a:pPr algn="ctr"/>
            <a:r>
              <a:rPr lang="hu-HU" dirty="0" smtClean="0"/>
              <a:t>Az új és a régi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230975"/>
          </a:xfrm>
        </p:spPr>
        <p:txBody>
          <a:bodyPr>
            <a:normAutofit fontScale="92500" lnSpcReduction="10000"/>
          </a:bodyPr>
          <a:lstStyle/>
          <a:p>
            <a:r>
              <a:rPr lang="hu-HU" b="1" dirty="0" smtClean="0"/>
              <a:t>A HIVATALNOK TÍPUSÚ TANÁR</a:t>
            </a:r>
          </a:p>
          <a:p>
            <a:pPr lvl="1"/>
            <a:r>
              <a:rPr lang="hu-HU" dirty="0" smtClean="0"/>
              <a:t>EGY SZAKMAI ÉLETHOSSZ – EGY KÉPZÉS A STANDARD TUDÁS DISSZEMINÁCIÓJA ÉRDEKÉBEN</a:t>
            </a:r>
            <a:endParaRPr lang="hu-HU" dirty="0"/>
          </a:p>
          <a:p>
            <a:r>
              <a:rPr lang="hu-HU" b="1" dirty="0" smtClean="0"/>
              <a:t>AZ INNOVATÍV TANÁR</a:t>
            </a:r>
          </a:p>
          <a:p>
            <a:pPr lvl="1"/>
            <a:r>
              <a:rPr lang="hu-HU" dirty="0" smtClean="0"/>
              <a:t>FOLYAMATOS TANULÁS A MAGAS SZINTŰ TUDÁSÁTADÁS ÉS TUDÁSKONSTRUÁLÁS ÉRDEKÉBEN</a:t>
            </a:r>
            <a:endParaRPr lang="hu-HU" dirty="0"/>
          </a:p>
          <a:p>
            <a:r>
              <a:rPr lang="hu-HU" b="1" dirty="0" smtClean="0"/>
              <a:t>A PIACI IGÉNYEKNEK MEGFELELNI TUDÓ TANÁR</a:t>
            </a:r>
          </a:p>
          <a:p>
            <a:pPr lvl="1"/>
            <a:r>
              <a:rPr lang="hu-HU" dirty="0" smtClean="0"/>
              <a:t>A TUDÁSRÓL, TUDÁSÁTADÁSRÓL, TUDÁSKONSTURÁLÁSRÓL ALKOTOTT FOGALMAK ADAPTÍV ALAKÍTÁSA A FOGYASZTÓI IGÉNYEK SZERINT</a:t>
            </a:r>
            <a:endParaRPr lang="hu-HU" dirty="0"/>
          </a:p>
          <a:p>
            <a:r>
              <a:rPr lang="hu-HU" b="1" dirty="0" smtClean="0"/>
              <a:t>A SOKFÉLESÉG INTEGRÁLÁSÁRA KÉPES TANÁR </a:t>
            </a:r>
            <a:r>
              <a:rPr lang="hu-HU" dirty="0" smtClean="0"/>
              <a:t>(Linda Darling Hammond nyomán)</a:t>
            </a:r>
          </a:p>
          <a:p>
            <a:pPr lvl="1"/>
            <a:r>
              <a:rPr lang="hu-HU" dirty="0" smtClean="0"/>
              <a:t>A TUDÁSRÓL, TUDÁSÁTADÁSRÓL, TUDÁSKONSTRUÁLÁSRÓL ALKOTOTT TÁRSADALMI FOGALMAK FLEXIBILITÁSÁN ALAPULÓ TEVÉKENYYSÉG</a:t>
            </a:r>
            <a:endParaRPr lang="hu-HU" dirty="0"/>
          </a:p>
          <a:p>
            <a:pPr algn="ctr"/>
            <a:r>
              <a:rPr lang="hu-HU" dirty="0" smtClean="0"/>
              <a:t>AZ ÚJ A LEGTÖB RÉGIT NEM SZÜNTETI MEG, DE ÁTALAKÍTJA, ÁTALAKÍTJA A KÖRNYEZETÉT, JELENTÉSÉT STB. A DOLOG MAGA (ITT: A TANÁR MIVOLT, A TANÁRI MUNKA) EGYRE ÖSSZETETTEBBÉ, EGYRE RÉTEGZETTEBBÉ VÁLIK. A PROFESSZIONALIZÁCIÓ EGY EGYRE KIDOLGOZOTTABB JELENSÉGBEN VALÓSUL MEG.</a:t>
            </a:r>
          </a:p>
        </p:txBody>
      </p:sp>
    </p:spTree>
    <p:extLst>
      <p:ext uri="{BB962C8B-B14F-4D97-AF65-F5344CB8AC3E}">
        <p14:creationId xmlns:p14="http://schemas.microsoft.com/office/powerpoint/2010/main" val="1784460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1. MAGAS </a:t>
            </a:r>
            <a:r>
              <a:rPr lang="hu-HU" dirty="0"/>
              <a:t>SZINTŰ TANULÁSI </a:t>
            </a:r>
            <a:r>
              <a:rPr lang="hu-HU" dirty="0" smtClean="0"/>
              <a:t>KÉPESSÉG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52509"/>
          </a:xfrm>
        </p:spPr>
        <p:txBody>
          <a:bodyPr>
            <a:normAutofit fontScale="92500" lnSpcReduction="20000"/>
          </a:bodyPr>
          <a:lstStyle/>
          <a:p>
            <a:r>
              <a:rPr lang="hu-HU" dirty="0"/>
              <a:t>ÚJ TÉMÁK, ÚJ ISMERETEK </a:t>
            </a:r>
            <a:r>
              <a:rPr lang="hu-HU" dirty="0" smtClean="0"/>
              <a:t>MEGTANULÁSA</a:t>
            </a:r>
          </a:p>
          <a:p>
            <a:pPr lvl="1"/>
            <a:r>
              <a:rPr lang="hu-HU" dirty="0" smtClean="0"/>
              <a:t>AZ ORVOS, AKI 50 ÉVES MÓDSZERREL MŰTENE</a:t>
            </a:r>
          </a:p>
          <a:p>
            <a:pPr marL="201168" lvl="1" indent="0">
              <a:buNone/>
            </a:pPr>
            <a:endParaRPr lang="hu-HU" dirty="0" smtClean="0"/>
          </a:p>
          <a:p>
            <a:r>
              <a:rPr lang="hu-HU" dirty="0" smtClean="0"/>
              <a:t>A TANÁRI TEVÉKENYSÉG FOLYAMATOS TANULÁSA; </a:t>
            </a:r>
            <a:r>
              <a:rPr lang="hu-HU" dirty="0" smtClean="0"/>
              <a:t>FOLYAMATOS KÉPZŐDÉS (MINT MOST IS)</a:t>
            </a:r>
          </a:p>
          <a:p>
            <a:endParaRPr lang="hu-HU" dirty="0"/>
          </a:p>
          <a:p>
            <a:r>
              <a:rPr lang="hu-HU" dirty="0" smtClean="0"/>
              <a:t>A GYEREKEKKEL VALÓ TANULÁS KÉPESSÉGE</a:t>
            </a:r>
          </a:p>
          <a:p>
            <a:endParaRPr lang="hu-HU" dirty="0"/>
          </a:p>
          <a:p>
            <a:r>
              <a:rPr lang="hu-HU" dirty="0" smtClean="0"/>
              <a:t>A TANÍTÁSBÓL VALÓ TANULÁS KÉPESSÉGE</a:t>
            </a:r>
          </a:p>
          <a:p>
            <a:endParaRPr lang="hu-HU" dirty="0"/>
          </a:p>
          <a:p>
            <a:r>
              <a:rPr lang="hu-HU" dirty="0" smtClean="0"/>
              <a:t>A TÁRSAS TANULÁS ÁLTAL IS TÖRTÉNŐ TANULÁS KÉPESSÉGE</a:t>
            </a:r>
          </a:p>
          <a:p>
            <a:endParaRPr lang="hu-HU" dirty="0"/>
          </a:p>
          <a:p>
            <a:r>
              <a:rPr lang="hu-HU" dirty="0" smtClean="0"/>
              <a:t>A TANULÁS ÖRÖMÉNEK, FEJLESZTŐ MIVOLTÁNAK KÉPVISELÉSÉRE VALÓ KÉPESSÉG</a:t>
            </a:r>
          </a:p>
          <a:p>
            <a:endParaRPr lang="hu-HU" dirty="0"/>
          </a:p>
        </p:txBody>
      </p:sp>
      <p:pic>
        <p:nvPicPr>
          <p:cNvPr id="6146" name="Picture 2" descr="KÃ©ptalÃ¡lat a kÃ¶vetkezÅre: âLEARNING FROM TEACHING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828" y="3055716"/>
            <a:ext cx="3667125" cy="277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164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200" dirty="0" smtClean="0"/>
              <a:t>2. KÉPESSÉG </a:t>
            </a:r>
            <a:r>
              <a:rPr lang="hu-HU" sz="3200" dirty="0"/>
              <a:t>A SPECIALIZÁCIÓRA, KOMPLEX TERÜLETEKHEZ TUDÁSÉPÍTÉSRE ÉS TRANSZFERRE, MAJD MINDENNEK AZ </a:t>
            </a:r>
            <a:r>
              <a:rPr lang="hu-HU" sz="3200" dirty="0" smtClean="0"/>
              <a:t>ÚJRAÍRÁSÁRA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265699"/>
          </a:xfrm>
        </p:spPr>
        <p:txBody>
          <a:bodyPr>
            <a:normAutofit/>
          </a:bodyPr>
          <a:lstStyle/>
          <a:p>
            <a:r>
              <a:rPr lang="hu-HU" dirty="0" smtClean="0"/>
              <a:t>LÁTSZÓLAG EGY ÉLETPÁLYA, EGY KARRIER, VALÓJÁBAN TÖBB</a:t>
            </a:r>
          </a:p>
          <a:p>
            <a:endParaRPr lang="hu-HU" dirty="0" smtClean="0"/>
          </a:p>
          <a:p>
            <a:endParaRPr lang="hu-HU" dirty="0"/>
          </a:p>
          <a:p>
            <a:endParaRPr lang="hu-HU" dirty="0"/>
          </a:p>
          <a:p>
            <a:r>
              <a:rPr lang="hu-HU" dirty="0" smtClean="0"/>
              <a:t>ELTŰNŐ TÁRSADALMI TEVÉKENYSÉGTERÜLTEK, </a:t>
            </a:r>
          </a:p>
          <a:p>
            <a:r>
              <a:rPr lang="hu-HU" dirty="0" smtClean="0"/>
              <a:t>ÁLLANDÓ ISKOLAI TUDÁSTERÜLETEK, </a:t>
            </a:r>
          </a:p>
          <a:p>
            <a:r>
              <a:rPr lang="hu-HU" dirty="0" smtClean="0"/>
              <a:t>TANTÁRGYAK?</a:t>
            </a:r>
          </a:p>
          <a:p>
            <a:endParaRPr lang="hu-HU" dirty="0"/>
          </a:p>
        </p:txBody>
      </p:sp>
      <p:pic>
        <p:nvPicPr>
          <p:cNvPr id="7170" name="Picture 2" descr="KÃ©ptalÃ¡lat a kÃ¶vetkezÅre: âTANÃRI ÃLETPÃLYA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375" y="2190989"/>
            <a:ext cx="5081286" cy="381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7810982" y="5544272"/>
            <a:ext cx="33446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900" dirty="0"/>
              <a:t>https://www.slideshare.net/vvcsilla/pedaggus-letplya-2015tl-vargn-vrszegi-csilla</a:t>
            </a:r>
          </a:p>
        </p:txBody>
      </p:sp>
    </p:spTree>
    <p:extLst>
      <p:ext uri="{BB962C8B-B14F-4D97-AF65-F5344CB8AC3E}">
        <p14:creationId xmlns:p14="http://schemas.microsoft.com/office/powerpoint/2010/main" val="3376719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6271" y="341026"/>
            <a:ext cx="10058400" cy="3414960"/>
          </a:xfrm>
        </p:spPr>
        <p:txBody>
          <a:bodyPr/>
          <a:lstStyle/>
          <a:p>
            <a:r>
              <a:rPr lang="hu-HU" dirty="0"/>
              <a:t>MODULÁRIS RENDSZERŰ OKTATÁS – MODULÁRISAN FELÉPÜLŐ, TÖBB TERÜLETBŐL INTEGRÁLÓDÓ OKTATÁS, ÁLLANDÓ MEGÚJULÁSSAL, ÁTALAKULÁSSAL, FLEXIBILISEN VÁLTOZÓ TANÁRI EGYÜTTMŰKÖDÉSEKKEL</a:t>
            </a:r>
          </a:p>
          <a:p>
            <a:pPr lvl="1"/>
            <a:r>
              <a:rPr lang="hu-HU" dirty="0"/>
              <a:t>A TELJES, INTEGRÁLT EGÉSZ ÁTADÁSA ALPKONCEPCIÓJÁNAK ÚJRAÍRÁSA, AZ OKTATÁSI SZINTEK SZERINTI ELOSZTÁSÁNAK ÚJRAGONDOLÁSA (A MUNKAERŐPIAC FŐ IGÉNYE: A MINÉL MAGASABB SZINTŰ ÉS MINÉL FLEXIBILISEBB TANULÁSI KÉPESSÉG KIALAKÍTÁSA /A KORÁBBI SZÉLESKÖRŰEN MŰVELT EMBERESZMÉNY HELYETT/) </a:t>
            </a:r>
          </a:p>
          <a:p>
            <a:pPr lvl="1"/>
            <a:r>
              <a:rPr lang="hu-HU" dirty="0"/>
              <a:t>A TANÁRI SPECIALIZÁCIÓ ÉS ENNEK FLEXIBILITÁSA</a:t>
            </a:r>
          </a:p>
          <a:p>
            <a:pPr lvl="1"/>
            <a:r>
              <a:rPr lang="hu-HU" dirty="0"/>
              <a:t>A HIERARCHIKUSAN-ALGORITMIKUSAN ÉS SZINKRETIKUSAN IS FELÉPÜLŐ TUDÁSTERÜLETEK ÁTÍRÓDÓ FESZÜLTSÉGE</a:t>
            </a:r>
          </a:p>
          <a:p>
            <a:pPr lvl="2"/>
            <a:r>
              <a:rPr lang="hu-HU" dirty="0"/>
              <a:t>MATEMATIKA, IDEGEN NYELV STB. – KÉPZŐMŰVÉSZET, IRODALOM STB.</a:t>
            </a:r>
          </a:p>
          <a:p>
            <a:endParaRPr lang="hu-HU" dirty="0"/>
          </a:p>
        </p:txBody>
      </p:sp>
      <p:pic>
        <p:nvPicPr>
          <p:cNvPr id="8194" name="Picture 2" descr="KÃ©ptalÃ¡lat a kÃ¶vetkezÅre: âMODULES IN EDUCATIONâ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506" y="3206187"/>
            <a:ext cx="4560425" cy="298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973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dirty="0"/>
              <a:t>FLEXIBILIS VISZONYULÁS A </a:t>
            </a:r>
            <a:r>
              <a:rPr lang="hu-HU" dirty="0" smtClean="0"/>
              <a:t>KIHÍVÁSOKHOZ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3074" name="Picture 2" descr="KapcsolÃ³dÃ³ kÃ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858" y="1737360"/>
            <a:ext cx="4429125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207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ív">
  <a:themeElements>
    <a:clrScheme name="Retrospektív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ktív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1831</TotalTime>
  <Words>442</Words>
  <Application>Microsoft Office PowerPoint</Application>
  <PresentationFormat>Szélesvásznú</PresentationFormat>
  <Paragraphs>87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Retrospektív</vt:lpstr>
      <vt:lpstr>A 21. SZÁZADI TANÁR –  TRENDEK, ELVÁRÁSOK, DILEMMÁK</vt:lpstr>
      <vt:lpstr>A HOLNAPI ÓRÁK</vt:lpstr>
      <vt:lpstr>21. századi tanuló</vt:lpstr>
      <vt:lpstr>21. századi tanár</vt:lpstr>
      <vt:lpstr>Az új és a régi</vt:lpstr>
      <vt:lpstr>1. MAGAS SZINTŰ TANULÁSI KÉPESSÉG</vt:lpstr>
      <vt:lpstr>2. KÉPESSÉG A SPECIALIZÁCIÓRA, KOMPLEX TERÜLETEKHEZ TUDÁSÉPÍTÉSRE ÉS TRANSZFERRE, MAJD MINDENNEK AZ ÚJRAÍRÁSÁRA</vt:lpstr>
      <vt:lpstr>PowerPoint-bemutató</vt:lpstr>
      <vt:lpstr>FLEXIBILIS VISZONYULÁS A KIHÍVÁSOKHOZ</vt:lpstr>
      <vt:lpstr>DIGITÁLIS LITERACY/MŰVELTSÉG</vt:lpstr>
      <vt:lpstr>SZOCIÁLIS ÉS KOMMUNIKÁCIÓS KÉPESSÉGEK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Changes in education,  math education and  math gifted education  in Hungary after the political changes</dc:title>
  <dc:creator>Janos Gyori</dc:creator>
  <cp:lastModifiedBy>Janos Gyori</cp:lastModifiedBy>
  <cp:revision>82</cp:revision>
  <dcterms:created xsi:type="dcterms:W3CDTF">2018-06-02T20:46:49Z</dcterms:created>
  <dcterms:modified xsi:type="dcterms:W3CDTF">2018-06-11T11:58:06Z</dcterms:modified>
</cp:coreProperties>
</file>