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364" r:id="rId4"/>
    <p:sldId id="374" r:id="rId5"/>
    <p:sldId id="375" r:id="rId6"/>
    <p:sldId id="373" r:id="rId7"/>
    <p:sldId id="366" r:id="rId8"/>
    <p:sldId id="367" r:id="rId9"/>
    <p:sldId id="369" r:id="rId10"/>
    <p:sldId id="377" r:id="rId11"/>
    <p:sldId id="362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125" d="100"/>
          <a:sy n="125" d="100"/>
        </p:scale>
        <p:origin x="42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865727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8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noFill/>
        </p:spPr>
        <p:txBody>
          <a:bodyPr lIns="80165" tIns="40083" rIns="80165" bIns="40083"/>
          <a:lstStyle/>
          <a:p>
            <a:fld id="{41B88E79-7286-4010-8BA1-AC445E663FEC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937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5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91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27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57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332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10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61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0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45ED0-61B7-496C-9F6A-7C29139280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87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6D91-C103-448B-9EE3-64EA6744FC4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4223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2263" y="0"/>
            <a:ext cx="2071687" cy="60880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62663" cy="60880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C00BA-8B04-4616-87FA-9875842CEEC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6339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7698-E148-4F3D-8960-C4C27D92431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82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F3875-A604-437F-A751-81B9DD3669F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634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6559B-8009-4443-B942-B103C50D0E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18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7C1C8-6FE2-40B9-8736-4F78F62FFA5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40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2C249-62F2-4B31-B022-F5D9ED3F57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14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1163" y="3959225"/>
            <a:ext cx="4035425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98988" y="3959225"/>
            <a:ext cx="4037012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2277D-89E5-4F4A-BCE7-393E2E85F3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73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2BE0E-80A1-465A-8238-18CEE399E32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5070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21A54-F9EB-45DF-B208-0C644ABD023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645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5DAF-0FB9-409E-BF46-CAA021B67D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079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71D38-416F-41C1-ABBB-94DCC89C786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828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C1D03-E6D0-4917-8997-BA254B673F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329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83BC3-D83A-4D38-B9FE-FE37EC31C79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611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9FB86-1379-4954-B1E4-3502FAA5670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623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1773238"/>
            <a:ext cx="2055812" cy="3976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1163" y="1773238"/>
            <a:ext cx="6016625" cy="3976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9696-ADB9-4244-B3E8-6F872600BB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4684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773238"/>
            <a:ext cx="7985125" cy="1651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37610-9B41-4B13-9569-10417EA4B1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90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374AD-88D8-497C-AFEB-1F580A1F918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142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1A70B-92B4-4E36-AF91-8070C5E4552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098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FD3C-9753-4994-854F-95EF2CAFFC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2478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BA940-0CAC-4CD1-A310-80E563106B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851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CFD0A-BB8E-48CB-AA2E-BA025B1802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21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3919-FF89-455A-AB4E-A0A72D1FD07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598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AF3B1-B25D-40E6-8B12-294DE0FC80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323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-3175" y="0"/>
            <a:ext cx="9147175" cy="11969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345238"/>
            <a:ext cx="9180513" cy="277812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8675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8675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087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</a:defRPr>
            </a:lvl1pPr>
          </a:lstStyle>
          <a:p>
            <a:fld id="{3858681E-B0CA-44FC-9451-CA2309E18B11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6580188"/>
            <a:ext cx="9144000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9pPr>
    </p:titleStyle>
    <p:bodyStyle>
      <a:lvl1pPr marL="338138" indent="-32385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580188"/>
            <a:ext cx="9180513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73238"/>
            <a:ext cx="79851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5500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fld id="{DF13195E-4B52-41C4-898C-D60395CB430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3959225"/>
            <a:ext cx="8224837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38138" indent="-338138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382500" y="1721765"/>
            <a:ext cx="7985125" cy="1651000"/>
          </a:xfrm>
        </p:spPr>
        <p:txBody>
          <a:bodyPr/>
          <a:lstStyle/>
          <a:p>
            <a:r>
              <a:rPr lang="cs-CZ" altLang="cs-CZ" b="1" dirty="0" err="1" smtClean="0"/>
              <a:t>Flipped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Classroom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err="1" smtClean="0"/>
              <a:t>Practice</a:t>
            </a:r>
            <a:r>
              <a:rPr lang="cs-CZ" altLang="cs-CZ" b="1" dirty="0" smtClean="0"/>
              <a:t> in </a:t>
            </a:r>
            <a:r>
              <a:rPr lang="cs-CZ" altLang="cs-CZ" b="1" dirty="0" err="1" smtClean="0"/>
              <a:t>the</a:t>
            </a:r>
            <a:r>
              <a:rPr lang="cs-CZ" altLang="cs-CZ" b="1" dirty="0" smtClean="0"/>
              <a:t> Czech Republic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 smtClean="0"/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Martina Maněnová</a:t>
            </a:r>
          </a:p>
          <a:p>
            <a:pPr marL="0" indent="0">
              <a:buNone/>
            </a:pPr>
            <a:r>
              <a:rPr lang="cs-CZ" dirty="0" smtClean="0"/>
              <a:t>Věra Tauchmanová</a:t>
            </a:r>
          </a:p>
        </p:txBody>
      </p:sp>
      <p:pic>
        <p:nvPicPr>
          <p:cNvPr id="4100" name="Picture 5" descr="G:\zaloha_PdF_12.11.2010\organizace studia, studium,kurzy\loga, znaky\UHK_nové\UHK_PdF_nove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09604"/>
            <a:ext cx="309721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59225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1869316"/>
            <a:ext cx="9142560" cy="2419454"/>
          </a:xfrm>
          <a:prstGeom prst="rect">
            <a:avLst/>
          </a:prstGeom>
          <a:solidFill>
            <a:srgbClr val="333333"/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cs-CZ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376801" y="2371929"/>
            <a:ext cx="5497920" cy="1607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261245" tIns="0" rIns="0" bIns="0" anchor="ctr" anchorCtr="1"/>
          <a:lstStyle/>
          <a:p>
            <a:pPr>
              <a:spcAft>
                <a:spcPts val="1633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cs-CZ" sz="2900" b="1" dirty="0" err="1" smtClean="0">
                <a:solidFill>
                  <a:srgbClr val="FFB515"/>
                </a:solidFill>
              </a:rPr>
              <a:t>Thank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for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attention</a:t>
            </a:r>
            <a:r>
              <a:rPr lang="cs-CZ" sz="2900" b="1" dirty="0" smtClean="0">
                <a:solidFill>
                  <a:srgbClr val="FFB515"/>
                </a:solidFill>
              </a:rPr>
              <a:t>.</a:t>
            </a:r>
            <a:endParaRPr lang="en-US" sz="2900" b="1" dirty="0">
              <a:solidFill>
                <a:srgbClr val="FFB515"/>
              </a:solidFill>
            </a:endParaRP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800" y="1873637"/>
            <a:ext cx="3600000" cy="2400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276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r>
              <a:rPr lang="cs-CZ" sz="3600" b="1" dirty="0" smtClean="0"/>
              <a:t>A </a:t>
            </a:r>
            <a:r>
              <a:rPr lang="cs-CZ" sz="3600" b="1" dirty="0" err="1" smtClean="0"/>
              <a:t>teachers</a:t>
            </a:r>
            <a:r>
              <a:rPr lang="cs-CZ" sz="3600" b="1" dirty="0" smtClean="0"/>
              <a:t>´ </a:t>
            </a:r>
            <a:r>
              <a:rPr lang="cs-CZ" sz="3600" b="1" dirty="0" err="1" smtClean="0"/>
              <a:t>training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college</a:t>
            </a:r>
            <a:r>
              <a:rPr lang="cs-CZ" sz="3600" b="1" dirty="0"/>
              <a:t> </a:t>
            </a:r>
            <a:r>
              <a:rPr lang="cs-CZ" sz="3600" b="1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following</a:t>
            </a:r>
            <a:r>
              <a:rPr lang="cs-CZ" sz="3600" dirty="0" smtClean="0"/>
              <a:t> </a:t>
            </a:r>
            <a:r>
              <a:rPr lang="cs-CZ" sz="3600" dirty="0" err="1" smtClean="0"/>
              <a:t>levels</a:t>
            </a:r>
            <a:r>
              <a:rPr lang="cs-CZ" sz="3600" dirty="0" smtClean="0"/>
              <a:t>:</a:t>
            </a:r>
          </a:p>
          <a:p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pre-primary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primary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lower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secondary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upper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secondary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92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ICT in </a:t>
            </a:r>
            <a:r>
              <a:rPr lang="cs-CZ" sz="3600" b="1" dirty="0" err="1" smtClean="0"/>
              <a:t>education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060848"/>
            <a:ext cx="5003702" cy="376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1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ICT in </a:t>
            </a:r>
            <a:r>
              <a:rPr lang="cs-CZ" sz="3600" b="1" dirty="0" err="1" smtClean="0"/>
              <a:t>education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375" y="2533650"/>
            <a:ext cx="4446306" cy="334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9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pre-service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r>
              <a:rPr lang="en-GB" sz="3600" b="1" dirty="0" smtClean="0"/>
              <a:t>Participants – 1st and </a:t>
            </a:r>
            <a:r>
              <a:rPr lang="cs-CZ" sz="3600" b="1" dirty="0" smtClean="0"/>
              <a:t>3rd</a:t>
            </a:r>
            <a:r>
              <a:rPr lang="en-GB" sz="3600" b="1" dirty="0" smtClean="0"/>
              <a:t> year university students</a:t>
            </a:r>
            <a:r>
              <a:rPr lang="en-GB" sz="3600" dirty="0" smtClean="0"/>
              <a:t> majoring in teaching at </a:t>
            </a:r>
            <a:r>
              <a:rPr lang="cs-CZ" sz="3600" dirty="0" smtClean="0"/>
              <a:t>prima</a:t>
            </a:r>
            <a:r>
              <a:rPr lang="en-GB" sz="3600" dirty="0" err="1" smtClean="0"/>
              <a:t>ry</a:t>
            </a:r>
            <a:r>
              <a:rPr lang="en-GB" sz="3600" dirty="0" smtClean="0"/>
              <a:t> schools </a:t>
            </a:r>
          </a:p>
          <a:p>
            <a:endParaRPr lang="en-GB" sz="3600" dirty="0" smtClean="0"/>
          </a:p>
          <a:p>
            <a:r>
              <a:rPr lang="en-GB" sz="3600" dirty="0" smtClean="0"/>
              <a:t>Students registered in the course: 63</a:t>
            </a:r>
          </a:p>
          <a:p>
            <a:pPr marL="14288" indent="0">
              <a:buNone/>
            </a:pPr>
            <a:r>
              <a:rPr lang="cs-CZ" sz="3600" dirty="0" smtClean="0"/>
              <a:t>   </a:t>
            </a:r>
            <a:r>
              <a:rPr lang="en-GB" sz="3600" dirty="0" smtClean="0"/>
              <a:t>(2 male students, 61 female students)</a:t>
            </a: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3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800" dirty="0"/>
              <a:t>FC </a:t>
            </a:r>
            <a:r>
              <a:rPr lang="cs-CZ" sz="4800" dirty="0" err="1"/>
              <a:t>course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26" y="1484313"/>
            <a:ext cx="8160085" cy="4603750"/>
          </a:xfr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2131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32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200" b="1" dirty="0" err="1" smtClean="0"/>
              <a:t>Pre-service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students</a:t>
            </a:r>
            <a:r>
              <a:rPr lang="cs-CZ" sz="3200" b="1" dirty="0" smtClean="0"/>
              <a:t>´ </a:t>
            </a:r>
            <a:r>
              <a:rPr lang="en-GB" sz="3200" b="1" dirty="0" smtClean="0"/>
              <a:t>impressions</a:t>
            </a:r>
          </a:p>
          <a:p>
            <a:r>
              <a:rPr lang="en-GB" dirty="0" smtClean="0"/>
              <a:t>Generally positive</a:t>
            </a:r>
          </a:p>
          <a:p>
            <a:r>
              <a:rPr lang="en-GB" dirty="0" smtClean="0"/>
              <a:t>Very few objections (spending free time at computers</a:t>
            </a:r>
            <a:r>
              <a:rPr lang="cs-CZ" dirty="0" smtClean="0"/>
              <a:t>, </a:t>
            </a:r>
            <a:r>
              <a:rPr lang="cs-CZ" dirty="0" err="1" smtClean="0"/>
              <a:t>availability</a:t>
            </a:r>
            <a:r>
              <a:rPr lang="cs-CZ" dirty="0" smtClean="0"/>
              <a:t> – </a:t>
            </a:r>
            <a:r>
              <a:rPr lang="cs-CZ" dirty="0" err="1" smtClean="0"/>
              <a:t>poorer</a:t>
            </a:r>
            <a:r>
              <a:rPr lang="cs-CZ" dirty="0" smtClean="0"/>
              <a:t> </a:t>
            </a:r>
            <a:r>
              <a:rPr lang="cs-CZ" dirty="0" err="1" smtClean="0"/>
              <a:t>families</a:t>
            </a:r>
            <a:r>
              <a:rPr lang="cs-CZ" dirty="0" smtClean="0"/>
              <a:t>, techn</a:t>
            </a:r>
            <a:r>
              <a:rPr lang="en-GB" dirty="0" smtClean="0"/>
              <a:t>)</a:t>
            </a:r>
          </a:p>
          <a:p>
            <a:r>
              <a:rPr lang="en-GB" dirty="0" smtClean="0"/>
              <a:t>Suitable for learners </a:t>
            </a:r>
            <a:r>
              <a:rPr lang="cs-CZ" dirty="0" err="1" smtClean="0"/>
              <a:t>from</a:t>
            </a:r>
            <a:r>
              <a:rPr lang="en-GB" dirty="0" smtClean="0"/>
              <a:t> the age of 9 -10</a:t>
            </a:r>
          </a:p>
          <a:p>
            <a:r>
              <a:rPr lang="en-GB" dirty="0" smtClean="0"/>
              <a:t>Elementary education – topics concerning “Human beings and their world“</a:t>
            </a:r>
          </a:p>
          <a:p>
            <a:r>
              <a:rPr lang="en-GB" dirty="0" smtClean="0"/>
              <a:t>FC always with the ICT support</a:t>
            </a:r>
          </a:p>
          <a:p>
            <a:r>
              <a:rPr lang="en-GB" dirty="0" smtClean="0"/>
              <a:t>The most difficult – making a video of a goo</a:t>
            </a:r>
            <a:r>
              <a:rPr lang="cs-CZ" dirty="0" smtClean="0"/>
              <a:t>d</a:t>
            </a:r>
            <a:r>
              <a:rPr lang="en-GB" dirty="0" smtClean="0"/>
              <a:t> quality</a:t>
            </a:r>
          </a:p>
          <a:p>
            <a:endParaRPr lang="cs-CZ" sz="32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6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opinions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hu-HU" dirty="0" smtClean="0"/>
              <a:t>Difficult tasks: </a:t>
            </a:r>
          </a:p>
          <a:p>
            <a:pPr marL="14288" indent="0">
              <a:buNone/>
            </a:pPr>
            <a:r>
              <a:rPr lang="hu-HU" dirty="0" smtClean="0"/>
              <a:t>”To motivate students to watch videos at home before the classes and to think about the presented issues.”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„”Not to go back to the traditional front teaching if the FC is not working.”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”To produce and/or find suitable and motivating materials to watch or study before classes.”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839" y="-1584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9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opinions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hu-HU" dirty="0" smtClean="0"/>
              <a:t>Comments worth mentioning: </a:t>
            </a:r>
          </a:p>
          <a:p>
            <a:pPr marL="14288" indent="0">
              <a:buNone/>
            </a:pPr>
            <a:r>
              <a:rPr lang="hu-HU" dirty="0" smtClean="0"/>
              <a:t>”The FC can motivate students to skip school. – Why to go to school if you have to learn everything at home by yourself?”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”The FC is great – if students cannot go to school, they can still keep up with their classmates.”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”Finally, teachers could spend more time on practical implications (not just explanations) at school.”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839" y="-1584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84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264</Words>
  <Application>Microsoft Office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DejaVu Sans</vt:lpstr>
      <vt:lpstr>Times New Roman</vt:lpstr>
      <vt:lpstr>Wingdings</vt:lpstr>
      <vt:lpstr>Motiv sady Office</vt:lpstr>
      <vt:lpstr>1_Motiv sady Office</vt:lpstr>
      <vt:lpstr>Flipped Classroom Practice in the Czech Republic </vt:lpstr>
      <vt:lpstr>  University of Hradec Králové Faculty of Education </vt:lpstr>
      <vt:lpstr>  University of Hradec Králové Faculty of Education </vt:lpstr>
      <vt:lpstr>  University of Hradec Králové Faculty of Education </vt:lpstr>
      <vt:lpstr>  FC course – pre-service teachers</vt:lpstr>
      <vt:lpstr> FC course</vt:lpstr>
      <vt:lpstr>  FC course</vt:lpstr>
      <vt:lpstr>  FC course – students´ opinions</vt:lpstr>
      <vt:lpstr>  FC course – students´ opinions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Strips Blue Template</dc:title>
  <dc:creator>Presentation Helper</dc:creator>
  <cp:lastModifiedBy>Anita Téringer</cp:lastModifiedBy>
  <cp:revision>130</cp:revision>
  <dcterms:modified xsi:type="dcterms:W3CDTF">2018-06-14T14:22:31Z</dcterms:modified>
</cp:coreProperties>
</file>