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61" r:id="rId6"/>
    <p:sldId id="258" r:id="rId7"/>
    <p:sldId id="277" r:id="rId8"/>
    <p:sldId id="259" r:id="rId9"/>
    <p:sldId id="260" r:id="rId10"/>
    <p:sldId id="276" r:id="rId11"/>
    <p:sldId id="262" r:id="rId12"/>
    <p:sldId id="269" r:id="rId13"/>
    <p:sldId id="264" r:id="rId14"/>
    <p:sldId id="270" r:id="rId15"/>
    <p:sldId id="263" r:id="rId16"/>
    <p:sldId id="271" r:id="rId17"/>
    <p:sldId id="265" r:id="rId18"/>
    <p:sldId id="272" r:id="rId19"/>
    <p:sldId id="273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3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\Downloads\ES%20Calificacion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\Downloads\ES%20Calificacion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ESPACIO%20DE%20TRABAJO\1.INVESTIGACI&#211;N\2.TIC.%20Mayte%20Villalba\Flip%20it\Seguimiento%20curs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\Downloads\ES%20Calificacion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\Downloads\ES%20Calificacion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Participants who have completed assessments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'[ES Calificaciones.xlsx]Hoja1'!$D$3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193406716424149"/>
                  <c:y val="9.4209261648990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B2-4D43-A213-D19850F8A8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'[ES Calificaciones.xlsx]Hoja1'!$C$4:$C$5</c:f>
              <c:strCache>
                <c:ptCount val="2"/>
                <c:pt idx="0">
                  <c:v>Complete assessments</c:v>
                </c:pt>
                <c:pt idx="1">
                  <c:v>Not complete assessments</c:v>
                </c:pt>
              </c:strCache>
            </c:strRef>
          </c:cat>
          <c:val>
            <c:numRef>
              <c:f>'[ES Calificaciones.xlsx]Hoja1'!$D$4:$D$5</c:f>
              <c:numCache>
                <c:formatCode>0.00%</c:formatCode>
                <c:ptCount val="2"/>
                <c:pt idx="0">
                  <c:v>0.29849999999999999</c:v>
                </c:pt>
                <c:pt idx="1">
                  <c:v>0.70150000000000001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B2-4D43-A213-D19850F8A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05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en-US" baseline="0">
                <a:latin typeface="Calibri" panose="020F0502020204030204" pitchFamily="34" charset="0"/>
                <a:cs typeface="Calibri" panose="020F0502020204030204" pitchFamily="34" charset="0"/>
              </a:rPr>
              <a:t> who have completed the course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'[ES Calificaciones.xlsx]Hoja2'!$D$3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1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4E1-496B-8704-7A3496054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'[ES Calificaciones.xlsx]Hoja2'!$C$4:$C$5</c:f>
              <c:strCache>
                <c:ptCount val="2"/>
                <c:pt idx="0">
                  <c:v>Complete the course</c:v>
                </c:pt>
                <c:pt idx="1">
                  <c:v>Not complete the course</c:v>
                </c:pt>
              </c:strCache>
            </c:strRef>
          </c:cat>
          <c:val>
            <c:numRef>
              <c:f>'[ES Calificaciones.xlsx]Hoja2'!$D$4:$D$5</c:f>
              <c:numCache>
                <c:formatCode>0.00%</c:formatCode>
                <c:ptCount val="2"/>
                <c:pt idx="0">
                  <c:v>0.11940000000000001</c:v>
                </c:pt>
                <c:pt idx="1">
                  <c:v>0.88049999999999995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E1-496B-8704-7A3496054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05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Hoja5!$B$3:$C$3</c:f>
              <c:strCache>
                <c:ptCount val="2"/>
                <c:pt idx="0">
                  <c:v>Applied planning in classroom</c:v>
                </c:pt>
                <c:pt idx="1">
                  <c:v>Not applied planning in classroom</c:v>
                </c:pt>
              </c:strCache>
            </c:strRef>
          </c:cat>
          <c:val>
            <c:numRef>
              <c:f>Hoja5!$B$4:$C$4</c:f>
              <c:numCache>
                <c:formatCode>0.00%</c:formatCode>
                <c:ptCount val="2"/>
                <c:pt idx="0">
                  <c:v>0.875</c:v>
                </c:pt>
                <c:pt idx="1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E1-4D5B-B1CE-C5061F094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Tools used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'[ES Calificaciones.xlsx]Hoja3'!$D$3</c:f>
              <c:strCache>
                <c:ptCount val="1"/>
                <c:pt idx="0">
                  <c:v>Users</c:v>
                </c:pt>
              </c:strCache>
            </c:strRef>
          </c:tx>
          <c:invertIfNegative val="0"/>
          <c:cat>
            <c:strRef>
              <c:f>'[ES Calificaciones.xlsx]Hoja3'!$C$4:$C$28</c:f>
              <c:strCache>
                <c:ptCount val="25"/>
                <c:pt idx="0">
                  <c:v>Youtube</c:v>
                </c:pt>
                <c:pt idx="1">
                  <c:v>Google Drive</c:v>
                </c:pt>
                <c:pt idx="2">
                  <c:v>LMS</c:v>
                </c:pt>
                <c:pt idx="3">
                  <c:v>Prezi</c:v>
                </c:pt>
                <c:pt idx="4">
                  <c:v>Google Classroom</c:v>
                </c:pt>
                <c:pt idx="5">
                  <c:v>Power Point</c:v>
                </c:pt>
                <c:pt idx="6">
                  <c:v>Google Forms</c:v>
                </c:pt>
                <c:pt idx="7">
                  <c:v>Padlet</c:v>
                </c:pt>
                <c:pt idx="8">
                  <c:v>Powtoon</c:v>
                </c:pt>
                <c:pt idx="9">
                  <c:v>Kahoot</c:v>
                </c:pt>
                <c:pt idx="10">
                  <c:v>Google Docs</c:v>
                </c:pt>
                <c:pt idx="11">
                  <c:v>Wix</c:v>
                </c:pt>
                <c:pt idx="12">
                  <c:v>Canva</c:v>
                </c:pt>
                <c:pt idx="13">
                  <c:v>Screencast-o-matic</c:v>
                </c:pt>
                <c:pt idx="14">
                  <c:v>Wordpress</c:v>
                </c:pt>
                <c:pt idx="15">
                  <c:v>Menti</c:v>
                </c:pt>
                <c:pt idx="16">
                  <c:v>Hubic</c:v>
                </c:pt>
                <c:pt idx="17">
                  <c:v>Blogspot</c:v>
                </c:pt>
                <c:pt idx="18">
                  <c:v>Exelearning</c:v>
                </c:pt>
                <c:pt idx="19">
                  <c:v>Scratch</c:v>
                </c:pt>
                <c:pt idx="20">
                  <c:v>Mindmeister</c:v>
                </c:pt>
                <c:pt idx="21">
                  <c:v>Camtasia</c:v>
                </c:pt>
                <c:pt idx="22">
                  <c:v>Join.me</c:v>
                </c:pt>
                <c:pt idx="23">
                  <c:v>Wetransfer</c:v>
                </c:pt>
                <c:pt idx="24">
                  <c:v>Photoshop</c:v>
                </c:pt>
              </c:strCache>
            </c:strRef>
          </c:cat>
          <c:val>
            <c:numRef>
              <c:f>'[ES Calificaciones.xlsx]Hoja3'!$D$4:$D$28</c:f>
              <c:numCache>
                <c:formatCode>General</c:formatCode>
                <c:ptCount val="25"/>
                <c:pt idx="0">
                  <c:v>8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EA-41EB-997A-014A9E761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440768"/>
        <c:axId val="166875072"/>
        <c:axId val="0"/>
      </c:bar3DChart>
      <c:catAx>
        <c:axId val="14544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66875072"/>
        <c:crosses val="autoZero"/>
        <c:auto val="1"/>
        <c:lblAlgn val="ctr"/>
        <c:lblOffset val="100"/>
        <c:noMultiLvlLbl val="0"/>
      </c:catAx>
      <c:valAx>
        <c:axId val="166875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4407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Contexts of the FL practices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'[ES Calificaciones.xlsx]Hoja4'!$G$3</c:f>
              <c:strCache>
                <c:ptCount val="1"/>
                <c:pt idx="0">
                  <c:v>Practice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'[ES Calificaciones.xlsx]Hoja4'!$F$4:$F$8</c:f>
              <c:strCache>
                <c:ptCount val="5"/>
                <c:pt idx="0">
                  <c:v>Advanced vocational training</c:v>
                </c:pt>
                <c:pt idx="1">
                  <c:v>Higher education</c:v>
                </c:pt>
                <c:pt idx="2">
                  <c:v>psycho-social rehabilitation center</c:v>
                </c:pt>
                <c:pt idx="3">
                  <c:v>Secondary education</c:v>
                </c:pt>
                <c:pt idx="4">
                  <c:v>Training for employment</c:v>
                </c:pt>
              </c:strCache>
            </c:strRef>
          </c:cat>
          <c:val>
            <c:numRef>
              <c:f>'[ES Calificaciones.xlsx]Hoja4'!$G$4:$G$8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24-41A7-8AAC-450A9E3A1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653533974261254"/>
          <c:y val="0.26247423755637128"/>
          <c:w val="0.37115982591081609"/>
          <c:h val="0.58654197152697318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A847CFC-816F-41D0-AAC0-9BF4FEBC753E}" type="datetimeFigureOut">
              <a:rPr lang="es-ES" smtClean="0"/>
              <a:t>10/06/2018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373216"/>
            <a:ext cx="2521133" cy="67436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14189"/>
            <a:ext cx="725805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14B4CD8-1967-46DE-B1ED-2B6E5C2EA4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477817"/>
            <a:ext cx="1609211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difficulties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73959" y="404664"/>
            <a:ext cx="6182072" cy="159107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Delays in the start of the course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Delay in translation of course material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4283968" y="1844824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051720" y="2996952"/>
            <a:ext cx="6182072" cy="15910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Demotivation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Difficulty to program and apply in the classroom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Leaving or not beginning of the course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64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participants</a:t>
            </a:r>
          </a:p>
        </p:txBody>
      </p:sp>
      <p:pic>
        <p:nvPicPr>
          <p:cNvPr id="5124" name="Picture 4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68761"/>
            <a:ext cx="1708448" cy="170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625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1208654" cy="119088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123728" y="1031462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Badges to identify the best practices in the LMS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7" y="2348880"/>
            <a:ext cx="3685452" cy="132343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Variety of technological resources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used with coherence and clarity (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Youtube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Wix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Google forms, Google Docs,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Padlet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Canva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Powtoon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Screencast-o-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matic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Wordpress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Menti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s-E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915604" y="2348880"/>
            <a:ext cx="3685452" cy="2800767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Practical application that encourages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meaningful learning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. All the students studied the contents outside the classroom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(Scratch programming)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(Educational  programming)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Well-didactic teaching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materials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clear pedagogical structuring and promotion of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collaborative work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in the classroom (treatment and prevention of pressure ulcers)</a:t>
            </a:r>
            <a:endParaRPr lang="es-E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41901" y="1847452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Planning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915604" y="1887215"/>
            <a:ext cx="119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79017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participants </a:t>
            </a:r>
            <a:r>
              <a:rPr lang="es-ES" dirty="0" err="1"/>
              <a:t>throughout</a:t>
            </a:r>
            <a:r>
              <a:rPr lang="es-ES" dirty="0"/>
              <a:t> </a:t>
            </a:r>
            <a:r>
              <a:rPr lang="en-US" dirty="0"/>
              <a:t>the course</a:t>
            </a:r>
          </a:p>
        </p:txBody>
      </p:sp>
      <p:pic>
        <p:nvPicPr>
          <p:cNvPr id="6146" name="Picture 2" descr="Resultado de imagen de icono cit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8478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325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7" y="692696"/>
            <a:ext cx="7560840" cy="156966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"From the pedagogical point of view it has been a very good experience for the users since it has allowed them to bring the contents prepared from home and so that the programs have been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more agile and able to dedicate more time to the practice and resolution of problems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from the methodological point of view allows us a better planning of the contents of the class,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adapting those contents to the participants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of the program and carrying out a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continuous evaluation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".</a:t>
            </a:r>
            <a:endParaRPr lang="es-E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61404" y="2432676"/>
            <a:ext cx="7560840" cy="830997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"The benefits that I see in my usual center and in this as something new is that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they feel more participative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they are the ones who look for and read information to finish the activity and complete it with my help."</a:t>
            </a:r>
            <a:endParaRPr lang="es-E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27690" y="3462099"/>
            <a:ext cx="7560840" cy="830997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"As a teacher it is a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more collaborative learning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where everyone contributes to the contents, and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less expensive as a teacher in the transmission of concepts for student learning.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es-E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5577" y="4445496"/>
            <a:ext cx="7560840" cy="584775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proposal to work at home the material, dislocates the students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takes them out of what they have lived so far as a teaching-learning process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es-E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1404" y="5182671"/>
            <a:ext cx="7560840" cy="338554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student is the protagonist and guides his process.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es-E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33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conclusions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Flip-it</a:t>
            </a:r>
            <a:r>
              <a:rPr lang="es-ES" dirty="0"/>
              <a:t> </a:t>
            </a:r>
            <a:r>
              <a:rPr lang="es-ES" dirty="0" err="1"/>
              <a:t>course</a:t>
            </a:r>
            <a:endParaRPr lang="es-ES" dirty="0"/>
          </a:p>
        </p:txBody>
      </p:sp>
      <p:pic>
        <p:nvPicPr>
          <p:cNvPr id="7170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268760"/>
            <a:ext cx="1918520" cy="191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878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7" y="980728"/>
            <a:ext cx="7560840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active participants value the effectiveness of the flipped learning methodology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Participants highlight the potential of the methodology for students to be protagonists of their learning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methodology requires more time to prepare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Technology is very necessary to apply the methodology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41901" y="447055"/>
            <a:ext cx="4826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About flipped learning methodology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7" y="2924944"/>
            <a:ext cx="2787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About Flip-it! course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71098" y="3573016"/>
            <a:ext cx="7560840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participation is very low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 this time of the school year it is very difficult to apply the didactic programming in the classroom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83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 in </a:t>
            </a:r>
            <a:r>
              <a:rPr lang="en-US" dirty="0" err="1"/>
              <a:t>spain</a:t>
            </a:r>
            <a:endParaRPr lang="en-U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pic>
        <p:nvPicPr>
          <p:cNvPr id="8194" name="Picture 2" descr="Resultado de imagen de icono future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43042"/>
            <a:ext cx="1716237" cy="171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676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98" y="599643"/>
            <a:ext cx="21145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347864" y="2564904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UEM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continue</a:t>
            </a:r>
            <a:r>
              <a:rPr lang="es-ES" dirty="0"/>
              <a:t> </a:t>
            </a:r>
            <a:r>
              <a:rPr lang="es-ES" dirty="0" err="1"/>
              <a:t>offering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FC </a:t>
            </a:r>
            <a:r>
              <a:rPr lang="es-ES" dirty="0" err="1"/>
              <a:t>course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VET </a:t>
            </a:r>
            <a:r>
              <a:rPr lang="es-ES" dirty="0" err="1"/>
              <a:t>teachers</a:t>
            </a:r>
            <a:r>
              <a:rPr lang="es-ES" dirty="0"/>
              <a:t> and HE </a:t>
            </a:r>
            <a:r>
              <a:rPr lang="es-ES" dirty="0" err="1"/>
              <a:t>professors</a:t>
            </a:r>
            <a:r>
              <a:rPr lang="es-ES" dirty="0"/>
              <a:t>-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Spanish</a:t>
            </a:r>
            <a:r>
              <a:rPr lang="es-ES" dirty="0"/>
              <a:t> </a:t>
            </a:r>
            <a:r>
              <a:rPr lang="es-ES" dirty="0" err="1"/>
              <a:t>Ministery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Education</a:t>
            </a:r>
            <a:r>
              <a:rPr lang="es-ES" dirty="0"/>
              <a:t> </a:t>
            </a:r>
            <a:r>
              <a:rPr lang="es-ES" dirty="0" err="1"/>
              <a:t>shown</a:t>
            </a:r>
            <a:r>
              <a:rPr lang="es-ES" dirty="0"/>
              <a:t>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interest</a:t>
            </a:r>
            <a:r>
              <a:rPr lang="es-ES" dirty="0"/>
              <a:t> in </a:t>
            </a:r>
            <a:r>
              <a:rPr lang="es-ES" dirty="0" err="1"/>
              <a:t>offer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course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secondary</a:t>
            </a:r>
            <a:r>
              <a:rPr lang="es-ES" dirty="0"/>
              <a:t> and VET </a:t>
            </a:r>
            <a:r>
              <a:rPr lang="es-ES" dirty="0" err="1"/>
              <a:t>teachers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schools</a:t>
            </a:r>
            <a:r>
              <a:rPr lang="es-ES" dirty="0"/>
              <a:t> in Spain.</a:t>
            </a:r>
          </a:p>
        </p:txBody>
      </p:sp>
    </p:spTree>
    <p:extLst>
      <p:ext uri="{BB962C8B-B14F-4D97-AF65-F5344CB8AC3E}">
        <p14:creationId xmlns:p14="http://schemas.microsoft.com/office/powerpoint/2010/main" val="2839067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980728"/>
            <a:ext cx="2521133" cy="674369"/>
          </a:xfrm>
          <a:prstGeom prst="rect">
            <a:avLst/>
          </a:prstGeom>
        </p:spPr>
      </p:pic>
      <p:pic>
        <p:nvPicPr>
          <p:cNvPr id="9222" name="Picture 6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688" y="244370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CDF41B2-A937-4742-AF2E-AF01073029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1609211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6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59832" y="685800"/>
            <a:ext cx="5245968" cy="3886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Best practices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Quotes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Future plans in Spain</a:t>
            </a:r>
            <a:br>
              <a:rPr lang="en-US" dirty="0"/>
            </a:br>
            <a:r>
              <a:rPr lang="en-US" dirty="0"/>
              <a:t> 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873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4100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953" y="-99392"/>
            <a:ext cx="2140495" cy="214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79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4CD7779-1A99-44D6-BB42-9134AB30A07D}"/>
              </a:ext>
            </a:extLst>
          </p:cNvPr>
          <p:cNvSpPr txBox="1">
            <a:spLocks/>
          </p:cNvSpPr>
          <p:nvPr/>
        </p:nvSpPr>
        <p:spPr>
          <a:xfrm>
            <a:off x="1259632" y="1268760"/>
            <a:ext cx="6182072" cy="33123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Participants in the course: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Universidad Europea de Madrid vocational education teachers and HE professors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Secondary teachers and HE professors from the multiplier event hold in UEM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Vocational trainers (IFES)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e-mail to every contact with information about how to get a diploma certifying their competence in FL from UEM.</a:t>
            </a:r>
          </a:p>
        </p:txBody>
      </p:sp>
    </p:spTree>
    <p:extLst>
      <p:ext uri="{BB962C8B-B14F-4D97-AF65-F5344CB8AC3E}">
        <p14:creationId xmlns:p14="http://schemas.microsoft.com/office/powerpoint/2010/main" val="188907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about the course</a:t>
            </a:r>
          </a:p>
        </p:txBody>
      </p:sp>
      <p:pic>
        <p:nvPicPr>
          <p:cNvPr id="3074" name="Picture 2" descr="Resultado de imagen de icono estadisticas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92696"/>
            <a:ext cx="2212504" cy="221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93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Participants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3089920" cy="3886200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67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</a:p>
          <a:p>
            <a:endParaRPr lang="es-E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208656"/>
              </p:ext>
            </p:extLst>
          </p:nvPr>
        </p:nvGraphicFramePr>
        <p:xfrm>
          <a:off x="3891524" y="332656"/>
          <a:ext cx="52200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478735"/>
              </p:ext>
            </p:extLst>
          </p:nvPr>
        </p:nvGraphicFramePr>
        <p:xfrm>
          <a:off x="4067944" y="3140968"/>
          <a:ext cx="468052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462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FC Planning and practice</a:t>
            </a:r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/>
          </p:nvPr>
        </p:nvGraphicFramePr>
        <p:xfrm>
          <a:off x="2411760" y="1052736"/>
          <a:ext cx="525658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59D7A706-5BA6-4965-86DB-DA29EF011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85800"/>
            <a:ext cx="7554416" cy="51095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Students who delivered the activity about carrying out an FC session in the classroom VS those who did not</a:t>
            </a:r>
            <a:endParaRPr lang="es-E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4898416D-EBC4-405C-AD98-A65B4B3BC2E2}"/>
              </a:ext>
            </a:extLst>
          </p:cNvPr>
          <p:cNvSpPr txBox="1">
            <a:spLocks/>
          </p:cNvSpPr>
          <p:nvPr/>
        </p:nvSpPr>
        <p:spPr>
          <a:xfrm>
            <a:off x="755576" y="4430216"/>
            <a:ext cx="7554416" cy="5109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Most of the teachers did not have enough time to plan and carry out a FC session this course</a:t>
            </a:r>
            <a:endParaRPr lang="es-E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92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50912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Most popular tools used</a:t>
            </a:r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7815378"/>
              </p:ext>
            </p:extLst>
          </p:nvPr>
        </p:nvGraphicFramePr>
        <p:xfrm>
          <a:off x="611560" y="1052736"/>
          <a:ext cx="8058125" cy="379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539552" y="1268760"/>
            <a:ext cx="1368152" cy="3312368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05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Details</a:t>
            </a:r>
            <a:r>
              <a:rPr lang="es-ES" dirty="0"/>
              <a:t> of </a:t>
            </a:r>
            <a:r>
              <a:rPr lang="es-ES" dirty="0" err="1"/>
              <a:t>activities´s</a:t>
            </a:r>
            <a:r>
              <a:rPr lang="es-ES" dirty="0"/>
              <a:t> </a:t>
            </a:r>
            <a:r>
              <a:rPr lang="es-ES" dirty="0" err="1"/>
              <a:t>context</a:t>
            </a:r>
            <a:endParaRPr lang="es-ES" dirty="0"/>
          </a:p>
        </p:txBody>
      </p:sp>
      <p:graphicFrame>
        <p:nvGraphicFramePr>
          <p:cNvPr id="4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913296"/>
              </p:ext>
            </p:extLst>
          </p:nvPr>
        </p:nvGraphicFramePr>
        <p:xfrm>
          <a:off x="1547664" y="836712"/>
          <a:ext cx="619268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13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4F4F4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773</TotalTime>
  <Words>598</Words>
  <Application>Microsoft Office PowerPoint</Application>
  <PresentationFormat>Presentación en pantalla (4:3)</PresentationFormat>
  <Paragraphs>67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Impact</vt:lpstr>
      <vt:lpstr>Times New Roman</vt:lpstr>
      <vt:lpstr>NewsPrint</vt:lpstr>
      <vt:lpstr>Presentación de PowerPoint</vt:lpstr>
      <vt:lpstr>Index</vt:lpstr>
      <vt:lpstr>Introduction</vt:lpstr>
      <vt:lpstr>Presentación de PowerPoint</vt:lpstr>
      <vt:lpstr>Statistics</vt:lpstr>
      <vt:lpstr>Participants</vt:lpstr>
      <vt:lpstr>FC Planning and practice</vt:lpstr>
      <vt:lpstr>Most popular tools used</vt:lpstr>
      <vt:lpstr>Details of activities´s context</vt:lpstr>
      <vt:lpstr>Some difficulties</vt:lpstr>
      <vt:lpstr>Best practices</vt:lpstr>
      <vt:lpstr>Presentación de PowerPoint</vt:lpstr>
      <vt:lpstr>quotes</vt:lpstr>
      <vt:lpstr>Presentación de PowerPoint</vt:lpstr>
      <vt:lpstr>conclusions</vt:lpstr>
      <vt:lpstr>Presentación de PowerPoint</vt:lpstr>
      <vt:lpstr>Future plans in spain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</dc:creator>
  <cp:lastModifiedBy>Maria Teresa Villalba de Benito</cp:lastModifiedBy>
  <cp:revision>26</cp:revision>
  <dcterms:created xsi:type="dcterms:W3CDTF">2018-06-06T09:29:14Z</dcterms:created>
  <dcterms:modified xsi:type="dcterms:W3CDTF">2018-06-10T21:07:23Z</dcterms:modified>
</cp:coreProperties>
</file>