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3"/>
  </p:notesMasterIdLst>
  <p:sldIdLst>
    <p:sldId id="256" r:id="rId3"/>
    <p:sldId id="364" r:id="rId4"/>
    <p:sldId id="374" r:id="rId5"/>
    <p:sldId id="375" r:id="rId6"/>
    <p:sldId id="373" r:id="rId7"/>
    <p:sldId id="366" r:id="rId8"/>
    <p:sldId id="367" r:id="rId9"/>
    <p:sldId id="369" r:id="rId10"/>
    <p:sldId id="377" r:id="rId11"/>
    <p:sldId id="362" r:id="rId12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buClr>
        <a:srgbClr val="FFFFFF"/>
      </a:buClr>
      <a:buSzPct val="100000"/>
      <a:buFont typeface="Arial" panose="020B0604020202020204" pitchFamily="34" charset="0"/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144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3174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31748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5125" cy="1248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1638" cy="4110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2865727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48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noFill/>
        </p:spPr>
        <p:txBody>
          <a:bodyPr lIns="80165" tIns="40083" rIns="80165" bIns="40083"/>
          <a:lstStyle/>
          <a:p>
            <a:fld id="{41B88E79-7286-4010-8BA1-AC445E663FEC}" type="slidenum">
              <a:rPr lang="cs-CZ" smtClean="0"/>
              <a:pPr/>
              <a:t>10</a:t>
            </a:fld>
            <a:endParaRPr lang="cs-CZ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6976" cy="4037751"/>
          </a:xfrm>
          <a:noFill/>
          <a:ln/>
        </p:spPr>
        <p:txBody>
          <a:bodyPr wrap="none" anchor="ctr"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6937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657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491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127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957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332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110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261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427288" y="0"/>
            <a:ext cx="16651288" cy="124904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203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945ED0-61B7-496C-9F6A-7C29139280B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5878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6D91-C103-448B-9EE3-64EA6744FC4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04223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2263" y="0"/>
            <a:ext cx="2071687" cy="60880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62663" cy="60880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1C00BA-8B04-4616-87FA-9875842CEEC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6339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86750" cy="14303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67175" cy="46037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76775" y="1484313"/>
            <a:ext cx="4067175" cy="460375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8A7698-E148-4F3D-8960-C4C27D92431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824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86750" cy="14303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457200" y="1484313"/>
            <a:ext cx="4067175" cy="460375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76775" y="1484313"/>
            <a:ext cx="4067175" cy="46037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2F3875-A604-437F-A751-81B9DD3669F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763478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66559B-8009-4443-B942-B103C50D0EB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4186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7C1C8-6FE2-40B9-8736-4F78F62FFA5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3401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2C249-62F2-4B31-B022-F5D9ED3F576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241480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11163" y="3959225"/>
            <a:ext cx="4035425" cy="179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98988" y="3959225"/>
            <a:ext cx="4037012" cy="1790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2277D-89E5-4F4A-BCE7-393E2E85F35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134735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B2BE0E-80A1-465A-8238-18CEE399E327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15070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721A54-F9EB-45DF-B208-0C644ABD023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5645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45DAF-0FB9-409E-BF46-CAA021B67D49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5079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271D38-416F-41C1-ABBB-94DCC89C786D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8282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EC1D03-E6D0-4917-8997-BA254B673F5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1329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C83BC3-D83A-4D38-B9FE-FE37EC31C79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2611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99FB86-1379-4954-B1E4-3502FAA5670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70623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80188" y="1773238"/>
            <a:ext cx="2055812" cy="39766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11163" y="1773238"/>
            <a:ext cx="6016625" cy="39766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F99696-ADB9-4244-B3E8-6F872600BB8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46847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773238"/>
            <a:ext cx="7985125" cy="1651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37610-9B41-4B13-9569-10417EA4B1B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2903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9374AD-88D8-497C-AFEB-1F580A1F918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85142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7175" cy="460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6775" y="1484313"/>
            <a:ext cx="4067175" cy="460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11A70B-92B4-4E36-AF91-8070C5E4552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09838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03FD3C-9753-4994-854F-95EF2CAFFC1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92478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BA940-0CAC-4CD1-A310-80E563106B12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7851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CFD0A-BB8E-48CB-AA2E-BA025B1802FF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121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A33919-FF89-455A-AB4E-A0A72D1FD07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5988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2AF3B1-B25D-40E6-8B12-294DE0FC804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53231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-3175" y="0"/>
            <a:ext cx="9147175" cy="1196975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6345238"/>
            <a:ext cx="9180513" cy="277812"/>
          </a:xfrm>
          <a:prstGeom prst="rect">
            <a:avLst/>
          </a:prstGeom>
          <a:solidFill>
            <a:srgbClr val="FFB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-3175" y="1089025"/>
            <a:ext cx="9147175" cy="215900"/>
          </a:xfrm>
          <a:prstGeom prst="rect">
            <a:avLst/>
          </a:prstGeom>
          <a:solidFill>
            <a:srgbClr val="FFB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86750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86750" cy="460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 osnovy</a:t>
            </a:r>
          </a:p>
          <a:p>
            <a:pPr lvl="4"/>
            <a:r>
              <a:rPr lang="en-GB" altLang="cs-CZ" smtClean="0"/>
              <a:t>Pátá úroveň osnovy</a:t>
            </a:r>
          </a:p>
          <a:p>
            <a:pPr lvl="4"/>
            <a:r>
              <a:rPr lang="en-GB" altLang="cs-CZ" smtClean="0"/>
              <a:t>Šestá úroveň</a:t>
            </a:r>
          </a:p>
          <a:p>
            <a:pPr lvl="4"/>
            <a:r>
              <a:rPr lang="en-GB" altLang="cs-CZ" smtClean="0"/>
              <a:t>Sedmá úroveň</a:t>
            </a:r>
          </a:p>
          <a:p>
            <a:pPr lvl="4"/>
            <a:r>
              <a:rPr lang="en-GB" altLang="cs-CZ" smtClean="0"/>
              <a:t>Osmá úroveň textu</a:t>
            </a:r>
          </a:p>
          <a:p>
            <a:pPr lvl="4"/>
            <a:r>
              <a:rPr lang="en-GB" altLang="cs-CZ" smtClean="0"/>
              <a:t>Devátá úroveň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087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>
                <a:srgbClr val="000000"/>
              </a:buCl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308725"/>
            <a:ext cx="2890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Clr>
                <a:srgbClr val="000000"/>
              </a:buClr>
              <a:buFont typeface="Aria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087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>
                <a:srgbClr val="000000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</a:defRPr>
            </a:lvl1pPr>
          </a:lstStyle>
          <a:p>
            <a:fld id="{3858681E-B0CA-44FC-9451-CA2309E18B11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0" y="6580188"/>
            <a:ext cx="9144000" cy="277812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3600" b="1">
          <a:solidFill>
            <a:srgbClr val="FFB515"/>
          </a:solidFill>
          <a:latin typeface="Arial" charset="0"/>
          <a:cs typeface="Arial" charset="0"/>
        </a:defRPr>
      </a:lvl5pPr>
      <a:lvl6pPr marL="15367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6pPr>
      <a:lvl7pPr marL="19939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7pPr>
      <a:lvl8pPr marL="24511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8pPr>
      <a:lvl9pPr marL="29083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600" b="1">
          <a:solidFill>
            <a:srgbClr val="FFB515"/>
          </a:solidFill>
          <a:latin typeface="Arial" charset="0"/>
          <a:cs typeface="Arial" charset="0"/>
        </a:defRPr>
      </a:lvl9pPr>
    </p:titleStyle>
    <p:bodyStyle>
      <a:lvl1pPr marL="338138" indent="-32385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8188" indent="-280988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0"/>
            <a:ext cx="9144000" cy="3662363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0" y="6580188"/>
            <a:ext cx="9180513" cy="277812"/>
          </a:xfrm>
          <a:prstGeom prst="rect">
            <a:avLst/>
          </a:prstGeom>
          <a:solidFill>
            <a:srgbClr val="3333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0" y="3617913"/>
            <a:ext cx="9147175" cy="215900"/>
          </a:xfrm>
          <a:prstGeom prst="rect">
            <a:avLst/>
          </a:prstGeom>
          <a:solidFill>
            <a:srgbClr val="FFB51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endParaRPr lang="cs-CZ" altLang="cs-CZ" smtClean="0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773238"/>
            <a:ext cx="7985125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titulního textu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5500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550025"/>
            <a:ext cx="2890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3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FFFFFF"/>
                </a:solidFill>
                <a:latin typeface="Times New Roman" pitchFamily="16" charset="0"/>
                <a:cs typeface="DejaVu San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550025"/>
            <a:ext cx="2128838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</a:tabLst>
              <a:defRPr sz="14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fld id="{DF13195E-4B52-41C4-898C-D60395CB4306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205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3" y="3959225"/>
            <a:ext cx="8224837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Klepněte pro úpravu formátu textu osnovy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FFFFFF"/>
        </a:buClr>
        <a:buSzPct val="100000"/>
        <a:buFont typeface="Arial" panose="020B0604020202020204" pitchFamily="34" charset="0"/>
        <a:defRPr sz="4400">
          <a:solidFill>
            <a:srgbClr val="FFFFFF"/>
          </a:solidFill>
          <a:latin typeface="Arial" charset="0"/>
          <a:cs typeface="Arial" charset="0"/>
        </a:defRPr>
      </a:lvl5pPr>
      <a:lvl6pPr marL="15367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6pPr>
      <a:lvl7pPr marL="19939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7pPr>
      <a:lvl8pPr marL="24511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8pPr>
      <a:lvl9pPr marL="2908300" indent="-2159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4400">
          <a:solidFill>
            <a:srgbClr val="FFFFFF"/>
          </a:solidFill>
          <a:latin typeface="Arial" charset="0"/>
          <a:cs typeface="Arial" charset="0"/>
        </a:defRPr>
      </a:lvl9pPr>
    </p:titleStyle>
    <p:bodyStyle>
      <a:lvl1pPr marL="338138" indent="-338138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8188" indent="-280988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>
          <a:xfrm>
            <a:off x="382500" y="1721765"/>
            <a:ext cx="7985125" cy="1651000"/>
          </a:xfrm>
        </p:spPr>
        <p:txBody>
          <a:bodyPr/>
          <a:lstStyle/>
          <a:p>
            <a:r>
              <a:rPr lang="cs-CZ" altLang="cs-CZ" b="1" dirty="0" err="1" smtClean="0"/>
              <a:t>Flipped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Classroom</a:t>
            </a:r>
            <a:r>
              <a:rPr lang="cs-CZ" altLang="cs-CZ" b="1" dirty="0" smtClean="0"/>
              <a:t/>
            </a:r>
            <a:br>
              <a:rPr lang="cs-CZ" altLang="cs-CZ" b="1" dirty="0" smtClean="0"/>
            </a:br>
            <a:r>
              <a:rPr lang="cs-CZ" altLang="cs-CZ" b="1" dirty="0" err="1" smtClean="0"/>
              <a:t>Practice</a:t>
            </a:r>
            <a:r>
              <a:rPr lang="cs-CZ" altLang="cs-CZ" b="1" dirty="0" smtClean="0"/>
              <a:t> in </a:t>
            </a:r>
            <a:r>
              <a:rPr lang="cs-CZ" altLang="cs-CZ" b="1" dirty="0" err="1" smtClean="0"/>
              <a:t>the</a:t>
            </a:r>
            <a:r>
              <a:rPr lang="cs-CZ" altLang="cs-CZ" b="1" dirty="0" smtClean="0"/>
              <a:t> Czech Republic</a:t>
            </a:r>
            <a:r>
              <a:rPr lang="cs-CZ" altLang="cs-CZ" b="1" dirty="0"/>
              <a:t/>
            </a:r>
            <a:br>
              <a:rPr lang="cs-CZ" altLang="cs-CZ" b="1" dirty="0"/>
            </a:br>
            <a:endParaRPr lang="cs-CZ" altLang="cs-CZ" b="1" dirty="0" smtClean="0"/>
          </a:p>
        </p:txBody>
      </p:sp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Martina Maněnová</a:t>
            </a:r>
          </a:p>
          <a:p>
            <a:pPr marL="0" indent="0">
              <a:buNone/>
            </a:pPr>
            <a:r>
              <a:rPr lang="cs-CZ" dirty="0" smtClean="0"/>
              <a:t>Věra Tauchmanová</a:t>
            </a:r>
          </a:p>
        </p:txBody>
      </p:sp>
      <p:pic>
        <p:nvPicPr>
          <p:cNvPr id="4100" name="Picture 5" descr="G:\zaloha_PdF_12.11.2010\organizace studia, studium,kurzy\loga, znaky\UHK_nové\UHK_PdF_nove_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509604"/>
            <a:ext cx="3097212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959225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0" y="1869316"/>
            <a:ext cx="9142560" cy="2419454"/>
          </a:xfrm>
          <a:prstGeom prst="rect">
            <a:avLst/>
          </a:prstGeom>
          <a:solidFill>
            <a:srgbClr val="333333"/>
          </a:solidFill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cs-CZ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3376801" y="2371929"/>
            <a:ext cx="5497920" cy="1607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261245" tIns="0" rIns="0" bIns="0" anchor="ctr" anchorCtr="1"/>
          <a:lstStyle/>
          <a:p>
            <a:pPr>
              <a:spcAft>
                <a:spcPts val="1633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</a:tabLst>
            </a:pPr>
            <a:r>
              <a:rPr lang="cs-CZ" sz="2900" b="1" dirty="0" err="1" smtClean="0">
                <a:solidFill>
                  <a:srgbClr val="FFB515"/>
                </a:solidFill>
              </a:rPr>
              <a:t>Thank</a:t>
            </a:r>
            <a:r>
              <a:rPr lang="cs-CZ" sz="2900" b="1" dirty="0" smtClean="0">
                <a:solidFill>
                  <a:srgbClr val="FFB515"/>
                </a:solidFill>
              </a:rPr>
              <a:t> </a:t>
            </a:r>
            <a:r>
              <a:rPr lang="cs-CZ" sz="2900" b="1" dirty="0" err="1" smtClean="0">
                <a:solidFill>
                  <a:srgbClr val="FFB515"/>
                </a:solidFill>
              </a:rPr>
              <a:t>you</a:t>
            </a:r>
            <a:r>
              <a:rPr lang="cs-CZ" sz="2900" b="1" dirty="0" smtClean="0">
                <a:solidFill>
                  <a:srgbClr val="FFB515"/>
                </a:solidFill>
              </a:rPr>
              <a:t> </a:t>
            </a:r>
            <a:r>
              <a:rPr lang="cs-CZ" sz="2900" b="1" dirty="0" err="1" smtClean="0">
                <a:solidFill>
                  <a:srgbClr val="FFB515"/>
                </a:solidFill>
              </a:rPr>
              <a:t>for</a:t>
            </a:r>
            <a:r>
              <a:rPr lang="cs-CZ" sz="2900" b="1" dirty="0" smtClean="0">
                <a:solidFill>
                  <a:srgbClr val="FFB515"/>
                </a:solidFill>
              </a:rPr>
              <a:t> </a:t>
            </a:r>
            <a:r>
              <a:rPr lang="cs-CZ" sz="2900" b="1" dirty="0" err="1" smtClean="0">
                <a:solidFill>
                  <a:srgbClr val="FFB515"/>
                </a:solidFill>
              </a:rPr>
              <a:t>your</a:t>
            </a:r>
            <a:r>
              <a:rPr lang="cs-CZ" sz="2900" b="1" dirty="0" smtClean="0">
                <a:solidFill>
                  <a:srgbClr val="FFB515"/>
                </a:solidFill>
              </a:rPr>
              <a:t> </a:t>
            </a:r>
            <a:r>
              <a:rPr lang="cs-CZ" sz="2900" b="1" dirty="0" err="1" smtClean="0">
                <a:solidFill>
                  <a:srgbClr val="FFB515"/>
                </a:solidFill>
              </a:rPr>
              <a:t>attention</a:t>
            </a:r>
            <a:r>
              <a:rPr lang="cs-CZ" sz="2900" b="1" dirty="0" smtClean="0">
                <a:solidFill>
                  <a:srgbClr val="FFB515"/>
                </a:solidFill>
              </a:rPr>
              <a:t>.</a:t>
            </a:r>
            <a:endParaRPr lang="en-US" sz="2900" b="1" dirty="0">
              <a:solidFill>
                <a:srgbClr val="FFB515"/>
              </a:solidFill>
            </a:endParaRP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800" y="1873637"/>
            <a:ext cx="3600000" cy="24007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2762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-747465"/>
            <a:ext cx="8416230" cy="2231777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University </a:t>
            </a:r>
            <a:r>
              <a:rPr lang="cs-CZ" dirty="0" err="1" smtClean="0"/>
              <a:t>of</a:t>
            </a:r>
            <a:r>
              <a:rPr lang="cs-CZ" dirty="0" smtClean="0"/>
              <a:t> Hradec Králové</a:t>
            </a:r>
            <a:br>
              <a:rPr lang="cs-CZ" dirty="0" smtClean="0"/>
            </a:br>
            <a:r>
              <a:rPr lang="cs-CZ" dirty="0" err="1" smtClean="0"/>
              <a:t>Faculty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r>
              <a:rPr lang="cs-CZ" sz="3600" b="1" dirty="0" smtClean="0"/>
              <a:t>A </a:t>
            </a:r>
            <a:r>
              <a:rPr lang="cs-CZ" sz="3600" b="1" dirty="0" err="1" smtClean="0"/>
              <a:t>teachers</a:t>
            </a:r>
            <a:r>
              <a:rPr lang="cs-CZ" sz="3600" b="1" dirty="0" smtClean="0"/>
              <a:t>´ </a:t>
            </a:r>
            <a:r>
              <a:rPr lang="cs-CZ" sz="3600" b="1" dirty="0" err="1" smtClean="0"/>
              <a:t>training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college</a:t>
            </a:r>
            <a:r>
              <a:rPr lang="cs-CZ" sz="3600" b="1" dirty="0"/>
              <a:t> </a:t>
            </a:r>
            <a:r>
              <a:rPr lang="cs-CZ" sz="3600" b="1" dirty="0" smtClean="0"/>
              <a:t> </a:t>
            </a:r>
            <a:r>
              <a:rPr lang="cs-CZ" sz="3600" dirty="0" err="1" smtClean="0"/>
              <a:t>for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following</a:t>
            </a:r>
            <a:r>
              <a:rPr lang="cs-CZ" sz="3600" dirty="0" smtClean="0"/>
              <a:t> </a:t>
            </a:r>
            <a:r>
              <a:rPr lang="cs-CZ" sz="3600" dirty="0" err="1" smtClean="0"/>
              <a:t>levels</a:t>
            </a:r>
            <a:r>
              <a:rPr lang="cs-CZ" sz="3600" dirty="0" smtClean="0"/>
              <a:t>:</a:t>
            </a:r>
          </a:p>
          <a:p>
            <a:endParaRPr lang="cs-CZ" sz="3600" b="1" dirty="0" smtClean="0"/>
          </a:p>
          <a:p>
            <a:pPr marL="14288" indent="0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    </a:t>
            </a:r>
            <a:r>
              <a:rPr lang="cs-CZ" sz="3600" b="1" dirty="0" err="1" smtClean="0"/>
              <a:t>pre-primary</a:t>
            </a:r>
            <a:endParaRPr lang="cs-CZ" sz="3600" b="1" dirty="0" smtClean="0"/>
          </a:p>
          <a:p>
            <a:pPr marL="14288" indent="0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    </a:t>
            </a:r>
            <a:r>
              <a:rPr lang="cs-CZ" sz="3600" b="1" dirty="0" err="1" smtClean="0"/>
              <a:t>primary</a:t>
            </a:r>
            <a:endParaRPr lang="cs-CZ" sz="3600" b="1" dirty="0" smtClean="0"/>
          </a:p>
          <a:p>
            <a:pPr marL="14288" indent="0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    </a:t>
            </a:r>
            <a:r>
              <a:rPr lang="cs-CZ" sz="3600" b="1" dirty="0" err="1" smtClean="0"/>
              <a:t>lower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secondary</a:t>
            </a:r>
            <a:endParaRPr lang="cs-CZ" sz="3600" b="1" dirty="0" smtClean="0"/>
          </a:p>
          <a:p>
            <a:pPr marL="14288" indent="0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    </a:t>
            </a:r>
            <a:r>
              <a:rPr lang="cs-CZ" sz="3600" b="1" dirty="0" err="1" smtClean="0"/>
              <a:t>upper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secondary</a:t>
            </a:r>
            <a:endParaRPr lang="cs-CZ" sz="3600" b="1" dirty="0" smtClean="0"/>
          </a:p>
          <a:p>
            <a:pPr marL="14288" indent="0">
              <a:buNone/>
            </a:pPr>
            <a:endParaRPr lang="en-GB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1935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92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-747465"/>
            <a:ext cx="8416230" cy="2231777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University </a:t>
            </a:r>
            <a:r>
              <a:rPr lang="cs-CZ" dirty="0" err="1" smtClean="0"/>
              <a:t>of</a:t>
            </a:r>
            <a:r>
              <a:rPr lang="cs-CZ" dirty="0" smtClean="0"/>
              <a:t> Hradec Králové</a:t>
            </a:r>
            <a:br>
              <a:rPr lang="cs-CZ" dirty="0" smtClean="0"/>
            </a:br>
            <a:r>
              <a:rPr lang="cs-CZ" dirty="0" err="1" smtClean="0"/>
              <a:t>Faculty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ICT in </a:t>
            </a:r>
            <a:r>
              <a:rPr lang="cs-CZ" sz="3600" b="1" dirty="0" err="1" smtClean="0"/>
              <a:t>education</a:t>
            </a:r>
            <a:endParaRPr lang="cs-CZ" sz="3600" b="1" dirty="0" smtClean="0"/>
          </a:p>
          <a:p>
            <a:pPr marL="14288" indent="0">
              <a:buNone/>
            </a:pPr>
            <a:endParaRPr lang="en-GB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1935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2060848"/>
            <a:ext cx="5003702" cy="376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91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-747465"/>
            <a:ext cx="8416230" cy="2231777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University </a:t>
            </a:r>
            <a:r>
              <a:rPr lang="cs-CZ" dirty="0" err="1" smtClean="0"/>
              <a:t>of</a:t>
            </a:r>
            <a:r>
              <a:rPr lang="cs-CZ" dirty="0" smtClean="0"/>
              <a:t> Hradec Králové</a:t>
            </a:r>
            <a:br>
              <a:rPr lang="cs-CZ" dirty="0" smtClean="0"/>
            </a:br>
            <a:r>
              <a:rPr lang="cs-CZ" dirty="0" err="1" smtClean="0"/>
              <a:t>Faculty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cs-CZ" sz="3600" b="1" dirty="0"/>
              <a:t> </a:t>
            </a:r>
            <a:r>
              <a:rPr lang="cs-CZ" sz="3600" b="1" dirty="0" smtClean="0"/>
              <a:t>ICT in </a:t>
            </a:r>
            <a:r>
              <a:rPr lang="cs-CZ" sz="3600" b="1" dirty="0" err="1" smtClean="0"/>
              <a:t>education</a:t>
            </a:r>
            <a:endParaRPr lang="cs-CZ" sz="3600" b="1" dirty="0" smtClean="0"/>
          </a:p>
          <a:p>
            <a:pPr marL="14288" indent="0">
              <a:buNone/>
            </a:pPr>
            <a:endParaRPr lang="en-GB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1935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1375" y="2533650"/>
            <a:ext cx="4446306" cy="3343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79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747464"/>
            <a:ext cx="8344222" cy="200640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FC </a:t>
            </a:r>
            <a:r>
              <a:rPr lang="cs-CZ" dirty="0" err="1" smtClean="0"/>
              <a:t>course</a:t>
            </a:r>
            <a:r>
              <a:rPr lang="cs-CZ" dirty="0" smtClean="0"/>
              <a:t> – </a:t>
            </a:r>
            <a:r>
              <a:rPr lang="cs-CZ" dirty="0" err="1" smtClean="0"/>
              <a:t>pre-service</a:t>
            </a:r>
            <a:r>
              <a:rPr lang="cs-CZ" dirty="0" smtClean="0"/>
              <a:t> </a:t>
            </a:r>
            <a:r>
              <a:rPr lang="cs-CZ" dirty="0" err="1" smtClean="0"/>
              <a:t>teachers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r>
              <a:rPr lang="en-GB" sz="3600" b="1" dirty="0" smtClean="0"/>
              <a:t>Participants – 1st and </a:t>
            </a:r>
            <a:r>
              <a:rPr lang="cs-CZ" sz="3600" b="1" dirty="0" smtClean="0"/>
              <a:t>3rd</a:t>
            </a:r>
            <a:r>
              <a:rPr lang="en-GB" sz="3600" b="1" dirty="0" smtClean="0"/>
              <a:t> year university students</a:t>
            </a:r>
            <a:r>
              <a:rPr lang="en-GB" sz="3600" dirty="0" smtClean="0"/>
              <a:t> majoring in teaching at </a:t>
            </a:r>
            <a:r>
              <a:rPr lang="cs-CZ" sz="3600" dirty="0" smtClean="0"/>
              <a:t>prima</a:t>
            </a:r>
            <a:r>
              <a:rPr lang="en-GB" sz="3600" dirty="0" err="1" smtClean="0"/>
              <a:t>ry</a:t>
            </a:r>
            <a:r>
              <a:rPr lang="en-GB" sz="3600" dirty="0" smtClean="0"/>
              <a:t> schools </a:t>
            </a:r>
          </a:p>
          <a:p>
            <a:endParaRPr lang="en-GB" sz="3600" dirty="0" smtClean="0"/>
          </a:p>
          <a:p>
            <a:r>
              <a:rPr lang="en-GB" sz="3600" dirty="0" smtClean="0"/>
              <a:t>Students registered in the course: 63</a:t>
            </a:r>
          </a:p>
          <a:p>
            <a:pPr marL="14288" indent="0">
              <a:buNone/>
            </a:pPr>
            <a:r>
              <a:rPr lang="cs-CZ" sz="3600" dirty="0" smtClean="0"/>
              <a:t>   </a:t>
            </a:r>
            <a:r>
              <a:rPr lang="en-GB" sz="3600" dirty="0" smtClean="0"/>
              <a:t>(2 male students, 61 female students)</a:t>
            </a:r>
            <a:endParaRPr lang="en-GB" sz="3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1935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83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747464"/>
            <a:ext cx="8344222" cy="200640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4800" dirty="0"/>
              <a:t>FC </a:t>
            </a:r>
            <a:r>
              <a:rPr lang="cs-CZ" sz="4800" dirty="0" err="1"/>
              <a:t>course</a:t>
            </a:r>
            <a:endParaRPr lang="cs-CZ" sz="4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26" y="1484313"/>
            <a:ext cx="8160085" cy="4603750"/>
          </a:xfr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-2131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832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747464"/>
            <a:ext cx="8344222" cy="200640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FC </a:t>
            </a:r>
            <a:r>
              <a:rPr lang="cs-CZ" dirty="0" err="1"/>
              <a:t>course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cs-CZ" sz="3200" b="1" dirty="0" err="1" smtClean="0"/>
              <a:t>Pre-service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students</a:t>
            </a:r>
            <a:r>
              <a:rPr lang="cs-CZ" sz="3200" b="1" dirty="0" smtClean="0"/>
              <a:t>´ </a:t>
            </a:r>
            <a:r>
              <a:rPr lang="en-GB" sz="3200" b="1" dirty="0" smtClean="0"/>
              <a:t>impressions</a:t>
            </a:r>
          </a:p>
          <a:p>
            <a:r>
              <a:rPr lang="en-GB" dirty="0" smtClean="0"/>
              <a:t>Generally positive</a:t>
            </a:r>
          </a:p>
          <a:p>
            <a:r>
              <a:rPr lang="en-GB" dirty="0" smtClean="0"/>
              <a:t>Very few objections (spending free time at computers</a:t>
            </a:r>
            <a:r>
              <a:rPr lang="cs-CZ" dirty="0" smtClean="0"/>
              <a:t>, </a:t>
            </a:r>
            <a:r>
              <a:rPr lang="cs-CZ" dirty="0" err="1" smtClean="0"/>
              <a:t>availability</a:t>
            </a:r>
            <a:r>
              <a:rPr lang="cs-CZ" dirty="0" smtClean="0"/>
              <a:t> – </a:t>
            </a:r>
            <a:r>
              <a:rPr lang="cs-CZ" dirty="0" err="1" smtClean="0"/>
              <a:t>poorer</a:t>
            </a:r>
            <a:r>
              <a:rPr lang="cs-CZ" dirty="0" smtClean="0"/>
              <a:t> </a:t>
            </a:r>
            <a:r>
              <a:rPr lang="cs-CZ" dirty="0" err="1" smtClean="0"/>
              <a:t>families</a:t>
            </a:r>
            <a:r>
              <a:rPr lang="cs-CZ" dirty="0" smtClean="0"/>
              <a:t>, techn</a:t>
            </a:r>
            <a:r>
              <a:rPr lang="en-GB" dirty="0" smtClean="0"/>
              <a:t>)</a:t>
            </a:r>
          </a:p>
          <a:p>
            <a:r>
              <a:rPr lang="en-GB" dirty="0" smtClean="0"/>
              <a:t>Suitable for learners </a:t>
            </a:r>
            <a:r>
              <a:rPr lang="cs-CZ" dirty="0" err="1" smtClean="0"/>
              <a:t>from</a:t>
            </a:r>
            <a:r>
              <a:rPr lang="en-GB" dirty="0" smtClean="0"/>
              <a:t> the age of 9 -10</a:t>
            </a:r>
          </a:p>
          <a:p>
            <a:r>
              <a:rPr lang="en-GB" dirty="0" smtClean="0"/>
              <a:t>Elementary education – topics concerning “Human beings and their world“</a:t>
            </a:r>
          </a:p>
          <a:p>
            <a:r>
              <a:rPr lang="en-GB" dirty="0" smtClean="0"/>
              <a:t>FC always with the ICT support</a:t>
            </a:r>
          </a:p>
          <a:p>
            <a:r>
              <a:rPr lang="en-GB" dirty="0" smtClean="0"/>
              <a:t>The most difficult – making a video of a goo</a:t>
            </a:r>
            <a:r>
              <a:rPr lang="cs-CZ" dirty="0" smtClean="0"/>
              <a:t>d</a:t>
            </a:r>
            <a:r>
              <a:rPr lang="en-GB" dirty="0" smtClean="0"/>
              <a:t> quality</a:t>
            </a:r>
          </a:p>
          <a:p>
            <a:endParaRPr lang="cs-CZ" sz="32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6875" y="0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366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747464"/>
            <a:ext cx="8344222" cy="200640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FC </a:t>
            </a:r>
            <a:r>
              <a:rPr lang="cs-CZ" dirty="0" err="1" smtClean="0"/>
              <a:t>course</a:t>
            </a:r>
            <a:r>
              <a:rPr lang="cs-CZ" dirty="0" smtClean="0"/>
              <a:t> – </a:t>
            </a:r>
            <a:r>
              <a:rPr lang="cs-CZ" dirty="0" err="1" smtClean="0"/>
              <a:t>students</a:t>
            </a:r>
            <a:r>
              <a:rPr lang="cs-CZ" dirty="0" smtClean="0"/>
              <a:t>´ </a:t>
            </a:r>
            <a:r>
              <a:rPr lang="cs-CZ" dirty="0" err="1" smtClean="0"/>
              <a:t>opinions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hu-HU" dirty="0" smtClean="0"/>
              <a:t>Difficult tasks: </a:t>
            </a:r>
          </a:p>
          <a:p>
            <a:pPr marL="14288" indent="0">
              <a:buNone/>
            </a:pPr>
            <a:r>
              <a:rPr lang="hu-HU" dirty="0" smtClean="0"/>
              <a:t>”To motivate students to watch videos at home before the classes and to think about the presented issues.”</a:t>
            </a:r>
          </a:p>
          <a:p>
            <a:pPr marL="14288" indent="0">
              <a:buNone/>
            </a:pPr>
            <a:endParaRPr lang="hu-HU" dirty="0"/>
          </a:p>
          <a:p>
            <a:pPr marL="14288" indent="0">
              <a:buNone/>
            </a:pPr>
            <a:r>
              <a:rPr lang="hu-HU" dirty="0" smtClean="0"/>
              <a:t>„”Not to go back to the traditional front teaching if the FC is not working.”</a:t>
            </a:r>
          </a:p>
          <a:p>
            <a:pPr marL="14288" indent="0">
              <a:buNone/>
            </a:pPr>
            <a:endParaRPr lang="hu-HU" dirty="0"/>
          </a:p>
          <a:p>
            <a:pPr marL="14288" indent="0">
              <a:buNone/>
            </a:pPr>
            <a:r>
              <a:rPr lang="hu-HU" dirty="0" smtClean="0"/>
              <a:t>”To produce and/or find suitable and motivating materials to watch or study before classes.”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839" y="-1584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794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747464"/>
            <a:ext cx="8344222" cy="2006402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FC </a:t>
            </a:r>
            <a:r>
              <a:rPr lang="cs-CZ" dirty="0" err="1" smtClean="0"/>
              <a:t>course</a:t>
            </a:r>
            <a:r>
              <a:rPr lang="cs-CZ" dirty="0" smtClean="0"/>
              <a:t> – </a:t>
            </a:r>
            <a:r>
              <a:rPr lang="cs-CZ" dirty="0" err="1" smtClean="0"/>
              <a:t>students</a:t>
            </a:r>
            <a:r>
              <a:rPr lang="cs-CZ" dirty="0" smtClean="0"/>
              <a:t>´ </a:t>
            </a:r>
            <a:r>
              <a:rPr lang="cs-CZ" dirty="0" err="1" smtClean="0"/>
              <a:t>opinions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3" y="1484313"/>
            <a:ext cx="8564438" cy="4603750"/>
          </a:xfrm>
        </p:spPr>
        <p:txBody>
          <a:bodyPr/>
          <a:lstStyle/>
          <a:p>
            <a:pPr marL="14288" indent="0">
              <a:buNone/>
            </a:pPr>
            <a:r>
              <a:rPr lang="hu-HU" dirty="0" smtClean="0"/>
              <a:t>Comments worth mentioning: </a:t>
            </a:r>
          </a:p>
          <a:p>
            <a:pPr marL="14288" indent="0">
              <a:buNone/>
            </a:pPr>
            <a:r>
              <a:rPr lang="hu-HU" dirty="0" smtClean="0"/>
              <a:t>”The FC can motivate students to skip school. – Why to go to school if you have to learn everything at home by yourself?”</a:t>
            </a:r>
          </a:p>
          <a:p>
            <a:pPr marL="14288" indent="0">
              <a:buNone/>
            </a:pPr>
            <a:endParaRPr lang="hu-HU" dirty="0"/>
          </a:p>
          <a:p>
            <a:pPr marL="14288" indent="0">
              <a:buNone/>
            </a:pPr>
            <a:r>
              <a:rPr lang="hu-HU" dirty="0" smtClean="0"/>
              <a:t>”The FC is great – if students cannot go to school, they can still keep up with their classmates.”</a:t>
            </a:r>
          </a:p>
          <a:p>
            <a:pPr marL="14288" indent="0">
              <a:buNone/>
            </a:pPr>
            <a:endParaRPr lang="hu-HU" dirty="0"/>
          </a:p>
          <a:p>
            <a:pPr marL="14288" indent="0">
              <a:buNone/>
            </a:pPr>
            <a:r>
              <a:rPr lang="hu-HU" dirty="0" smtClean="0"/>
              <a:t>”Finally, teachers could spend more time on practical implications (not just explanations) at school.”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839" y="-15846"/>
            <a:ext cx="11271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384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264</Words>
  <Application>Microsoft Office PowerPoint</Application>
  <PresentationFormat>Předvádění na obrazovce (4:3)</PresentationFormat>
  <Paragraphs>44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DejaVu Sans</vt:lpstr>
      <vt:lpstr>Times New Roman</vt:lpstr>
      <vt:lpstr>Wingdings</vt:lpstr>
      <vt:lpstr>Motiv sady Office</vt:lpstr>
      <vt:lpstr>1_Motiv sady Office</vt:lpstr>
      <vt:lpstr>Flipped Classroom Practice in the Czech Republic </vt:lpstr>
      <vt:lpstr>  University of Hradec Králové Faculty of Education </vt:lpstr>
      <vt:lpstr>  University of Hradec Králové Faculty of Education </vt:lpstr>
      <vt:lpstr>  University of Hradec Králové Faculty of Education </vt:lpstr>
      <vt:lpstr>  FC course – pre-service teachers</vt:lpstr>
      <vt:lpstr> FC course</vt:lpstr>
      <vt:lpstr>  FC course</vt:lpstr>
      <vt:lpstr>  FC course – students´ opinions</vt:lpstr>
      <vt:lpstr>  FC course – students´ opinions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Strips Blue Template</dc:title>
  <dc:creator>Presentation Helper</dc:creator>
  <cp:lastModifiedBy>Věra Tauchmanová</cp:lastModifiedBy>
  <cp:revision>130</cp:revision>
  <dcterms:modified xsi:type="dcterms:W3CDTF">2018-06-12T07:48:06Z</dcterms:modified>
</cp:coreProperties>
</file>