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spmxz4cx3c&amp;t=167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0cawdahpBA&amp;t=7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u-HU" dirty="0" smtClean="0"/>
              <a:t>Flip-It! </a:t>
            </a:r>
            <a:br>
              <a:rPr lang="hu-HU" dirty="0" smtClean="0"/>
            </a:br>
            <a:r>
              <a:rPr lang="hu-HU" dirty="0" smtClean="0"/>
              <a:t>A módszer alkalmazása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hu-HU" dirty="0" smtClean="0"/>
              <a:t>A fordított osztályterem módszer alkalmazása Kerttervezés órán</a:t>
            </a:r>
          </a:p>
          <a:p>
            <a:endParaRPr lang="hu-HU" dirty="0" smtClean="0"/>
          </a:p>
          <a:p>
            <a:pPr algn="l"/>
            <a:r>
              <a:rPr lang="hu-HU" dirty="0" smtClean="0"/>
              <a:t>Készítette: </a:t>
            </a:r>
            <a:r>
              <a:rPr lang="hu-HU" dirty="0" err="1" smtClean="0"/>
              <a:t>Ekert</a:t>
            </a:r>
            <a:r>
              <a:rPr lang="hu-HU" dirty="0" smtClean="0"/>
              <a:t> Sára                                                            2018.06.12</a:t>
            </a:r>
            <a:endParaRPr lang="hu-HU" dirty="0"/>
          </a:p>
        </p:txBody>
      </p:sp>
      <p:pic>
        <p:nvPicPr>
          <p:cNvPr id="4" name="Picture 2" descr="Képtalálat a következ&amp;odblac;re: „flip-it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53" y="0"/>
            <a:ext cx="76962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819375C8-B4C8-4800-B560-0C121DF98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64" y="5263802"/>
            <a:ext cx="2085013" cy="15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149531"/>
            <a:ext cx="8596668" cy="489183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Kár, hogy nem néztem meg otthon, legközelebb megnézem.</a:t>
            </a:r>
          </a:p>
          <a:p>
            <a:r>
              <a:rPr lang="hu-HU" sz="2800" dirty="0" smtClean="0"/>
              <a:t>Sokkal jobban megjegyeztem. </a:t>
            </a:r>
          </a:p>
          <a:p>
            <a:r>
              <a:rPr lang="hu-HU" sz="2800" dirty="0" smtClean="0"/>
              <a:t>Sok információ volt benne, mégis érthető. </a:t>
            </a:r>
          </a:p>
          <a:p>
            <a:r>
              <a:rPr lang="hu-HU" sz="2800" dirty="0"/>
              <a:t>Nem okozott nehézséget otthon megnézni.</a:t>
            </a:r>
          </a:p>
          <a:p>
            <a:r>
              <a:rPr lang="hu-HU" sz="2800" dirty="0"/>
              <a:t>A telefonomon is megnézhettem, akár többször is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Nem szoktam tanulni, de ezt a dolgozat előtt is megnézem.  </a:t>
            </a:r>
            <a:endParaRPr lang="hu-HU" sz="2800" dirty="0"/>
          </a:p>
          <a:p>
            <a:pPr marL="0" indent="0">
              <a:buNone/>
            </a:pPr>
            <a:endParaRPr lang="hu-HU" sz="2400" dirty="0" smtClean="0"/>
          </a:p>
          <a:p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endParaRPr lang="hu-HU" sz="24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129275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Személyes tapasztalatok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45475"/>
            <a:ext cx="8596668" cy="4695888"/>
          </a:xfrm>
        </p:spPr>
        <p:txBody>
          <a:bodyPr>
            <a:normAutofit/>
          </a:bodyPr>
          <a:lstStyle/>
          <a:p>
            <a:r>
              <a:rPr lang="hu-HU" sz="2800" dirty="0" smtClean="0"/>
              <a:t>Hatékonyabb közreműködés az órán</a:t>
            </a:r>
          </a:p>
          <a:p>
            <a:r>
              <a:rPr lang="hu-HU" sz="2800" dirty="0" smtClean="0"/>
              <a:t>A megnézési arány jónak mondható</a:t>
            </a:r>
          </a:p>
          <a:p>
            <a:r>
              <a:rPr lang="hu-HU" sz="2800" dirty="0" smtClean="0"/>
              <a:t>A feldolgozás könnyebb</a:t>
            </a:r>
          </a:p>
          <a:p>
            <a:r>
              <a:rPr lang="hu-HU" sz="2800" dirty="0" smtClean="0"/>
              <a:t>A visszajelzések pozitívak</a:t>
            </a:r>
          </a:p>
          <a:p>
            <a:r>
              <a:rPr lang="hu-HU" sz="2800" dirty="0" smtClean="0"/>
              <a:t>A tanulók is szeretnének videót csinálni (házi feladat, javítási lehetőség)</a:t>
            </a:r>
          </a:p>
          <a:p>
            <a:r>
              <a:rPr lang="hu-HU" sz="2800" dirty="0" smtClean="0"/>
              <a:t>A dolgozat jobban sikerült, mint egy hagyományos óra után.</a:t>
            </a:r>
          </a:p>
          <a:p>
            <a:r>
              <a:rPr lang="hu-HU" sz="2800" dirty="0" smtClean="0"/>
              <a:t>A pozitív visszajelzés további munkára ösztönöz!</a:t>
            </a:r>
          </a:p>
          <a:p>
            <a:endParaRPr lang="hu-HU" sz="2800" dirty="0" smtClean="0"/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136257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000" dirty="0" smtClean="0"/>
              <a:t>Köszönöm a figyelmet! </a:t>
            </a:r>
            <a:r>
              <a:rPr lang="hu-HU" sz="4000" dirty="0" smtClean="0">
                <a:sym typeface="Wingdings" panose="05000000000000000000" pitchFamily="2" charset="2"/>
              </a:rPr>
              <a:t> 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25315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első lépések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49977"/>
            <a:ext cx="8596668" cy="4591385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digitális rajztábla alkalmazási lehetőségei</a:t>
            </a:r>
          </a:p>
          <a:p>
            <a:r>
              <a:rPr lang="hu-HU" sz="2800" dirty="0" smtClean="0"/>
              <a:t>Tananyagfejlesztés </a:t>
            </a:r>
          </a:p>
          <a:p>
            <a:r>
              <a:rPr lang="hu-HU" sz="2800" dirty="0" smtClean="0"/>
              <a:t>Gyakorlati óra kipróbálása (csokorkötés videó)</a:t>
            </a:r>
          </a:p>
          <a:p>
            <a:r>
              <a:rPr lang="hu-HU" sz="2800" dirty="0" smtClean="0"/>
              <a:t>Korosztály 9. évfolyam Virágkötő és virágkereskedő osztály</a:t>
            </a:r>
          </a:p>
          <a:p>
            <a:r>
              <a:rPr lang="hu-HU" sz="2800" dirty="0" smtClean="0"/>
              <a:t>Reflexió más osztályokban is </a:t>
            </a:r>
          </a:p>
          <a:p>
            <a:r>
              <a:rPr lang="hu-HU" sz="2800" dirty="0">
                <a:hlinkClick r:id="rId2"/>
              </a:rPr>
              <a:t>https://</a:t>
            </a:r>
            <a:r>
              <a:rPr lang="hu-HU" sz="2800" dirty="0" smtClean="0">
                <a:hlinkClick r:id="rId2"/>
              </a:rPr>
              <a:t>www.youtube.com/watch?v=ospmxz4cx3c&amp;t=167s</a:t>
            </a:r>
            <a:endParaRPr 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18788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Kerttervezés</a:t>
            </a:r>
            <a:br>
              <a:rPr lang="hu-HU" dirty="0" smtClean="0"/>
            </a:br>
            <a:r>
              <a:rPr lang="hu-HU" dirty="0" smtClean="0"/>
              <a:t>A kerti vízarchitektúrák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Elméleti órán való </a:t>
            </a:r>
            <a:r>
              <a:rPr lang="hu-HU" sz="2800" dirty="0" smtClean="0"/>
              <a:t>kipróbálás</a:t>
            </a:r>
          </a:p>
          <a:p>
            <a:r>
              <a:rPr lang="hu-HU" sz="2800" dirty="0" smtClean="0"/>
              <a:t>Korosztály 19-20 évesek</a:t>
            </a:r>
          </a:p>
          <a:p>
            <a:r>
              <a:rPr lang="hu-HU" sz="2800" dirty="0" smtClean="0"/>
              <a:t>Érettségi utáni </a:t>
            </a:r>
            <a:r>
              <a:rPr lang="hu-HU" sz="2800" dirty="0"/>
              <a:t>P</a:t>
            </a:r>
            <a:r>
              <a:rPr lang="hu-HU" sz="2800" dirty="0" smtClean="0"/>
              <a:t>arképítő és fenntartó technikusi képzés</a:t>
            </a:r>
            <a:endParaRPr lang="hu-HU" sz="2800" dirty="0"/>
          </a:p>
          <a:p>
            <a:r>
              <a:rPr lang="hu-HU" sz="2800" dirty="0"/>
              <a:t>A tananyag kitalálása, beillesztése a </a:t>
            </a:r>
            <a:r>
              <a:rPr lang="hu-HU" sz="2800" dirty="0" smtClean="0"/>
              <a:t>tanmenetbe</a:t>
            </a:r>
          </a:p>
          <a:p>
            <a:r>
              <a:rPr lang="hu-HU" sz="2800" dirty="0" smtClean="0"/>
              <a:t>Az óra megtervezése</a:t>
            </a:r>
          </a:p>
          <a:p>
            <a:r>
              <a:rPr lang="hu-HU" sz="2800" dirty="0" smtClean="0"/>
              <a:t>A videó elkészítése, megosztása</a:t>
            </a:r>
            <a:endParaRPr lang="hu-HU" sz="2800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273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hu-HU" dirty="0" smtClean="0"/>
              <a:t>Az óra menete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408505"/>
          </a:xfrm>
        </p:spPr>
        <p:txBody>
          <a:bodyPr/>
          <a:lstStyle/>
          <a:p>
            <a:r>
              <a:rPr lang="hu-HU" sz="2800" dirty="0" smtClean="0"/>
              <a:t>A videó </a:t>
            </a:r>
            <a:r>
              <a:rPr lang="hu-HU" sz="2800" dirty="0" err="1" smtClean="0"/>
              <a:t>youtube</a:t>
            </a:r>
            <a:r>
              <a:rPr lang="hu-HU" sz="2800" dirty="0" smtClean="0"/>
              <a:t> linkjének elküldése a közös </a:t>
            </a:r>
            <a:r>
              <a:rPr lang="hu-HU" sz="2800" dirty="0" err="1" smtClean="0"/>
              <a:t>facebook</a:t>
            </a:r>
            <a:r>
              <a:rPr lang="hu-HU" sz="2800" dirty="0" smtClean="0"/>
              <a:t> csoportba egy héttel korábban</a:t>
            </a:r>
          </a:p>
          <a:p>
            <a:r>
              <a:rPr lang="hu-HU" sz="2800" dirty="0" smtClean="0"/>
              <a:t>Emlékeztető küldése három nappal előtte</a:t>
            </a:r>
          </a:p>
          <a:p>
            <a:r>
              <a:rPr lang="hu-HU" sz="2800" dirty="0" smtClean="0"/>
              <a:t>Emlékeztető előző nap</a:t>
            </a:r>
          </a:p>
          <a:p>
            <a:r>
              <a:rPr lang="hu-HU" sz="2800" dirty="0" smtClean="0"/>
              <a:t>Előzetes érdeklődés - </a:t>
            </a:r>
            <a:r>
              <a:rPr lang="hu-HU" sz="2800" dirty="0"/>
              <a:t>K</a:t>
            </a:r>
            <a:r>
              <a:rPr lang="hu-HU" sz="2800" dirty="0" smtClean="0"/>
              <a:t>i nézte már meg a videót?</a:t>
            </a:r>
          </a:p>
          <a:p>
            <a:endParaRPr lang="hu-HU" sz="2800" dirty="0"/>
          </a:p>
          <a:p>
            <a:pPr marL="0" indent="0">
              <a:buNone/>
            </a:pPr>
            <a:endParaRPr lang="hu-HU" sz="2800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53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alkalmazott óra menete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Első óra végén tájékozódás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Ki nézte meg a videót? (21/16)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dirty="0" smtClean="0"/>
              <a:t>Aki </a:t>
            </a:r>
            <a:r>
              <a:rPr lang="hu-HU" sz="2400" dirty="0"/>
              <a:t>nem nézte meg, </a:t>
            </a:r>
            <a:r>
              <a:rPr lang="hu-HU" sz="2400" dirty="0" smtClean="0"/>
              <a:t>elfelejtette</a:t>
            </a:r>
            <a:endParaRPr lang="hu-HU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dirty="0"/>
              <a:t>N</a:t>
            </a:r>
            <a:r>
              <a:rPr lang="hu-HU" sz="2400" dirty="0" smtClean="0"/>
              <a:t>incs internete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dirty="0" smtClean="0"/>
              <a:t>Nem volt ideje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400" dirty="0" smtClean="0"/>
              <a:t>Nem nézi a </a:t>
            </a:r>
            <a:r>
              <a:rPr lang="hu-HU" sz="2400" dirty="0" err="1" smtClean="0"/>
              <a:t>facebook</a:t>
            </a:r>
            <a:r>
              <a:rPr lang="hu-HU" sz="2400" dirty="0" smtClean="0"/>
              <a:t> csoportot minden nap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sz="2400" dirty="0"/>
          </a:p>
          <a:p>
            <a:pPr marL="457200" lvl="1" indent="0">
              <a:buNone/>
            </a:pPr>
            <a:r>
              <a:rPr lang="hu-HU" sz="2400" dirty="0" smtClean="0"/>
              <a:t>Akik nem nézték meg otthon hátrányból indultak volna.</a:t>
            </a:r>
          </a:p>
          <a:p>
            <a:pPr marL="457200" lvl="1" indent="0">
              <a:buNone/>
            </a:pPr>
            <a:r>
              <a:rPr lang="hu-HU" sz="2400" dirty="0" smtClean="0"/>
              <a:t>Emiatt a két óra közötti szünetben lehetőségük volt megnézni. </a:t>
            </a:r>
            <a:endParaRPr lang="hu-HU" sz="2400" dirty="0"/>
          </a:p>
          <a:p>
            <a:pPr marL="457200" lvl="1" indent="0">
              <a:buNone/>
            </a:pPr>
            <a:endParaRPr lang="hu-HU" sz="2400" dirty="0"/>
          </a:p>
          <a:p>
            <a:pPr lvl="1">
              <a:buFont typeface="Wingdings" panose="05000000000000000000" pitchFamily="2" charset="2"/>
              <a:buChar char="Ø"/>
            </a:pPr>
            <a:endParaRPr lang="hu-HU" sz="2600" dirty="0" smtClean="0"/>
          </a:p>
        </p:txBody>
      </p:sp>
    </p:spTree>
    <p:extLst>
      <p:ext uri="{BB962C8B-B14F-4D97-AF65-F5344CB8AC3E}">
        <p14:creationId xmlns:p14="http://schemas.microsoft.com/office/powerpoint/2010/main" val="154924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alkalmazott óra menete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lnSpcReduction="10000"/>
          </a:bodyPr>
          <a:lstStyle/>
          <a:p>
            <a:r>
              <a:rPr lang="hu-HU" sz="2400" dirty="0">
                <a:hlinkClick r:id="rId2"/>
              </a:rPr>
              <a:t>https://</a:t>
            </a:r>
            <a:r>
              <a:rPr lang="hu-HU" sz="2400" dirty="0" smtClean="0">
                <a:hlinkClick r:id="rId2"/>
              </a:rPr>
              <a:t>www.youtube.com/watch?v=o0cawdahpBA&amp;t=7s</a:t>
            </a:r>
            <a:endParaRPr lang="hu-HU" sz="2400" dirty="0" smtClean="0"/>
          </a:p>
          <a:p>
            <a:endParaRPr lang="hu-HU" sz="2400" dirty="0"/>
          </a:p>
          <a:p>
            <a:r>
              <a:rPr lang="hu-HU" sz="2800" dirty="0" smtClean="0"/>
              <a:t>Ez a teljes anyag egy részlete</a:t>
            </a:r>
          </a:p>
          <a:p>
            <a:r>
              <a:rPr lang="hu-HU" sz="2800" dirty="0" smtClean="0"/>
              <a:t>Az eredeti a teljes témakört feldolgozza</a:t>
            </a:r>
          </a:p>
          <a:p>
            <a:pPr lvl="1"/>
            <a:r>
              <a:rPr lang="hu-HU" sz="2600" dirty="0" smtClean="0"/>
              <a:t>A víz jelentősége</a:t>
            </a:r>
          </a:p>
          <a:p>
            <a:pPr lvl="1"/>
            <a:r>
              <a:rPr lang="hu-HU" sz="2600" dirty="0" smtClean="0"/>
              <a:t>Alkalmazási lehetőségei</a:t>
            </a:r>
          </a:p>
          <a:p>
            <a:pPr lvl="1"/>
            <a:r>
              <a:rPr lang="hu-HU" sz="2600" dirty="0" smtClean="0"/>
              <a:t>Tervezési szempontjai</a:t>
            </a:r>
          </a:p>
          <a:p>
            <a:pPr lvl="1"/>
            <a:r>
              <a:rPr lang="hu-HU" sz="2600" dirty="0" smtClean="0"/>
              <a:t>A kerti vízarchitektúrák fajtái</a:t>
            </a:r>
          </a:p>
          <a:p>
            <a:pPr lvl="1"/>
            <a:r>
              <a:rPr lang="hu-HU" sz="2600" dirty="0" smtClean="0"/>
              <a:t>A vizes elemek kivitelezési megoldásai 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98232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alkalmazott óra menete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4682825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Kérdésekkel készültem, csoportos feldolgozás</a:t>
            </a:r>
          </a:p>
          <a:p>
            <a:r>
              <a:rPr lang="hu-HU" sz="2800" dirty="0" smtClean="0"/>
              <a:t>Egy csoporton belüli feladatok</a:t>
            </a:r>
          </a:p>
          <a:p>
            <a:pPr lvl="1"/>
            <a:r>
              <a:rPr lang="hu-HU" sz="2600" dirty="0" smtClean="0"/>
              <a:t>Egy rajzoló</a:t>
            </a:r>
          </a:p>
          <a:p>
            <a:pPr lvl="1"/>
            <a:r>
              <a:rPr lang="hu-HU" sz="2600" dirty="0" smtClean="0"/>
              <a:t>Egy előadó</a:t>
            </a:r>
          </a:p>
          <a:p>
            <a:pPr lvl="1"/>
            <a:r>
              <a:rPr lang="hu-HU" sz="2600" dirty="0" smtClean="0"/>
              <a:t>Egy válaszoló</a:t>
            </a:r>
          </a:p>
          <a:p>
            <a:pPr lvl="1"/>
            <a:r>
              <a:rPr lang="hu-HU" sz="2600" dirty="0" smtClean="0"/>
              <a:t>Egy időmérő</a:t>
            </a:r>
          </a:p>
          <a:p>
            <a:pPr marL="457200" lvl="1" indent="0">
              <a:buNone/>
            </a:pPr>
            <a:r>
              <a:rPr lang="hu-HU" sz="2600" dirty="0" smtClean="0"/>
              <a:t>(A feladatkörök változnak)</a:t>
            </a:r>
            <a:endParaRPr lang="hu-HU" sz="2600" dirty="0"/>
          </a:p>
          <a:p>
            <a:pPr marL="457200" lvl="1" indent="0">
              <a:buNone/>
            </a:pPr>
            <a:r>
              <a:rPr lang="hu-HU" sz="2600" dirty="0" smtClean="0"/>
              <a:t>A csoportok között segítő feladatkört betöltve közösen dolgoztuk fel a videóban látottakat. 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163607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alkalmazott óra menete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csoportok 20 percet kaptak arra, hogy rajzoljanak és válaszoljanak a kérdésekre </a:t>
            </a:r>
          </a:p>
          <a:p>
            <a:r>
              <a:rPr lang="hu-HU" sz="2400" dirty="0" smtClean="0"/>
              <a:t>A feldolgozás után mindenki előadta a saját részét, bemutatta az elkészült rajzot</a:t>
            </a:r>
          </a:p>
          <a:p>
            <a:r>
              <a:rPr lang="hu-HU" sz="2400" dirty="0" smtClean="0"/>
              <a:t>A bemutatás két órát vett igénybe, hogy mindenki kellő figyelmet kapjon</a:t>
            </a:r>
          </a:p>
          <a:p>
            <a:endParaRPr lang="hu-HU" sz="2400" dirty="0"/>
          </a:p>
          <a:p>
            <a:r>
              <a:rPr lang="hu-HU" sz="2400" dirty="0" smtClean="0"/>
              <a:t>A téma közös feldolgozása, ismétlés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2586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diákok visszajelzései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23851"/>
            <a:ext cx="8596668" cy="461751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Miért nem ilyen az összes óra?</a:t>
            </a:r>
          </a:p>
          <a:p>
            <a:r>
              <a:rPr lang="hu-HU" sz="2800" dirty="0" smtClean="0"/>
              <a:t>Sokkal érthetőbb volt.</a:t>
            </a:r>
          </a:p>
          <a:p>
            <a:r>
              <a:rPr lang="hu-HU" sz="2800" dirty="0" smtClean="0"/>
              <a:t>Nem unatkoztam, érdekelt a téma.</a:t>
            </a:r>
          </a:p>
          <a:p>
            <a:r>
              <a:rPr lang="hu-HU" sz="2800" dirty="0" smtClean="0"/>
              <a:t>Nagyon kreatív volt a videó.</a:t>
            </a:r>
          </a:p>
          <a:p>
            <a:r>
              <a:rPr lang="hu-HU" sz="2800" dirty="0" smtClean="0"/>
              <a:t>Nem is gondoltuk, hogy a tanárnő ilyet is tud.</a:t>
            </a:r>
          </a:p>
          <a:p>
            <a:r>
              <a:rPr lang="hu-HU" sz="2800" dirty="0" smtClean="0"/>
              <a:t>Lehetne más tantárgyakból is ilyen. </a:t>
            </a:r>
          </a:p>
          <a:p>
            <a:r>
              <a:rPr lang="hu-HU" sz="2800" dirty="0" smtClean="0"/>
              <a:t>A </a:t>
            </a:r>
            <a:r>
              <a:rPr lang="hu-HU" sz="2800" dirty="0" err="1" smtClean="0"/>
              <a:t>PPt</a:t>
            </a:r>
            <a:r>
              <a:rPr lang="hu-HU" sz="2800" dirty="0" smtClean="0"/>
              <a:t> is jó, de ez jobb.</a:t>
            </a:r>
          </a:p>
        </p:txBody>
      </p:sp>
    </p:spTree>
    <p:extLst>
      <p:ext uri="{BB962C8B-B14F-4D97-AF65-F5344CB8AC3E}">
        <p14:creationId xmlns:p14="http://schemas.microsoft.com/office/powerpoint/2010/main" val="399788347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440</Words>
  <Application>Microsoft Office PowerPoint</Application>
  <PresentationFormat>Szélesvásznú</PresentationFormat>
  <Paragraphs>94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Fazetta</vt:lpstr>
      <vt:lpstr>Flip-It!  A módszer alkalmazása</vt:lpstr>
      <vt:lpstr>Az első lépések</vt:lpstr>
      <vt:lpstr>Kerttervezés A kerti vízarchitektúrák</vt:lpstr>
      <vt:lpstr>Az óra menete</vt:lpstr>
      <vt:lpstr>Az alkalmazott óra menete</vt:lpstr>
      <vt:lpstr>Az alkalmazott óra menete</vt:lpstr>
      <vt:lpstr>Az alkalmazott óra menete</vt:lpstr>
      <vt:lpstr>Az alkalmazott óra menete</vt:lpstr>
      <vt:lpstr>A diákok visszajelzései</vt:lpstr>
      <vt:lpstr>PowerPoint-bemutató</vt:lpstr>
      <vt:lpstr>Személyes tapasztalatok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Flip-It!  A módszer alkalmazása</dc:title>
  <dc:creator>Windows-felhasználó</dc:creator>
  <cp:lastModifiedBy>Windows-felhasználó</cp:lastModifiedBy>
  <cp:revision>7</cp:revision>
  <dcterms:created xsi:type="dcterms:W3CDTF">2018-06-12T06:32:41Z</dcterms:created>
  <dcterms:modified xsi:type="dcterms:W3CDTF">2018-06-12T07:20:50Z</dcterms:modified>
</cp:coreProperties>
</file>