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64" r:id="rId6"/>
    <p:sldId id="269" r:id="rId7"/>
    <p:sldId id="272" r:id="rId8"/>
    <p:sldId id="270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6EE6-0DE2-44BE-80D9-57E942B438C0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7BC4CE4-6536-4A00-82D6-1A40525B7F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424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E6DF-F10C-4047-9D64-124FCC4A07D0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347A-BC60-4D35-83E8-0C32D0CC2F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7631243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BED3-271F-4027-9643-52F4804E114F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804C-6776-49EC-968E-047F2D343C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6840594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5936-F191-4F86-AEC4-F0608D41AD7F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77D9-21DB-4ECF-B29A-DCC89B11EA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53778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ED9D-A8A4-42EF-BC91-6FE31398DDB2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FC1690A-57AE-4F01-B720-11E15F4861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079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E62A-6DF6-4E6C-AEC2-6E3F4F9D119B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FDA0-637A-4745-8C8D-44E981657BC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7797164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7756-0733-4BDB-AE30-2BD5AB75D3E7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78E-243B-4DD5-A4F1-3921638D3C3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0742257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2E8F-969C-45A2-BB03-91CFC140EED3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3DD5-50FF-43FF-BB60-C5A862D893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89426715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9073-FFC1-4890-A895-416258D1B6AF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2D59-F2F5-4985-87A2-762892B5C1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32796238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126D-F48C-4632-94D8-70952F12EEE4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F2CC-14F1-42A0-A483-2856F907DB4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6722001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A4A5-2E13-46F6-AC01-BA80769102C7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B332-0792-4621-B52C-CEC1565B07D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1297949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CB0D3-EAEF-4113-90D3-065AA4BE2B5E}" type="datetimeFigureOut">
              <a:rPr lang="hu-HU"/>
              <a:pPr>
                <a:defRPr/>
              </a:pPr>
              <a:t>2018. 06. 11.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514A93-1154-4CA3-BFD1-57D7B115EEA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42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able.com/watch/software-dev-1778514/" TargetMode="External"/><Relationship Id="rId2" Type="http://schemas.openxmlformats.org/officeDocument/2006/relationships/hyperlink" Target="https://prezi.com/60orjejf-0if/a-szoftver-eletciklus-angolul-software-development-life-cycle-s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5p.org/h5p/embed/2213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6702" y="4794069"/>
            <a:ext cx="10301047" cy="1358537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</a:rPr>
              <a:t>Szegedi </a:t>
            </a:r>
            <a:r>
              <a:rPr lang="hu-HU" sz="3200" dirty="0" err="1" smtClean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</a:rPr>
              <a:t>SzC</a:t>
            </a:r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</a:rPr>
              <a:t> Gábor Dénes Szakgimnáziuma és Szakközépiskolája</a:t>
            </a:r>
            <a:br>
              <a:rPr lang="hu-HU" sz="3200" dirty="0" smtClean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</a:rPr>
            </a:br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</a:rPr>
              <a:t>Szeged</a:t>
            </a:r>
            <a:endParaRPr lang="hu-HU" sz="3200" dirty="0">
              <a:solidFill>
                <a:schemeClr val="bg2">
                  <a:lumMod val="1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79" y="987262"/>
            <a:ext cx="8779691" cy="36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19" y="1935163"/>
            <a:ext cx="7772961" cy="4389437"/>
          </a:xfrm>
        </p:spPr>
      </p:pic>
    </p:spTree>
    <p:extLst>
      <p:ext uri="{BB962C8B-B14F-4D97-AF65-F5344CB8AC3E}">
        <p14:creationId xmlns:p14="http://schemas.microsoft.com/office/powerpoint/2010/main" val="222856710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19" y="1935163"/>
            <a:ext cx="7772961" cy="4389437"/>
          </a:xfrm>
        </p:spPr>
      </p:pic>
    </p:spTree>
    <p:extLst>
      <p:ext uri="{BB962C8B-B14F-4D97-AF65-F5344CB8AC3E}">
        <p14:creationId xmlns:p14="http://schemas.microsoft.com/office/powerpoint/2010/main" val="9789558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fordított osztályterem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Korosztály: 11. évfolyam</a:t>
            </a:r>
            <a:endParaRPr lang="hu-HU" dirty="0"/>
          </a:p>
          <a:p>
            <a:pPr lvl="1"/>
            <a:r>
              <a:rPr lang="hu-HU" dirty="0"/>
              <a:t>(54 481 03 Infokommunikációs hálózatépítő és üzemeltető szakképesítés)</a:t>
            </a:r>
          </a:p>
          <a:p>
            <a:pPr lvl="1"/>
            <a:r>
              <a:rPr lang="hu-HU" dirty="0"/>
              <a:t>A diákok még a 2013-as kerettanterv alapján képződnek, utolsó évfolyam!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Tantárgy: Adatbázis és szoftverfejlesztés </a:t>
            </a:r>
            <a:r>
              <a:rPr lang="hu-HU" b="1" dirty="0" smtClean="0"/>
              <a:t>elmélet (heti 1 óra)</a:t>
            </a:r>
            <a:endParaRPr lang="hu-HU" dirty="0"/>
          </a:p>
          <a:p>
            <a:r>
              <a:rPr lang="hu-HU" b="1" dirty="0"/>
              <a:t>A fordított óra témája: Kódolás, a szoftver fejlesztési módszertanok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5699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smtClean="0"/>
              <a:t>Az elkészült / kiválasztott digitális tananyagok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935163"/>
            <a:ext cx="7868194" cy="430888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hu-HU" sz="1600" dirty="0"/>
              <a:t>A </a:t>
            </a:r>
            <a:r>
              <a:rPr lang="hu-HU" sz="1600" b="1" dirty="0" err="1"/>
              <a:t>driveon</a:t>
            </a:r>
            <a:r>
              <a:rPr lang="hu-HU" sz="1600" dirty="0"/>
              <a:t> lévő feladatlap visszaküldését.</a:t>
            </a:r>
          </a:p>
          <a:p>
            <a:pPr lvl="0"/>
            <a:r>
              <a:rPr lang="hu-HU" sz="1600" dirty="0"/>
              <a:t>A két </a:t>
            </a:r>
            <a:r>
              <a:rPr lang="hu-HU" sz="1600" b="1" dirty="0" err="1" smtClean="0"/>
              <a:t>hotpotatos</a:t>
            </a:r>
            <a:r>
              <a:rPr lang="hu-HU" sz="1600" dirty="0" smtClean="0"/>
              <a:t> </a:t>
            </a:r>
            <a:r>
              <a:rPr lang="hu-HU" sz="1600" dirty="0"/>
              <a:t>feladat megoldása utáni képernyő felvétel küldését. </a:t>
            </a:r>
          </a:p>
          <a:p>
            <a:pPr lvl="0"/>
            <a:r>
              <a:rPr lang="hu-HU" sz="1600" dirty="0"/>
              <a:t>A módszertanokról kiselőadásokat tartanak párban. Ezekről pár diás bemutató visszaküldése. (már év elején megegyeztünk ebben, nem szerettem volna változtatni ezen, </a:t>
            </a:r>
            <a:r>
              <a:rPr lang="hu-HU" sz="1600" b="1" dirty="0" err="1"/>
              <a:t>power</a:t>
            </a:r>
            <a:r>
              <a:rPr lang="hu-HU" sz="1600" b="1" dirty="0"/>
              <a:t> </a:t>
            </a:r>
            <a:r>
              <a:rPr lang="hu-HU" sz="1600" b="1" dirty="0" err="1"/>
              <a:t>point</a:t>
            </a:r>
            <a:r>
              <a:rPr lang="hu-HU" sz="1600" dirty="0"/>
              <a:t>)</a:t>
            </a:r>
          </a:p>
          <a:p>
            <a:pPr lvl="0"/>
            <a:r>
              <a:rPr lang="hu-HU" sz="1600" dirty="0"/>
              <a:t>A csapatok közötti versengésre készült egy </a:t>
            </a:r>
            <a:r>
              <a:rPr lang="hu-HU" sz="1600" b="1" dirty="0" err="1"/>
              <a:t>socrative</a:t>
            </a:r>
            <a:r>
              <a:rPr lang="hu-HU" sz="1600" dirty="0"/>
              <a:t> tesztsor. </a:t>
            </a:r>
          </a:p>
          <a:p>
            <a:pPr lvl="0"/>
            <a:r>
              <a:rPr lang="hu-HU" sz="1600" dirty="0"/>
              <a:t>Örömömre egy diák felvállalt egy angol nyelvű dokumentum áttekintését is.</a:t>
            </a:r>
            <a:r>
              <a:rPr lang="hu-HU" sz="1600" b="1" dirty="0"/>
              <a:t> (</a:t>
            </a:r>
            <a:r>
              <a:rPr lang="hu-HU" sz="1600" b="1" dirty="0" err="1"/>
              <a:t>driveon</a:t>
            </a:r>
            <a:r>
              <a:rPr lang="hu-HU" sz="1600" b="1" dirty="0"/>
              <a:t>)</a:t>
            </a:r>
            <a:endParaRPr lang="hu-HU" sz="1600" dirty="0"/>
          </a:p>
          <a:p>
            <a:pPr lvl="0"/>
            <a:r>
              <a:rPr lang="hu-HU" sz="1600" dirty="0"/>
              <a:t>Elkészült a Cocomo81 modell alapján egy „költségtényezőket” tervező program </a:t>
            </a:r>
            <a:r>
              <a:rPr lang="hu-HU" sz="1600" b="1" dirty="0"/>
              <a:t>(C#)</a:t>
            </a:r>
            <a:endParaRPr lang="hu-HU" sz="1600" dirty="0"/>
          </a:p>
          <a:p>
            <a:pPr lvl="0"/>
            <a:r>
              <a:rPr lang="hu-HU" sz="1600" b="1" dirty="0" err="1"/>
              <a:t>Prezi</a:t>
            </a:r>
            <a:r>
              <a:rPr lang="hu-HU" sz="1600" b="1" dirty="0"/>
              <a:t>-</a:t>
            </a:r>
            <a:r>
              <a:rPr lang="hu-HU" sz="1600" dirty="0"/>
              <a:t>s bemutató az egész szoftverfejlesztési folyamatról</a:t>
            </a:r>
            <a:r>
              <a:rPr lang="hu-HU" sz="1600" dirty="0" smtClean="0"/>
              <a:t>.</a:t>
            </a:r>
          </a:p>
          <a:p>
            <a:r>
              <a:rPr lang="hu-HU" sz="1600" u="sng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https://prezi.com/60orjejf-0if/a-szoftver-eletciklus-angolul-software-development-life-cycle-sd</a:t>
            </a:r>
            <a:r>
              <a:rPr lang="hu-HU" sz="1600" u="sng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/</a:t>
            </a:r>
            <a:endParaRPr lang="hu-HU" sz="1600" dirty="0"/>
          </a:p>
          <a:p>
            <a:pPr lvl="0"/>
            <a:r>
              <a:rPr lang="hu-HU" sz="1600" b="1" dirty="0"/>
              <a:t>A kisfilmhez előszőr biteable.com (</a:t>
            </a:r>
            <a:r>
              <a:rPr lang="hu-HU" sz="1600" dirty="0">
                <a:hlinkClick r:id="rId3"/>
              </a:rPr>
              <a:t>https://biteable.com/watch/software-dev-1778514/</a:t>
            </a:r>
            <a:r>
              <a:rPr lang="hu-HU" sz="1600" dirty="0"/>
              <a:t>) majd h5p (https://h5p.org/h5p/embed/221337)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786949" y="4684733"/>
            <a:ext cx="27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Tanár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48057" y="2879039"/>
            <a:ext cx="27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Diák</a:t>
            </a:r>
            <a:endParaRPr lang="hu-HU" dirty="0"/>
          </a:p>
        </p:txBody>
      </p:sp>
      <p:sp>
        <p:nvSpPr>
          <p:cNvPr id="6" name="Jobb oldali kapcsos zárójel 5"/>
          <p:cNvSpPr/>
          <p:nvPr/>
        </p:nvSpPr>
        <p:spPr>
          <a:xfrm>
            <a:off x="8582297" y="2037806"/>
            <a:ext cx="365760" cy="20517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8477794" y="2627645"/>
            <a:ext cx="365760" cy="3098544"/>
          </a:xfrm>
          <a:prstGeom prst="rightBrace">
            <a:avLst>
              <a:gd name="adj1" fmla="val 8333"/>
              <a:gd name="adj2" fmla="val 740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9235440" y="3696789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együttműködés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17075" y="5999354"/>
            <a:ext cx="794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diákok </a:t>
            </a:r>
            <a:r>
              <a:rPr lang="hu-HU" b="1" dirty="0" smtClean="0"/>
              <a:t>aktivitása elősegítette a projekt sikerét!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6401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60713"/>
            <a:ext cx="10972800" cy="1143000"/>
          </a:xfrm>
        </p:spPr>
        <p:txBody>
          <a:bodyPr/>
          <a:lstStyle/>
          <a:p>
            <a:r>
              <a:rPr lang="hu-HU" dirty="0" smtClean="0"/>
              <a:t>A fordított </a:t>
            </a:r>
            <a:r>
              <a:rPr lang="hu-HU" dirty="0"/>
              <a:t>óra </a:t>
            </a:r>
            <a:r>
              <a:rPr lang="hu-HU" dirty="0" smtClean="0"/>
              <a:t>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03713"/>
            <a:ext cx="10972800" cy="5088527"/>
          </a:xfrm>
        </p:spPr>
        <p:txBody>
          <a:bodyPr/>
          <a:lstStyle/>
          <a:p>
            <a:r>
              <a:rPr lang="hu-HU" dirty="0"/>
              <a:t>Órai elejei </a:t>
            </a:r>
            <a:r>
              <a:rPr lang="hu-HU" dirty="0" smtClean="0"/>
              <a:t>ráhangolás </a:t>
            </a:r>
            <a:r>
              <a:rPr lang="hu-HU" dirty="0"/>
              <a:t> </a:t>
            </a:r>
          </a:p>
          <a:p>
            <a:pPr lvl="1"/>
            <a:r>
              <a:rPr lang="hu-HU" dirty="0"/>
              <a:t>digitális táblás anyagok használata.</a:t>
            </a:r>
          </a:p>
          <a:p>
            <a:pPr lvl="1"/>
            <a:r>
              <a:rPr lang="hu-HU" dirty="0"/>
              <a:t>új igény4.htm</a:t>
            </a:r>
          </a:p>
          <a:p>
            <a:pPr lvl="1"/>
            <a:r>
              <a:rPr lang="hu-HU" dirty="0"/>
              <a:t>Az életciklus </a:t>
            </a:r>
            <a:r>
              <a:rPr lang="hu-HU" dirty="0" smtClean="0"/>
              <a:t>dokumentumai.htm és a digitális </a:t>
            </a:r>
            <a:r>
              <a:rPr lang="hu-HU" dirty="0"/>
              <a:t>tábla szoftverével készült feladat</a:t>
            </a:r>
            <a:r>
              <a:rPr lang="hu-HU" dirty="0" smtClean="0"/>
              <a:t>.</a:t>
            </a:r>
          </a:p>
          <a:p>
            <a:r>
              <a:rPr lang="hu-HU" sz="2800" dirty="0"/>
              <a:t>A csoportok bemutatják a módszertanokat</a:t>
            </a:r>
            <a:endParaRPr lang="hu-HU" sz="2400" dirty="0"/>
          </a:p>
          <a:p>
            <a:pPr lvl="1"/>
            <a:r>
              <a:rPr lang="hu-HU" sz="2600" dirty="0" smtClean="0"/>
              <a:t>A </a:t>
            </a:r>
            <a:r>
              <a:rPr lang="hu-HU" sz="2600" dirty="0"/>
              <a:t>beszámolók végén, rövid összegzés?</a:t>
            </a:r>
            <a:endParaRPr lang="hu-HU" sz="2200" dirty="0"/>
          </a:p>
          <a:p>
            <a:pPr lvl="1"/>
            <a:r>
              <a:rPr lang="hu-HU" sz="2600" dirty="0"/>
              <a:t>Melyiket választanák</a:t>
            </a:r>
            <a:r>
              <a:rPr lang="hu-HU" sz="2600" dirty="0" smtClean="0"/>
              <a:t>?, </a:t>
            </a:r>
            <a:r>
              <a:rPr lang="hu-HU" sz="2800" dirty="0" smtClean="0"/>
              <a:t>Miért?</a:t>
            </a:r>
          </a:p>
          <a:p>
            <a:pPr lvl="1"/>
            <a:r>
              <a:rPr lang="hu-HU" sz="2800" dirty="0" smtClean="0"/>
              <a:t>4 csoport</a:t>
            </a:r>
          </a:p>
          <a:p>
            <a:pPr lvl="2"/>
            <a:r>
              <a:rPr lang="hu-HU" sz="2300" dirty="0"/>
              <a:t>Agilis </a:t>
            </a:r>
            <a:r>
              <a:rPr lang="hu-HU" sz="2300" dirty="0" smtClean="0"/>
              <a:t>szoftverfejlesztés, </a:t>
            </a:r>
            <a:r>
              <a:rPr lang="hu-HU" sz="2300" dirty="0" err="1" smtClean="0"/>
              <a:t>Scrum</a:t>
            </a:r>
            <a:r>
              <a:rPr lang="hu-HU" sz="2300" dirty="0" smtClean="0"/>
              <a:t>, Extrém </a:t>
            </a:r>
            <a:r>
              <a:rPr lang="hu-HU" sz="2300" dirty="0"/>
              <a:t>programozás</a:t>
            </a:r>
            <a:endParaRPr lang="hu-HU" dirty="0"/>
          </a:p>
          <a:p>
            <a:pPr lvl="2"/>
            <a:r>
              <a:rPr lang="hu-HU" dirty="0"/>
              <a:t>Utalás a kiadott </a:t>
            </a:r>
            <a:r>
              <a:rPr lang="hu-HU" dirty="0">
                <a:hlinkClick r:id="rId2"/>
              </a:rPr>
              <a:t>videóra</a:t>
            </a:r>
            <a:r>
              <a:rPr lang="hu-HU" dirty="0" smtClean="0"/>
              <a:t>! , Angol </a:t>
            </a:r>
            <a:r>
              <a:rPr lang="hu-HU" dirty="0"/>
              <a:t>nyelvű dokumentumot ismerteti a diák!</a:t>
            </a:r>
          </a:p>
        </p:txBody>
      </p:sp>
    </p:spTree>
    <p:extLst>
      <p:ext uri="{BB962C8B-B14F-4D97-AF65-F5344CB8AC3E}">
        <p14:creationId xmlns:p14="http://schemas.microsoft.com/office/powerpoint/2010/main" val="410698443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Sikerélmények, a </a:t>
            </a:r>
            <a:r>
              <a:rPr lang="hu-HU" dirty="0"/>
              <a:t>diákok visszajelzéseiről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935164"/>
            <a:ext cx="11146971" cy="4389437"/>
          </a:xfrm>
        </p:spPr>
        <p:txBody>
          <a:bodyPr/>
          <a:lstStyle/>
          <a:p>
            <a:r>
              <a:rPr lang="hu-HU" dirty="0"/>
              <a:t>Az óratervet sikerült megvalósítani, ezért már az óra előtt bekértem minden az órán </a:t>
            </a:r>
            <a:r>
              <a:rPr lang="hu-HU" dirty="0" smtClean="0"/>
              <a:t>előkerülő- feldolgozandó </a:t>
            </a:r>
            <a:r>
              <a:rPr lang="hu-HU" dirty="0"/>
              <a:t>anyagot, amelyet a diákok le is adtak (voltak, akik pár nap késéssel, de még időben). Az előre elkészült tananyagok fenntartották a tanórai aktívitást, a csoportok között és a diákok és a tanár között is.</a:t>
            </a:r>
          </a:p>
          <a:p>
            <a:r>
              <a:rPr lang="hu-HU" dirty="0"/>
              <a:t>Igazából úgy látom a módszernek a lelke a tervezés és az ebből fakadóan kialakuló időpontok. Rendszerességre és ezek után következetességre szoktat, amelyet tanárnak és diáknak is be kell tartani a sikeres munka érdekében.</a:t>
            </a:r>
          </a:p>
          <a:p>
            <a:r>
              <a:rPr lang="hu-HU" dirty="0"/>
              <a:t>(A h5p-t egy plusz órában meg kellett mutatnom a diákjaimnak. Élvezték!)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0537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847" y="802821"/>
            <a:ext cx="7807253" cy="43894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1710" t="53304" r="40514" b="13481"/>
          <a:stretch/>
        </p:blipFill>
        <p:spPr>
          <a:xfrm>
            <a:off x="211181" y="3977412"/>
            <a:ext cx="6178732" cy="24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8417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502" t="23840" r="4687" b="5268"/>
          <a:stretch/>
        </p:blipFill>
        <p:spPr>
          <a:xfrm>
            <a:off x="2873828" y="326571"/>
            <a:ext cx="7824652" cy="32894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227" t="11875" b="6109"/>
          <a:stretch/>
        </p:blipFill>
        <p:spPr>
          <a:xfrm>
            <a:off x="3370216" y="2396056"/>
            <a:ext cx="8447797" cy="42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045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19" y="1935163"/>
            <a:ext cx="7772961" cy="4389437"/>
          </a:xfrm>
        </p:spPr>
      </p:pic>
    </p:spTree>
    <p:extLst>
      <p:ext uri="{BB962C8B-B14F-4D97-AF65-F5344CB8AC3E}">
        <p14:creationId xmlns:p14="http://schemas.microsoft.com/office/powerpoint/2010/main" val="17431020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7" y="2056856"/>
            <a:ext cx="7772961" cy="438943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b="8341"/>
          <a:stretch/>
        </p:blipFill>
        <p:spPr>
          <a:xfrm>
            <a:off x="6309360" y="417466"/>
            <a:ext cx="5438503" cy="44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782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268</Words>
  <Application>Microsoft Office PowerPoint</Application>
  <PresentationFormat>Szélesvásznú</PresentationFormat>
  <Paragraphs>43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Calibri</vt:lpstr>
      <vt:lpstr>Century</vt:lpstr>
      <vt:lpstr>Constantia</vt:lpstr>
      <vt:lpstr>Wingdings 2</vt:lpstr>
      <vt:lpstr>Áramlás</vt:lpstr>
      <vt:lpstr>Szegedi SzC Gábor Dénes Szakgimnáziuma és Szakközépiskolája Szeged</vt:lpstr>
      <vt:lpstr>A fordított osztályterem módszer</vt:lpstr>
      <vt:lpstr>Az elkészült / kiválasztott digitális tananyagok</vt:lpstr>
      <vt:lpstr>A fordított óra menete</vt:lpstr>
      <vt:lpstr>Sikerélmények, a diákok visszajelzéseiről</vt:lpstr>
      <vt:lpstr>Videó</vt:lpstr>
      <vt:lpstr>Videó</vt:lpstr>
      <vt:lpstr>Videó</vt:lpstr>
      <vt:lpstr>Videó</vt:lpstr>
      <vt:lpstr>Videó</vt:lpstr>
      <vt:lpstr>Videó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Szegedi SzC Gábor Dénes Szakgimnáziuma és Szakközépiskolája</dc:title>
  <dc:creator>Janzsó Gábor</dc:creator>
  <cp:lastModifiedBy>Janzsó Gábor</cp:lastModifiedBy>
  <cp:revision>15</cp:revision>
  <dcterms:created xsi:type="dcterms:W3CDTF">2018-06-11T04:24:56Z</dcterms:created>
  <dcterms:modified xsi:type="dcterms:W3CDTF">2018-06-11T19:57:23Z</dcterms:modified>
</cp:coreProperties>
</file>